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6" autoAdjust="0"/>
    <p:restoredTop sz="94660"/>
  </p:normalViewPr>
  <p:slideViewPr>
    <p:cSldViewPr snapToGrid="0" showGuides="1">
      <p:cViewPr>
        <p:scale>
          <a:sx n="200" d="100"/>
          <a:sy n="200" d="100"/>
        </p:scale>
        <p:origin x="3066" y="-20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531500-7281-400C-ABF7-BFCEFACB051F}"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1492201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31500-7281-400C-ABF7-BFCEFACB051F}"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665996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31500-7281-400C-ABF7-BFCEFACB051F}"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2959524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31500-7281-400C-ABF7-BFCEFACB051F}"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59090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31500-7281-400C-ABF7-BFCEFACB051F}" type="datetimeFigureOut">
              <a:rPr lang="en-US" smtClean="0"/>
              <a:t>10/25/2021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392176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31500-7281-400C-ABF7-BFCEFACB051F}"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2175201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31500-7281-400C-ABF7-BFCEFACB051F}" type="datetimeFigureOut">
              <a:rPr lang="en-US" smtClean="0"/>
              <a:t>10/25/2021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36767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531500-7281-400C-ABF7-BFCEFACB051F}" type="datetimeFigureOut">
              <a:rPr lang="en-US" smtClean="0"/>
              <a:t>10/25/2021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314002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531500-7281-400C-ABF7-BFCEFACB051F}" type="datetimeFigureOut">
              <a:rPr lang="en-US" smtClean="0"/>
              <a:t>10/25/2021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181610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531500-7281-400C-ABF7-BFCEFACB051F}"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1463827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531500-7281-400C-ABF7-BFCEFACB051F}" type="datetimeFigureOut">
              <a:rPr lang="en-US" smtClean="0"/>
              <a:t>10/25/2021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733E7F-5D19-4834-97F8-019EE2CDCEEE}" type="slidenum">
              <a:rPr lang="en-US" smtClean="0"/>
              <a:t>‹#›</a:t>
            </a:fld>
            <a:endParaRPr lang="en-US"/>
          </a:p>
        </p:txBody>
      </p:sp>
    </p:spTree>
    <p:extLst>
      <p:ext uri="{BB962C8B-B14F-4D97-AF65-F5344CB8AC3E}">
        <p14:creationId xmlns:p14="http://schemas.microsoft.com/office/powerpoint/2010/main" val="134563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A6531500-7281-400C-ABF7-BFCEFACB051F}" type="datetimeFigureOut">
              <a:rPr lang="en-US" smtClean="0"/>
              <a:t>10/25/2021</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9733E7F-5D19-4834-97F8-019EE2CDCEEE}" type="slidenum">
              <a:rPr lang="en-US" smtClean="0"/>
              <a:t>‹#›</a:t>
            </a:fld>
            <a:endParaRPr lang="en-US"/>
          </a:p>
        </p:txBody>
      </p:sp>
    </p:spTree>
    <p:extLst>
      <p:ext uri="{BB962C8B-B14F-4D97-AF65-F5344CB8AC3E}">
        <p14:creationId xmlns:p14="http://schemas.microsoft.com/office/powerpoint/2010/main" val="2046176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7CAE8D-4DF7-43F7-8551-059F56FF9310}"/>
              </a:ext>
            </a:extLst>
          </p:cNvPr>
          <p:cNvPicPr>
            <a:picLocks noChangeAspect="1"/>
          </p:cNvPicPr>
          <p:nvPr/>
        </p:nvPicPr>
        <p:blipFill>
          <a:blip r:embed="rId2"/>
          <a:stretch>
            <a:fillRect/>
          </a:stretch>
        </p:blipFill>
        <p:spPr>
          <a:xfrm>
            <a:off x="611323" y="833077"/>
            <a:ext cx="3998068" cy="1234259"/>
          </a:xfrm>
          <a:prstGeom prst="rect">
            <a:avLst/>
          </a:prstGeom>
          <a:ln>
            <a:solidFill>
              <a:schemeClr val="tx1"/>
            </a:solidFill>
          </a:ln>
        </p:spPr>
      </p:pic>
      <p:pic>
        <p:nvPicPr>
          <p:cNvPr id="9" name="Picture 8">
            <a:extLst>
              <a:ext uri="{FF2B5EF4-FFF2-40B4-BE49-F238E27FC236}">
                <a16:creationId xmlns:a16="http://schemas.microsoft.com/office/drawing/2014/main" id="{21CC42CF-2F3A-4F41-BF15-7D28335BA703}"/>
              </a:ext>
            </a:extLst>
          </p:cNvPr>
          <p:cNvPicPr>
            <a:picLocks noChangeAspect="1"/>
          </p:cNvPicPr>
          <p:nvPr/>
        </p:nvPicPr>
        <p:blipFill>
          <a:blip r:embed="rId3"/>
          <a:stretch>
            <a:fillRect/>
          </a:stretch>
        </p:blipFill>
        <p:spPr>
          <a:xfrm>
            <a:off x="611323" y="5986702"/>
            <a:ext cx="4863830" cy="2143672"/>
          </a:xfrm>
          <a:prstGeom prst="rect">
            <a:avLst/>
          </a:prstGeom>
        </p:spPr>
      </p:pic>
      <p:sp>
        <p:nvSpPr>
          <p:cNvPr id="10" name="TextBox 9">
            <a:extLst>
              <a:ext uri="{FF2B5EF4-FFF2-40B4-BE49-F238E27FC236}">
                <a16:creationId xmlns:a16="http://schemas.microsoft.com/office/drawing/2014/main" id="{FE48D8B1-6155-4CCA-99B6-DCFC3ACD9196}"/>
              </a:ext>
            </a:extLst>
          </p:cNvPr>
          <p:cNvSpPr txBox="1"/>
          <p:nvPr/>
        </p:nvSpPr>
        <p:spPr>
          <a:xfrm>
            <a:off x="42863" y="328612"/>
            <a:ext cx="6729412" cy="400110"/>
          </a:xfrm>
          <a:prstGeom prst="rect">
            <a:avLst/>
          </a:prstGeom>
          <a:noFill/>
        </p:spPr>
        <p:txBody>
          <a:bodyPr wrap="square" rtlCol="0">
            <a:spAutoFit/>
          </a:bodyPr>
          <a:lstStyle/>
          <a:p>
            <a:pPr marL="171450" indent="-171450"/>
            <a:r>
              <a:rPr lang="en-US" sz="1000" dirty="0"/>
              <a:t>1. 	Create a directory, put the batch file (analysis_cli_wbnaa.py) in there and make a sub-directory (here called ‘</a:t>
            </a:r>
            <a:r>
              <a:rPr lang="en-US" sz="1000" dirty="0" err="1"/>
              <a:t>oded_test</a:t>
            </a:r>
            <a:r>
              <a:rPr lang="en-US" sz="1000" dirty="0"/>
              <a:t>’). This will be where data files, preset files and results are stored.</a:t>
            </a:r>
          </a:p>
        </p:txBody>
      </p:sp>
      <p:sp>
        <p:nvSpPr>
          <p:cNvPr id="13" name="TextBox 12">
            <a:extLst>
              <a:ext uri="{FF2B5EF4-FFF2-40B4-BE49-F238E27FC236}">
                <a16:creationId xmlns:a16="http://schemas.microsoft.com/office/drawing/2014/main" id="{97571828-2CA8-46C1-9919-1AEAA45D26FF}"/>
              </a:ext>
            </a:extLst>
          </p:cNvPr>
          <p:cNvSpPr txBox="1"/>
          <p:nvPr/>
        </p:nvSpPr>
        <p:spPr>
          <a:xfrm>
            <a:off x="42862" y="2161668"/>
            <a:ext cx="6729411" cy="707886"/>
          </a:xfrm>
          <a:prstGeom prst="rect">
            <a:avLst/>
          </a:prstGeom>
          <a:noFill/>
        </p:spPr>
        <p:txBody>
          <a:bodyPr wrap="square" rtlCol="0">
            <a:spAutoFit/>
          </a:bodyPr>
          <a:lstStyle/>
          <a:p>
            <a:pPr marL="171450" indent="-171450"/>
            <a:r>
              <a:rPr lang="en-US" sz="1000" dirty="0"/>
              <a:t>2. 	In ‘</a:t>
            </a:r>
            <a:r>
              <a:rPr lang="en-US" sz="1000" dirty="0" err="1"/>
              <a:t>oded_test</a:t>
            </a:r>
            <a:r>
              <a:rPr lang="en-US" sz="1000" dirty="0"/>
              <a:t>’ sub-directory, create another sub-directory for the results (here called ‘results_v01’). Copy data to sub-directories inside ‘</a:t>
            </a:r>
            <a:r>
              <a:rPr lang="en-US" sz="1000" dirty="0" err="1"/>
              <a:t>oded_test</a:t>
            </a:r>
            <a:r>
              <a:rPr lang="en-US" sz="1000" dirty="0"/>
              <a:t>’. This is just the *.</a:t>
            </a:r>
            <a:r>
              <a:rPr lang="en-US" sz="1000" dirty="0" err="1"/>
              <a:t>dat</a:t>
            </a:r>
            <a:r>
              <a:rPr lang="en-US" sz="1000" dirty="0"/>
              <a:t> file for each subject. You can use a separate sub-directory for each subject, or put them all into one directory. Last, copy the Preset file into ‘</a:t>
            </a:r>
            <a:r>
              <a:rPr lang="en-US" sz="1000" dirty="0" err="1"/>
              <a:t>oded_test</a:t>
            </a:r>
            <a:r>
              <a:rPr lang="en-US" sz="1000" dirty="0"/>
              <a:t>’ (here called vespa_analysis_preset_vd_ve_bjs_v3.xml).</a:t>
            </a:r>
          </a:p>
        </p:txBody>
      </p:sp>
      <p:pic>
        <p:nvPicPr>
          <p:cNvPr id="15" name="Picture 14">
            <a:extLst>
              <a:ext uri="{FF2B5EF4-FFF2-40B4-BE49-F238E27FC236}">
                <a16:creationId xmlns:a16="http://schemas.microsoft.com/office/drawing/2014/main" id="{1AFC7F27-8CFB-44F6-801A-80659DE31659}"/>
              </a:ext>
            </a:extLst>
          </p:cNvPr>
          <p:cNvPicPr>
            <a:picLocks noChangeAspect="1"/>
          </p:cNvPicPr>
          <p:nvPr/>
        </p:nvPicPr>
        <p:blipFill>
          <a:blip r:embed="rId4"/>
          <a:stretch>
            <a:fillRect/>
          </a:stretch>
        </p:blipFill>
        <p:spPr>
          <a:xfrm>
            <a:off x="611323" y="2976749"/>
            <a:ext cx="3998068" cy="1246553"/>
          </a:xfrm>
          <a:prstGeom prst="rect">
            <a:avLst/>
          </a:prstGeom>
          <a:ln>
            <a:solidFill>
              <a:schemeClr val="tx1"/>
            </a:solidFill>
          </a:ln>
        </p:spPr>
      </p:pic>
      <p:sp>
        <p:nvSpPr>
          <p:cNvPr id="16" name="TextBox 15">
            <a:extLst>
              <a:ext uri="{FF2B5EF4-FFF2-40B4-BE49-F238E27FC236}">
                <a16:creationId xmlns:a16="http://schemas.microsoft.com/office/drawing/2014/main" id="{59D559EB-211F-465A-BEC1-F72E1009F504}"/>
              </a:ext>
            </a:extLst>
          </p:cNvPr>
          <p:cNvSpPr txBox="1"/>
          <p:nvPr/>
        </p:nvSpPr>
        <p:spPr>
          <a:xfrm>
            <a:off x="42862" y="4314554"/>
            <a:ext cx="6729411" cy="1631216"/>
          </a:xfrm>
          <a:prstGeom prst="rect">
            <a:avLst/>
          </a:prstGeom>
          <a:noFill/>
        </p:spPr>
        <p:txBody>
          <a:bodyPr wrap="square" rtlCol="0">
            <a:spAutoFit/>
          </a:bodyPr>
          <a:lstStyle/>
          <a:p>
            <a:pPr marL="228600" indent="-228600">
              <a:buAutoNum type="arabicPeriod" startAt="3"/>
            </a:pPr>
            <a:r>
              <a:rPr lang="en-US" sz="1000" dirty="0"/>
              <a:t>Open up the batch file (analysis_cli_wbnaa.py) in a text editor. </a:t>
            </a:r>
          </a:p>
          <a:p>
            <a:pPr marL="342900" lvl="1" indent="-114300">
              <a:buFont typeface="Arial" panose="020B0604020202020204" pitchFamily="34" charset="0"/>
              <a:buChar char="•"/>
            </a:pPr>
            <a:r>
              <a:rPr lang="en-US" sz="1000" dirty="0"/>
              <a:t>Edit the values for FILES, PRESET, and OUTDIR to match your directory structure and file names </a:t>
            </a:r>
          </a:p>
          <a:p>
            <a:pPr marL="342900" lvl="1" indent="-114300">
              <a:buFont typeface="Arial" panose="020B0604020202020204" pitchFamily="34" charset="0"/>
              <a:buChar char="•"/>
            </a:pPr>
            <a:r>
              <a:rPr lang="en-US" sz="1000" dirty="0"/>
              <a:t>In the FILES list, add all the files that you want to fit</a:t>
            </a:r>
          </a:p>
          <a:p>
            <a:pPr marL="342900" lvl="1" indent="-114300">
              <a:buFont typeface="Arial" panose="020B0604020202020204" pitchFamily="34" charset="0"/>
              <a:buChar char="•"/>
            </a:pPr>
            <a:r>
              <a:rPr lang="en-US" sz="1000" dirty="0"/>
              <a:t>File names have to be in double quotes, and the directory symbol (‘\’ backslash) has to be doubled</a:t>
            </a:r>
          </a:p>
          <a:p>
            <a:pPr marL="342900" lvl="1" indent="-114300">
              <a:buFont typeface="Arial" panose="020B0604020202020204" pitchFamily="34" charset="0"/>
              <a:buChar char="•"/>
            </a:pPr>
            <a:r>
              <a:rPr lang="en-US" sz="1000" dirty="0"/>
              <a:t>There should be a comma after each file name.</a:t>
            </a:r>
          </a:p>
          <a:p>
            <a:pPr marL="342900" lvl="1" indent="-114300">
              <a:buFont typeface="Arial" panose="020B0604020202020204" pitchFamily="34" charset="0"/>
              <a:buChar char="•"/>
            </a:pPr>
            <a:r>
              <a:rPr lang="en-US" sz="1000" dirty="0"/>
              <a:t>Edit PRESET to have to correct directory path</a:t>
            </a:r>
          </a:p>
          <a:p>
            <a:pPr marL="342900" lvl="1" indent="-114300">
              <a:buFont typeface="Arial" panose="020B0604020202020204" pitchFamily="34" charset="0"/>
              <a:buChar char="•"/>
            </a:pPr>
            <a:r>
              <a:rPr lang="en-US" sz="1000" dirty="0"/>
              <a:t>Edit OUTDIR to be the directory path to the sub-directory you created</a:t>
            </a:r>
          </a:p>
          <a:p>
            <a:pPr marL="342900" lvl="1" indent="-114300">
              <a:buFont typeface="Arial" panose="020B0604020202020204" pitchFamily="34" charset="0"/>
              <a:buChar char="•"/>
            </a:pPr>
            <a:r>
              <a:rPr lang="en-US" sz="1000" dirty="0"/>
              <a:t>Optionally, you can change OUTLABEL to some (short) string that will be added to the front of each result file to personalize a batch run.</a:t>
            </a:r>
          </a:p>
          <a:p>
            <a:pPr marL="342900" lvl="1" indent="-114300">
              <a:buFont typeface="Arial" panose="020B0604020202020204" pitchFamily="34" charset="0"/>
              <a:buChar char="•"/>
            </a:pPr>
            <a:r>
              <a:rPr lang="en-US" sz="1000" dirty="0"/>
              <a:t>For now, leave SINGLECORE as True</a:t>
            </a:r>
          </a:p>
        </p:txBody>
      </p:sp>
    </p:spTree>
    <p:extLst>
      <p:ext uri="{BB962C8B-B14F-4D97-AF65-F5344CB8AC3E}">
        <p14:creationId xmlns:p14="http://schemas.microsoft.com/office/powerpoint/2010/main" val="61022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55D799-DC8A-4096-BD1B-643191B7DBC2}"/>
              </a:ext>
            </a:extLst>
          </p:cNvPr>
          <p:cNvPicPr>
            <a:picLocks noChangeAspect="1"/>
          </p:cNvPicPr>
          <p:nvPr/>
        </p:nvPicPr>
        <p:blipFill>
          <a:blip r:embed="rId2"/>
          <a:stretch>
            <a:fillRect/>
          </a:stretch>
        </p:blipFill>
        <p:spPr>
          <a:xfrm>
            <a:off x="611324" y="1097121"/>
            <a:ext cx="3998068" cy="1234259"/>
          </a:xfrm>
          <a:prstGeom prst="rect">
            <a:avLst/>
          </a:prstGeom>
          <a:ln>
            <a:solidFill>
              <a:schemeClr val="tx1"/>
            </a:solidFill>
          </a:ln>
        </p:spPr>
      </p:pic>
      <p:sp>
        <p:nvSpPr>
          <p:cNvPr id="7" name="TextBox 6">
            <a:extLst>
              <a:ext uri="{FF2B5EF4-FFF2-40B4-BE49-F238E27FC236}">
                <a16:creationId xmlns:a16="http://schemas.microsoft.com/office/drawing/2014/main" id="{F0776566-73A1-4DAF-B993-11EE9AB0950B}"/>
              </a:ext>
            </a:extLst>
          </p:cNvPr>
          <p:cNvSpPr txBox="1"/>
          <p:nvPr/>
        </p:nvSpPr>
        <p:spPr>
          <a:xfrm>
            <a:off x="42863" y="328612"/>
            <a:ext cx="6729412" cy="553998"/>
          </a:xfrm>
          <a:prstGeom prst="rect">
            <a:avLst/>
          </a:prstGeom>
          <a:noFill/>
        </p:spPr>
        <p:txBody>
          <a:bodyPr wrap="square" rtlCol="0">
            <a:spAutoFit/>
          </a:bodyPr>
          <a:lstStyle/>
          <a:p>
            <a:pPr marL="171450" indent="-171450"/>
            <a:r>
              <a:rPr lang="en-US" sz="1000" dirty="0"/>
              <a:t>4. 	Results will be stored in the directory you list in a fashion similar to below. A PDF file will show plots of the fit. An XML file will save the Vespa-Analysis session for provenance (i.e. you can read it back into Vespa-Analysis later if you want to see what was done). And CSV output for each fitted data file is appended into the ‘csv_results_collated.csv’ file.</a:t>
            </a:r>
          </a:p>
        </p:txBody>
      </p:sp>
      <p:sp>
        <p:nvSpPr>
          <p:cNvPr id="10" name="TextBox 9">
            <a:extLst>
              <a:ext uri="{FF2B5EF4-FFF2-40B4-BE49-F238E27FC236}">
                <a16:creationId xmlns:a16="http://schemas.microsoft.com/office/drawing/2014/main" id="{EE20B81C-B06E-4526-A13C-489A47837A78}"/>
              </a:ext>
            </a:extLst>
          </p:cNvPr>
          <p:cNvSpPr txBox="1"/>
          <p:nvPr/>
        </p:nvSpPr>
        <p:spPr>
          <a:xfrm>
            <a:off x="42863" y="6360181"/>
            <a:ext cx="6729412" cy="1477328"/>
          </a:xfrm>
          <a:prstGeom prst="rect">
            <a:avLst/>
          </a:prstGeom>
          <a:noFill/>
        </p:spPr>
        <p:txBody>
          <a:bodyPr wrap="square" rtlCol="0">
            <a:spAutoFit/>
          </a:bodyPr>
          <a:lstStyle/>
          <a:p>
            <a:pPr marL="171450" indent="-171450"/>
            <a:r>
              <a:rPr lang="en-US" sz="1000" dirty="0"/>
              <a:t>6. 	Note. Once you are sure that the batch file is working for you, maybe start with just a few filenames to test it, you can turn on the parallel processing by setting SINGLECORE = False. For now, this will cause the batch script to try to use 4 cores to process the data files listed. No worries if you have less than 4 files. Likely no worries if you have less than 4 cores, I think it’ll just use your max number of cores. </a:t>
            </a:r>
            <a:br>
              <a:rPr lang="en-US" sz="1000" dirty="0"/>
            </a:br>
            <a:br>
              <a:rPr lang="en-US" sz="1000" dirty="0"/>
            </a:br>
            <a:r>
              <a:rPr lang="en-US" sz="1000" dirty="0"/>
              <a:t>This may slow down your computer until the processing finishes. Also, results are saved as each core finishes. Thus the results rows appended into the ‘csv_results_collated.csv’ file may be in a different order than the data files were listed. This can be easily ‘fixed’ by opening the csv file in Excel and sorting the rows by the filename column (assuming you want to sort by path/filename).</a:t>
            </a:r>
          </a:p>
        </p:txBody>
      </p:sp>
      <p:sp>
        <p:nvSpPr>
          <p:cNvPr id="8" name="TextBox 7">
            <a:extLst>
              <a:ext uri="{FF2B5EF4-FFF2-40B4-BE49-F238E27FC236}">
                <a16:creationId xmlns:a16="http://schemas.microsoft.com/office/drawing/2014/main" id="{174786DF-A970-4879-8360-737A749A6ED8}"/>
              </a:ext>
            </a:extLst>
          </p:cNvPr>
          <p:cNvSpPr txBox="1"/>
          <p:nvPr/>
        </p:nvSpPr>
        <p:spPr>
          <a:xfrm>
            <a:off x="42863" y="2506820"/>
            <a:ext cx="6729412" cy="707886"/>
          </a:xfrm>
          <a:prstGeom prst="rect">
            <a:avLst/>
          </a:prstGeom>
          <a:noFill/>
        </p:spPr>
        <p:txBody>
          <a:bodyPr wrap="square" rtlCol="0">
            <a:spAutoFit/>
          </a:bodyPr>
          <a:lstStyle/>
          <a:p>
            <a:pPr marL="228600" indent="-228600">
              <a:buAutoNum type="arabicPeriod" startAt="5"/>
            </a:pPr>
            <a:r>
              <a:rPr lang="en-US" sz="1000" dirty="0"/>
              <a:t>To run the script, open a Python command window. You should use the same Python installation you use for Vespa generally.  CD to the directory that you put the ‘analysis_cli_wbnaa.py’ script.  At the command line type </a:t>
            </a:r>
            <a:br>
              <a:rPr lang="en-US" sz="1000" dirty="0"/>
            </a:br>
            <a:r>
              <a:rPr lang="en-US" sz="1000" dirty="0"/>
              <a:t>&gt; python analysis_cli_wbnaa.py </a:t>
            </a:r>
          </a:p>
          <a:p>
            <a:pPr>
              <a:tabLst>
                <a:tab pos="228600" algn="l"/>
              </a:tabLst>
            </a:pPr>
            <a:r>
              <a:rPr lang="en-US" sz="1000" dirty="0"/>
              <a:t>	and hit Enter. A bunch of messages should print out, but at the end there should be a message saying “End Time …”</a:t>
            </a:r>
          </a:p>
        </p:txBody>
      </p:sp>
      <p:pic>
        <p:nvPicPr>
          <p:cNvPr id="9" name="Picture 8">
            <a:extLst>
              <a:ext uri="{FF2B5EF4-FFF2-40B4-BE49-F238E27FC236}">
                <a16:creationId xmlns:a16="http://schemas.microsoft.com/office/drawing/2014/main" id="{44A428F5-3E97-4211-A37D-EE991D792EC3}"/>
              </a:ext>
            </a:extLst>
          </p:cNvPr>
          <p:cNvPicPr>
            <a:picLocks noChangeAspect="1"/>
          </p:cNvPicPr>
          <p:nvPr/>
        </p:nvPicPr>
        <p:blipFill>
          <a:blip r:embed="rId3"/>
          <a:stretch>
            <a:fillRect/>
          </a:stretch>
        </p:blipFill>
        <p:spPr>
          <a:xfrm>
            <a:off x="611324" y="3214705"/>
            <a:ext cx="4395810" cy="3100369"/>
          </a:xfrm>
          <a:prstGeom prst="rect">
            <a:avLst/>
          </a:prstGeom>
        </p:spPr>
      </p:pic>
      <p:sp>
        <p:nvSpPr>
          <p:cNvPr id="11" name="Rectangle 10">
            <a:extLst>
              <a:ext uri="{FF2B5EF4-FFF2-40B4-BE49-F238E27FC236}">
                <a16:creationId xmlns:a16="http://schemas.microsoft.com/office/drawing/2014/main" id="{903EC138-1FAB-466C-975F-2CF83E898B7F}"/>
              </a:ext>
            </a:extLst>
          </p:cNvPr>
          <p:cNvSpPr/>
          <p:nvPr/>
        </p:nvSpPr>
        <p:spPr>
          <a:xfrm>
            <a:off x="495300" y="3333750"/>
            <a:ext cx="4595813" cy="34766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FCD3A10-445B-4570-8ABE-C2428A9BADF2}"/>
              </a:ext>
            </a:extLst>
          </p:cNvPr>
          <p:cNvSpPr txBox="1"/>
          <p:nvPr/>
        </p:nvSpPr>
        <p:spPr>
          <a:xfrm>
            <a:off x="5207137" y="3259813"/>
            <a:ext cx="1066800" cy="553998"/>
          </a:xfrm>
          <a:prstGeom prst="rect">
            <a:avLst/>
          </a:prstGeom>
          <a:noFill/>
        </p:spPr>
        <p:txBody>
          <a:bodyPr wrap="square" rtlCol="0">
            <a:spAutoFit/>
          </a:bodyPr>
          <a:lstStyle/>
          <a:p>
            <a:r>
              <a:rPr lang="en-US" sz="1000" dirty="0">
                <a:solidFill>
                  <a:srgbClr val="FF0000"/>
                </a:solidFill>
              </a:rPr>
              <a:t>Commands to launch the batch script</a:t>
            </a:r>
          </a:p>
        </p:txBody>
      </p:sp>
    </p:spTree>
    <p:extLst>
      <p:ext uri="{BB962C8B-B14F-4D97-AF65-F5344CB8AC3E}">
        <p14:creationId xmlns:p14="http://schemas.microsoft.com/office/powerpoint/2010/main" val="24954636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TotalTime>
  <Words>637</Words>
  <Application>Microsoft Office PowerPoint</Application>
  <PresentationFormat>On-screen Show (4:3)</PresentationFormat>
  <Paragraphs>16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 Soher</dc:creator>
  <cp:lastModifiedBy>Brian J Soher</cp:lastModifiedBy>
  <cp:revision>4</cp:revision>
  <dcterms:created xsi:type="dcterms:W3CDTF">2021-10-25T18:04:49Z</dcterms:created>
  <dcterms:modified xsi:type="dcterms:W3CDTF">2021-10-25T18:46:43Z</dcterms:modified>
</cp:coreProperties>
</file>