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3" r:id="rId4"/>
    <p:sldId id="274" r:id="rId5"/>
    <p:sldId id="271" r:id="rId6"/>
    <p:sldId id="276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6" autoAdjust="0"/>
    <p:restoredTop sz="94660"/>
  </p:normalViewPr>
  <p:slideViewPr>
    <p:cSldViewPr snapToGrid="0">
      <p:cViewPr varScale="1">
        <p:scale>
          <a:sx n="83" d="100"/>
          <a:sy n="83" d="100"/>
        </p:scale>
        <p:origin x="16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095A7D-29AB-47DA-8FC3-7E255C2744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827CBC-E493-4AA4-8573-BD040173B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F7545C-2F83-4E36-93ED-4A1EE3D67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7C79-5799-4A5B-8D0D-BCE3BE1E83B2}" type="datetimeFigureOut">
              <a:rPr lang="es-ES" smtClean="0"/>
              <a:t>06/06/2022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9FAFD2-00E7-41C8-85D9-CEABB88AF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5795F5-6824-4BFF-8DAF-9029DD387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68B2-FE7D-482E-BF8A-744E8ED364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5967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363816-6D2B-49ED-8C55-75DF83D5B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4C0010-6F48-4AA2-91A3-48635FB0C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4E26AB-23AC-48FD-B238-C60CB305C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7C79-5799-4A5B-8D0D-BCE3BE1E83B2}" type="datetimeFigureOut">
              <a:rPr lang="es-ES" smtClean="0"/>
              <a:t>06/06/2022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12AB32-2F2E-4437-96F3-6E6F45D0F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FD8C66-F8EF-49E8-9389-680CEF313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68B2-FE7D-482E-BF8A-744E8ED364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9099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C6B55E2-92F5-4CF8-BC59-165B6A27A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6F716A6-8FE1-4309-B445-17C16C997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1E2A44-C1E0-4A9A-AB4E-3A0A481A0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7C79-5799-4A5B-8D0D-BCE3BE1E83B2}" type="datetimeFigureOut">
              <a:rPr lang="es-ES" smtClean="0"/>
              <a:t>06/06/2022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298385-D9AE-47EE-BE1A-C3B9A2701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299007-7AD0-4502-B34E-24C695721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68B2-FE7D-482E-BF8A-744E8ED364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1400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166EE-87C5-4E35-A9CA-CBE7C2562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9CF0D5-1307-41CB-9FCC-A37A6DFC8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F49B48-C849-4D41-A8BA-F7361D92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7C79-5799-4A5B-8D0D-BCE3BE1E83B2}" type="datetimeFigureOut">
              <a:rPr lang="es-ES" smtClean="0"/>
              <a:t>06/06/2022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517AA4-37A0-4C53-8B8B-F822025C5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782914-2EAC-49AD-8445-D3249CBE8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68B2-FE7D-482E-BF8A-744E8ED364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1910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05C8D4-8C3F-4F4D-9330-2EDA3EF49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9F2186E-00D0-4EB7-926B-26D07F2CD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7A77C1-AD83-453D-9D76-3BE68B3FF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7C79-5799-4A5B-8D0D-BCE3BE1E83B2}" type="datetimeFigureOut">
              <a:rPr lang="es-ES" smtClean="0"/>
              <a:t>06/06/2022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1B06AF-6045-4F6F-AADF-6F61517F0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BB0A45-7683-43F7-80A3-74DD9BAD0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68B2-FE7D-482E-BF8A-744E8ED364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4230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72B4C-0441-4FB4-84B8-C7B0D50A1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3D2045-6D3F-43D4-8EB8-548BFDB03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BBA5606-AB44-41E7-93FC-8EDE6D372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805F2B-4C81-4447-A0BE-F06205C17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7C79-5799-4A5B-8D0D-BCE3BE1E83B2}" type="datetimeFigureOut">
              <a:rPr lang="es-ES" smtClean="0"/>
              <a:t>06/06/2022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6EE9CF-EBDF-4B22-943F-DCCF98DA5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7D9AB2-E1E2-4091-9B91-091297E99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68B2-FE7D-482E-BF8A-744E8ED364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3486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A53458-8968-4BF6-BCD1-359856643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2266AF-F3BE-4703-97CE-C45F858CF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1803E6-3464-4BB3-9DC2-BA4D584EC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B41B835-053D-4224-BEAD-D95978FF4B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05FE228-3A19-4DF4-878D-C19708C04D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B0ACA04-4271-460F-839A-EC6F66405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7C79-5799-4A5B-8D0D-BCE3BE1E83B2}" type="datetimeFigureOut">
              <a:rPr lang="es-ES" smtClean="0"/>
              <a:t>06/06/2022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11B1626-5D8C-4243-90C9-2876DED35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C17594E-1A61-4C22-81EF-3D31E1144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68B2-FE7D-482E-BF8A-744E8ED364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1128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1F27D1-E66F-463B-89C1-623C0FA69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ED9EE37-3906-4E2E-944D-C5BA51739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7C79-5799-4A5B-8D0D-BCE3BE1E83B2}" type="datetimeFigureOut">
              <a:rPr lang="es-ES" smtClean="0"/>
              <a:t>06/06/2022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804410-3E5B-48DF-A948-45BBE49EA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5D4CE73-890E-408C-AF1E-884C4FD7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68B2-FE7D-482E-BF8A-744E8ED364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9443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212B55B-535C-426B-800D-4CBA84693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7C79-5799-4A5B-8D0D-BCE3BE1E83B2}" type="datetimeFigureOut">
              <a:rPr lang="es-ES" smtClean="0"/>
              <a:t>06/06/2022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111301A-F0E8-49D8-86ED-1E6125104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C89930-9E09-4CE8-A0B1-7C86A12A6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68B2-FE7D-482E-BF8A-744E8ED364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9643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3D286E-C2C4-44F4-9F14-6CD5513A9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496176-906C-4447-A54A-73C166918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B155B18-C550-455C-8385-855DBD0A3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7BBB0A-6E1A-44E4-8B18-B26515B17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7C79-5799-4A5B-8D0D-BCE3BE1E83B2}" type="datetimeFigureOut">
              <a:rPr lang="es-ES" smtClean="0"/>
              <a:t>06/06/2022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FE92074-A9B9-447F-9F6C-0A15A02BD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2EF6364-D61C-480C-A344-962470582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68B2-FE7D-482E-BF8A-744E8ED364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352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0FC28F-3BC3-4FC0-9C2E-695B5E0B0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30A102B-5DC1-4F28-9E2C-FDECE129D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C6D2A42-8140-4ACD-AFAB-F436AD35E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C22C48-4F8E-4AD9-A85F-ACF540C9F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7C79-5799-4A5B-8D0D-BCE3BE1E83B2}" type="datetimeFigureOut">
              <a:rPr lang="es-ES" smtClean="0"/>
              <a:t>06/06/2022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06B76D-BFC8-4A84-836C-87115D19E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90A88B7-908F-4FE8-8BAF-4E0225900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68B2-FE7D-482E-BF8A-744E8ED364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1522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31000">
              <a:schemeClr val="accent5">
                <a:lumMod val="60000"/>
                <a:lumOff val="40000"/>
              </a:schemeClr>
            </a:gs>
            <a:gs pos="63000">
              <a:schemeClr val="accent6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180B665-EE02-4592-9232-8DD561CE7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5C5312-BE76-4B39-AB9E-2FDE0CCAB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2CDCA8-BE29-4861-BCCD-24A1341180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37C79-5799-4A5B-8D0D-BCE3BE1E83B2}" type="datetimeFigureOut">
              <a:rPr lang="es-ES" smtClean="0"/>
              <a:t>06/06/2022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40C68E-74E1-4E3B-8A20-590649D72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EEE80B-4B90-4FA8-BDBC-8AD167ED1C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E68B2-FE7D-482E-BF8A-744E8ED364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565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c.europa.eu/eurostat/web/lfs/data/databas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ata.europa.eu/data/datasets/jrc-luisa-udp-emptrend-reference-2016?locale=es" TargetMode="External"/><Relationship Id="rId4" Type="http://schemas.openxmlformats.org/officeDocument/2006/relationships/hyperlink" Target="https://data.europa.eu/data/datasets/585k0himwitjgrrqwg4w?locale=e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espi-github/Prac2-Visualizaci-n-de-dato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6CB0C-2F28-40B7-BBE9-4EEDCF60A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8505" y="1841523"/>
            <a:ext cx="9390435" cy="1996467"/>
          </a:xfrm>
        </p:spPr>
        <p:txBody>
          <a:bodyPr/>
          <a:lstStyle/>
          <a:p>
            <a:r>
              <a:rPr lang="es-ES" dirty="0"/>
              <a:t>Creación de una visualización.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86E0773-D67E-4982-8576-1730480A0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2536" y="7175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2049" name="5 Imagen" descr="uoc_LOGO_masterbrand_DOC_tzdo.tif">
            <a:extLst>
              <a:ext uri="{FF2B5EF4-FFF2-40B4-BE49-F238E27FC236}">
                <a16:creationId xmlns:a16="http://schemas.microsoft.com/office/drawing/2014/main" id="{9351D28B-FCE1-43AF-9CEC-C473312A5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7"/>
          <a:stretch>
            <a:fillRect/>
          </a:stretch>
        </p:blipFill>
        <p:spPr bwMode="auto">
          <a:xfrm>
            <a:off x="486383" y="50777"/>
            <a:ext cx="11219234" cy="8550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2A199832-3B32-40DE-AD5C-F62621579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766" y="1023213"/>
            <a:ext cx="1121923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752600" algn="r"/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752600" algn="r"/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752600" algn="r"/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752600" algn="r"/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752600" algn="r"/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752600" algn="r"/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752600" algn="r"/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752600" algn="r"/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752600" algn="r"/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52600" algn="r"/>
                <a:tab pos="2700338" algn="ctr"/>
                <a:tab pos="5400675" algn="r"/>
              </a:tabLst>
            </a:pP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kumimoji="0" lang="es-ES" altLang="es-E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Alumno: Javier Hernández Hernández</a:t>
            </a:r>
            <a: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kumimoji="0" lang="es-ES" altLang="es-E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52600" algn="r"/>
                <a:tab pos="2700338" algn="ctr"/>
                <a:tab pos="5400675" algn="r"/>
              </a:tabLst>
            </a:pPr>
            <a:r>
              <a:rPr kumimoji="0" lang="es-ES" altLang="es-E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PRAC</a:t>
            </a:r>
            <a: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</a:t>
            </a:r>
            <a:endParaRPr kumimoji="0" lang="es-ES" altLang="es-E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B4A0742-F5F4-4FED-B8BB-7537179DAE7D}"/>
              </a:ext>
            </a:extLst>
          </p:cNvPr>
          <p:cNvSpPr txBox="1"/>
          <p:nvPr/>
        </p:nvSpPr>
        <p:spPr>
          <a:xfrm>
            <a:off x="8239328" y="150658"/>
            <a:ext cx="37548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M2.859</a:t>
            </a:r>
            <a:r>
              <a:rPr lang="es-ES" altLang="es-E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Visualización de  datos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900242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6CB0C-2F28-40B7-BBE9-4EEDCF60A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8505" y="1841523"/>
            <a:ext cx="9390435" cy="1996467"/>
          </a:xfrm>
        </p:spPr>
        <p:txBody>
          <a:bodyPr/>
          <a:lstStyle/>
          <a:p>
            <a:r>
              <a:rPr lang="es-ES" dirty="0"/>
              <a:t>Creación de una visualización.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86E0773-D67E-4982-8576-1730480A0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2536" y="7175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2049" name="5 Imagen" descr="uoc_LOGO_masterbrand_DOC_tzdo.tif">
            <a:extLst>
              <a:ext uri="{FF2B5EF4-FFF2-40B4-BE49-F238E27FC236}">
                <a16:creationId xmlns:a16="http://schemas.microsoft.com/office/drawing/2014/main" id="{9351D28B-FCE1-43AF-9CEC-C473312A5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7"/>
          <a:stretch>
            <a:fillRect/>
          </a:stretch>
        </p:blipFill>
        <p:spPr bwMode="auto">
          <a:xfrm>
            <a:off x="486383" y="50777"/>
            <a:ext cx="11219234" cy="8550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2A199832-3B32-40DE-AD5C-F62621579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766" y="1023213"/>
            <a:ext cx="1121923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752600" algn="r"/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752600" algn="r"/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752600" algn="r"/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752600" algn="r"/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752600" algn="r"/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752600" algn="r"/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752600" algn="r"/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752600" algn="r"/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752600" algn="r"/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52600" algn="r"/>
                <a:tab pos="2700338" algn="ctr"/>
                <a:tab pos="5400675" algn="r"/>
              </a:tabLst>
            </a:pP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kumimoji="0" lang="es-ES" altLang="es-E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Alumno: Javier Hernández Hernández</a:t>
            </a:r>
            <a: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kumimoji="0" lang="es-ES" altLang="es-E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52600" algn="r"/>
                <a:tab pos="2700338" algn="ctr"/>
                <a:tab pos="5400675" algn="r"/>
              </a:tabLst>
            </a:pPr>
            <a:r>
              <a:rPr kumimoji="0" lang="es-ES" altLang="es-E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PRAC</a:t>
            </a:r>
            <a: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</a:t>
            </a:r>
            <a:endParaRPr kumimoji="0" lang="es-ES" altLang="es-E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B4A0742-F5F4-4FED-B8BB-7537179DAE7D}"/>
              </a:ext>
            </a:extLst>
          </p:cNvPr>
          <p:cNvSpPr txBox="1"/>
          <p:nvPr/>
        </p:nvSpPr>
        <p:spPr>
          <a:xfrm>
            <a:off x="8239328" y="150658"/>
            <a:ext cx="37548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M2.859</a:t>
            </a:r>
            <a:r>
              <a:rPr lang="es-ES" altLang="es-E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Visualización de  datos</a:t>
            </a:r>
            <a:endParaRPr lang="es-ES" sz="20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7198188-9538-B6C9-C9FF-709A7756A464}"/>
              </a:ext>
            </a:extLst>
          </p:cNvPr>
          <p:cNvSpPr txBox="1"/>
          <p:nvPr/>
        </p:nvSpPr>
        <p:spPr>
          <a:xfrm>
            <a:off x="807297" y="4182534"/>
            <a:ext cx="10732850" cy="203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es-ES" sz="4000" dirty="0">
                <a:solidFill>
                  <a:srgbClr val="C459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¿Han sido efectivas las políticas laborales en Europa para mejorar el ratio de empleo femenino?</a:t>
            </a:r>
            <a:endParaRPr lang="es-E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525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6CB0C-2F28-40B7-BBE9-4EEDCF60A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0782" y="1874133"/>
            <a:ext cx="9390435" cy="817699"/>
          </a:xfrm>
        </p:spPr>
        <p:txBody>
          <a:bodyPr>
            <a:normAutofit/>
          </a:bodyPr>
          <a:lstStyle/>
          <a:p>
            <a:r>
              <a:rPr lang="es-ES" sz="3600" b="1" dirty="0"/>
              <a:t>Creación de una visualización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86E0773-D67E-4982-8576-1730480A0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2536" y="7175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2049" name="5 Imagen" descr="uoc_LOGO_masterbrand_DOC_tzdo.tif">
            <a:extLst>
              <a:ext uri="{FF2B5EF4-FFF2-40B4-BE49-F238E27FC236}">
                <a16:creationId xmlns:a16="http://schemas.microsoft.com/office/drawing/2014/main" id="{9351D28B-FCE1-43AF-9CEC-C473312A5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7"/>
          <a:stretch>
            <a:fillRect/>
          </a:stretch>
        </p:blipFill>
        <p:spPr bwMode="auto">
          <a:xfrm>
            <a:off x="486383" y="50777"/>
            <a:ext cx="11219234" cy="8550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2A199832-3B32-40DE-AD5C-F62621579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766" y="1023213"/>
            <a:ext cx="1121923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752600" algn="r"/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752600" algn="r"/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752600" algn="r"/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752600" algn="r"/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752600" algn="r"/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752600" algn="r"/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752600" algn="r"/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752600" algn="r"/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752600" algn="r"/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52600" algn="r"/>
                <a:tab pos="2700338" algn="ctr"/>
                <a:tab pos="5400675" algn="r"/>
              </a:tabLst>
            </a:pP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kumimoji="0" lang="es-ES" altLang="es-E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Alumno: Javier Hernández Hernández</a:t>
            </a:r>
            <a: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kumimoji="0" lang="es-ES" altLang="es-E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52600" algn="r"/>
                <a:tab pos="2700338" algn="ctr"/>
                <a:tab pos="5400675" algn="r"/>
              </a:tabLst>
            </a:pPr>
            <a:r>
              <a:rPr kumimoji="0" lang="es-ES" altLang="es-E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PEC</a:t>
            </a:r>
            <a: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</a:t>
            </a:r>
            <a:endParaRPr kumimoji="0" lang="es-ES" altLang="es-E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B4A0742-F5F4-4FED-B8BB-7537179DAE7D}"/>
              </a:ext>
            </a:extLst>
          </p:cNvPr>
          <p:cNvSpPr txBox="1"/>
          <p:nvPr/>
        </p:nvSpPr>
        <p:spPr>
          <a:xfrm>
            <a:off x="8239328" y="150658"/>
            <a:ext cx="37548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M2.859</a:t>
            </a:r>
            <a:r>
              <a:rPr lang="es-ES" altLang="es-E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Visualización de  datos</a:t>
            </a:r>
            <a:endParaRPr lang="es-ES" sz="20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4C963F3-4EF7-3904-7D97-A1A3C021BAD9}"/>
              </a:ext>
            </a:extLst>
          </p:cNvPr>
          <p:cNvSpPr txBox="1"/>
          <p:nvPr/>
        </p:nvSpPr>
        <p:spPr>
          <a:xfrm>
            <a:off x="900544" y="3221759"/>
            <a:ext cx="9890673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/>
              <a:t>Fuente de datos:</a:t>
            </a:r>
          </a:p>
          <a:p>
            <a:r>
              <a:rPr lang="es-ES" sz="2400" dirty="0">
                <a:hlinkClick r:id="rId3"/>
              </a:rPr>
              <a:t>https://</a:t>
            </a:r>
            <a:r>
              <a:rPr lang="es-ES" sz="2400" dirty="0" err="1">
                <a:hlinkClick r:id="rId3"/>
              </a:rPr>
              <a:t>ec.europa.eu</a:t>
            </a:r>
            <a:r>
              <a:rPr lang="es-ES" sz="2400" dirty="0">
                <a:hlinkClick r:id="rId3"/>
              </a:rPr>
              <a:t>/</a:t>
            </a:r>
            <a:r>
              <a:rPr lang="es-ES" sz="2400" dirty="0" err="1">
                <a:hlinkClick r:id="rId3"/>
              </a:rPr>
              <a:t>eurostat</a:t>
            </a:r>
            <a:r>
              <a:rPr lang="es-ES" sz="2400" dirty="0">
                <a:hlinkClick r:id="rId3"/>
              </a:rPr>
              <a:t>/web/</a:t>
            </a:r>
            <a:r>
              <a:rPr lang="es-ES" sz="2400" dirty="0" err="1">
                <a:hlinkClick r:id="rId3"/>
              </a:rPr>
              <a:t>lfs</a:t>
            </a:r>
            <a:r>
              <a:rPr lang="es-ES" sz="2400" dirty="0">
                <a:hlinkClick r:id="rId3"/>
              </a:rPr>
              <a:t>/data/</a:t>
            </a:r>
            <a:r>
              <a:rPr lang="es-ES" sz="2400" dirty="0" err="1">
                <a:hlinkClick r:id="rId3"/>
              </a:rPr>
              <a:t>database</a:t>
            </a:r>
            <a:endParaRPr lang="es-ES" sz="2400" dirty="0"/>
          </a:p>
          <a:p>
            <a:pPr algn="l"/>
            <a:endParaRPr lang="es-ES" sz="2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s-ES" sz="2400" b="0" i="0" u="none" strike="noStrike" baseline="0" dirty="0">
                <a:solidFill>
                  <a:srgbClr val="0462C1"/>
                </a:solidFill>
                <a:hlinkClick r:id="rId4"/>
              </a:rPr>
              <a:t>https://</a:t>
            </a:r>
            <a:r>
              <a:rPr lang="es-ES" sz="2400" b="0" i="0" u="none" strike="noStrike" baseline="0" dirty="0" err="1">
                <a:solidFill>
                  <a:srgbClr val="0462C1"/>
                </a:solidFill>
                <a:hlinkClick r:id="rId4"/>
              </a:rPr>
              <a:t>data.europa.eu</a:t>
            </a:r>
            <a:r>
              <a:rPr lang="es-ES" sz="2400" b="0" i="0" u="none" strike="noStrike" baseline="0" dirty="0">
                <a:solidFill>
                  <a:srgbClr val="0462C1"/>
                </a:solidFill>
                <a:hlinkClick r:id="rId4"/>
              </a:rPr>
              <a:t>/data/</a:t>
            </a:r>
            <a:r>
              <a:rPr lang="es-ES" sz="2400" b="0" i="0" u="none" strike="noStrike" baseline="0" dirty="0" err="1">
                <a:solidFill>
                  <a:srgbClr val="0462C1"/>
                </a:solidFill>
                <a:hlinkClick r:id="rId4"/>
              </a:rPr>
              <a:t>datasets</a:t>
            </a:r>
            <a:r>
              <a:rPr lang="es-ES" sz="2400" b="0" i="0" u="none" strike="noStrike" baseline="0" dirty="0">
                <a:solidFill>
                  <a:srgbClr val="0462C1"/>
                </a:solidFill>
                <a:hlinkClick r:id="rId4"/>
              </a:rPr>
              <a:t>/</a:t>
            </a:r>
            <a:r>
              <a:rPr lang="es-ES" sz="2400" b="0" i="0" u="none" strike="noStrike" baseline="0" dirty="0" err="1">
                <a:solidFill>
                  <a:srgbClr val="0462C1"/>
                </a:solidFill>
                <a:hlinkClick r:id="rId4"/>
              </a:rPr>
              <a:t>585k0himwitjgrrqwg4w?locale</a:t>
            </a:r>
            <a:r>
              <a:rPr lang="es-ES" sz="2400" b="0" i="0" u="none" strike="noStrike" baseline="0" dirty="0">
                <a:solidFill>
                  <a:srgbClr val="0462C1"/>
                </a:solidFill>
                <a:hlinkClick r:id="rId4"/>
              </a:rPr>
              <a:t>=es</a:t>
            </a:r>
            <a:endParaRPr lang="es-ES" sz="2400" b="0" i="0" u="none" strike="noStrike" baseline="0" dirty="0">
              <a:solidFill>
                <a:srgbClr val="0462C1"/>
              </a:solidFill>
            </a:endParaRPr>
          </a:p>
          <a:p>
            <a:endParaRPr lang="es-ES" sz="2400" b="0" i="0" u="none" strike="noStrike" baseline="0" dirty="0">
              <a:solidFill>
                <a:srgbClr val="0462C1"/>
              </a:solidFill>
            </a:endParaRPr>
          </a:p>
          <a:p>
            <a:r>
              <a:rPr lang="es-ES" sz="2400" b="0" i="0" u="none" strike="noStrike" baseline="0" dirty="0">
                <a:solidFill>
                  <a:srgbClr val="0462C1"/>
                </a:solidFill>
                <a:hlinkClick r:id="rId5"/>
              </a:rPr>
              <a:t>https://</a:t>
            </a:r>
            <a:r>
              <a:rPr lang="es-ES" sz="2400" b="0" i="0" u="none" strike="noStrike" baseline="0" dirty="0" err="1">
                <a:solidFill>
                  <a:srgbClr val="0462C1"/>
                </a:solidFill>
                <a:hlinkClick r:id="rId5"/>
              </a:rPr>
              <a:t>data.europa.eu</a:t>
            </a:r>
            <a:r>
              <a:rPr lang="es-ES" sz="2400" b="0" i="0" u="none" strike="noStrike" baseline="0" dirty="0">
                <a:solidFill>
                  <a:srgbClr val="0462C1"/>
                </a:solidFill>
                <a:hlinkClick r:id="rId5"/>
              </a:rPr>
              <a:t>/data/</a:t>
            </a:r>
            <a:r>
              <a:rPr lang="es-ES" sz="2400" b="0" i="0" u="none" strike="noStrike" baseline="0" dirty="0" err="1">
                <a:solidFill>
                  <a:srgbClr val="0462C1"/>
                </a:solidFill>
                <a:hlinkClick r:id="rId5"/>
              </a:rPr>
              <a:t>datasets</a:t>
            </a:r>
            <a:r>
              <a:rPr lang="es-ES" sz="2400" b="0" i="0" u="none" strike="noStrike" baseline="0" dirty="0">
                <a:solidFill>
                  <a:srgbClr val="0462C1"/>
                </a:solidFill>
                <a:hlinkClick r:id="rId5"/>
              </a:rPr>
              <a:t>/</a:t>
            </a:r>
            <a:r>
              <a:rPr lang="es-ES" sz="2400" b="0" i="0" u="none" strike="noStrike" baseline="0" dirty="0" err="1">
                <a:solidFill>
                  <a:srgbClr val="0462C1"/>
                </a:solidFill>
                <a:hlinkClick r:id="rId5"/>
              </a:rPr>
              <a:t>jrc-luisa-udp-emptrend-reference-2016?locale</a:t>
            </a:r>
            <a:r>
              <a:rPr lang="es-ES" sz="2400" b="0" i="0" u="none" strike="noStrike" baseline="0" dirty="0">
                <a:solidFill>
                  <a:srgbClr val="0462C1"/>
                </a:solidFill>
                <a:hlinkClick r:id="rId5"/>
              </a:rPr>
              <a:t>=es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570941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6CB0C-2F28-40B7-BBE9-4EEDCF60A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0782" y="1763940"/>
            <a:ext cx="9390435" cy="879506"/>
          </a:xfrm>
        </p:spPr>
        <p:txBody>
          <a:bodyPr>
            <a:normAutofit/>
          </a:bodyPr>
          <a:lstStyle/>
          <a:p>
            <a:r>
              <a:rPr lang="es-ES" sz="3600" b="1" dirty="0"/>
              <a:t>Creación de una visualización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86E0773-D67E-4982-8576-1730480A0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2536" y="7175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2049" name="5 Imagen" descr="uoc_LOGO_masterbrand_DOC_tzdo.tif">
            <a:extLst>
              <a:ext uri="{FF2B5EF4-FFF2-40B4-BE49-F238E27FC236}">
                <a16:creationId xmlns:a16="http://schemas.microsoft.com/office/drawing/2014/main" id="{9351D28B-FCE1-43AF-9CEC-C473312A5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7"/>
          <a:stretch>
            <a:fillRect/>
          </a:stretch>
        </p:blipFill>
        <p:spPr bwMode="auto">
          <a:xfrm>
            <a:off x="486383" y="50777"/>
            <a:ext cx="11219234" cy="8550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2A199832-3B32-40DE-AD5C-F62621579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766" y="1023213"/>
            <a:ext cx="1121923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752600" algn="r"/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752600" algn="r"/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752600" algn="r"/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752600" algn="r"/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752600" algn="r"/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752600" algn="r"/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752600" algn="r"/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752600" algn="r"/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752600" algn="r"/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52600" algn="r"/>
                <a:tab pos="2700338" algn="ctr"/>
                <a:tab pos="5400675" algn="r"/>
              </a:tabLst>
            </a:pP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kumimoji="0" lang="es-ES" altLang="es-E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Alumno: Javier Hernández Hernández</a:t>
            </a:r>
            <a: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kumimoji="0" lang="es-ES" altLang="es-E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52600" algn="r"/>
                <a:tab pos="2700338" algn="ctr"/>
                <a:tab pos="5400675" algn="r"/>
              </a:tabLst>
            </a:pPr>
            <a:r>
              <a:rPr kumimoji="0" lang="es-ES" altLang="es-E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PEC</a:t>
            </a:r>
            <a: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</a:t>
            </a:r>
            <a:endParaRPr kumimoji="0" lang="es-ES" altLang="es-E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B4A0742-F5F4-4FED-B8BB-7537179DAE7D}"/>
              </a:ext>
            </a:extLst>
          </p:cNvPr>
          <p:cNvSpPr txBox="1"/>
          <p:nvPr/>
        </p:nvSpPr>
        <p:spPr>
          <a:xfrm>
            <a:off x="8239328" y="150658"/>
            <a:ext cx="37548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M2.859</a:t>
            </a:r>
            <a:r>
              <a:rPr lang="es-ES" altLang="es-E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Visualización de  datos</a:t>
            </a:r>
            <a:endParaRPr lang="es-ES" sz="20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F79E9F7-F813-4776-69E5-1EBB3ECF9A0D}"/>
              </a:ext>
            </a:extLst>
          </p:cNvPr>
          <p:cNvSpPr txBox="1"/>
          <p:nvPr/>
        </p:nvSpPr>
        <p:spPr>
          <a:xfrm>
            <a:off x="527207" y="2803189"/>
            <a:ext cx="1158166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/>
              <a:t>Licencia</a:t>
            </a:r>
            <a:r>
              <a:rPr lang="en-US" sz="2800" dirty="0"/>
              <a:t> de </a:t>
            </a:r>
            <a:r>
              <a:rPr lang="en-US" sz="2800" dirty="0" err="1"/>
              <a:t>datos</a:t>
            </a:r>
            <a:r>
              <a:rPr lang="en-US" sz="2800" dirty="0"/>
              <a:t>:</a:t>
            </a:r>
          </a:p>
          <a:p>
            <a:endParaRPr lang="en-US" sz="2800" dirty="0"/>
          </a:p>
          <a:p>
            <a:r>
              <a:rPr lang="en-US" sz="2800" dirty="0"/>
              <a:t>El </a:t>
            </a:r>
            <a:r>
              <a:rPr lang="en-US" sz="2800" dirty="0" err="1"/>
              <a:t>uso</a:t>
            </a:r>
            <a:r>
              <a:rPr lang="en-US" sz="2800" dirty="0"/>
              <a:t> de </a:t>
            </a:r>
            <a:r>
              <a:rPr lang="en-US" sz="2800" dirty="0" err="1"/>
              <a:t>datos</a:t>
            </a:r>
            <a:r>
              <a:rPr lang="en-US" sz="2800" dirty="0"/>
              <a:t> </a:t>
            </a:r>
            <a:r>
              <a:rPr lang="en-US" sz="2800" dirty="0" err="1"/>
              <a:t>está</a:t>
            </a:r>
            <a:r>
              <a:rPr lang="en-US" sz="2800" dirty="0"/>
              <a:t> </a:t>
            </a:r>
            <a:r>
              <a:rPr lang="en-US" sz="2800" dirty="0" err="1"/>
              <a:t>protegido</a:t>
            </a:r>
            <a:r>
              <a:rPr lang="en-US" sz="2800" dirty="0"/>
              <a:t> bajo </a:t>
            </a:r>
            <a:r>
              <a:rPr lang="en-US" sz="2800" dirty="0">
                <a:hlinkClick r:id="rId3"/>
              </a:rPr>
              <a:t>Creative Commons Attribution 4.0 International (CC BY 4.0) </a:t>
            </a:r>
            <a:r>
              <a:rPr lang="en-US" sz="2800" dirty="0" err="1">
                <a:hlinkClick r:id="rId3"/>
              </a:rPr>
              <a:t>licence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 dirty="0"/>
              <a:t>La </a:t>
            </a:r>
            <a:r>
              <a:rPr lang="en-US" sz="2800" dirty="0" err="1"/>
              <a:t>reutilización</a:t>
            </a:r>
            <a:r>
              <a:rPr lang="en-US" sz="2800" dirty="0"/>
              <a:t> de la </a:t>
            </a:r>
            <a:r>
              <a:rPr lang="en-US" sz="2800" dirty="0" err="1"/>
              <a:t>información</a:t>
            </a:r>
            <a:r>
              <a:rPr lang="en-US" sz="2800" dirty="0"/>
              <a:t> </a:t>
            </a:r>
            <a:r>
              <a:rPr lang="en-US" sz="2800" dirty="0" err="1"/>
              <a:t>está</a:t>
            </a:r>
            <a:r>
              <a:rPr lang="en-US" sz="2800" dirty="0"/>
              <a:t> </a:t>
            </a:r>
            <a:r>
              <a:rPr lang="en-US" sz="2800" dirty="0" err="1"/>
              <a:t>permitida</a:t>
            </a:r>
            <a:r>
              <a:rPr lang="en-US" sz="2800" dirty="0"/>
              <a:t>, </a:t>
            </a:r>
            <a:r>
              <a:rPr lang="en-US" sz="2800" dirty="0" err="1"/>
              <a:t>siempre</a:t>
            </a:r>
            <a:r>
              <a:rPr lang="en-US" sz="2800" dirty="0"/>
              <a:t> que se cite la Fuente y se </a:t>
            </a:r>
            <a:r>
              <a:rPr lang="en-US" sz="2800" dirty="0" err="1"/>
              <a:t>indiquen</a:t>
            </a:r>
            <a:r>
              <a:rPr lang="en-US" sz="2800" dirty="0"/>
              <a:t> </a:t>
            </a:r>
            <a:r>
              <a:rPr lang="en-US" sz="2800" dirty="0" err="1"/>
              <a:t>los</a:t>
            </a:r>
            <a:r>
              <a:rPr lang="en-US" sz="2800" dirty="0"/>
              <a:t> </a:t>
            </a:r>
            <a:r>
              <a:rPr lang="en-US" sz="2800" dirty="0" err="1"/>
              <a:t>cambios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0288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6CB0C-2F28-40B7-BBE9-4EEDCF60A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8505" y="1841524"/>
            <a:ext cx="9390435" cy="1086404"/>
          </a:xfrm>
        </p:spPr>
        <p:txBody>
          <a:bodyPr/>
          <a:lstStyle/>
          <a:p>
            <a:r>
              <a:rPr lang="es-ES" dirty="0"/>
              <a:t>Creación de una visualización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86E0773-D67E-4982-8576-1730480A0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2536" y="7175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2049" name="5 Imagen" descr="uoc_LOGO_masterbrand_DOC_tzdo.tif">
            <a:extLst>
              <a:ext uri="{FF2B5EF4-FFF2-40B4-BE49-F238E27FC236}">
                <a16:creationId xmlns:a16="http://schemas.microsoft.com/office/drawing/2014/main" id="{9351D28B-FCE1-43AF-9CEC-C473312A5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7"/>
          <a:stretch>
            <a:fillRect/>
          </a:stretch>
        </p:blipFill>
        <p:spPr bwMode="auto">
          <a:xfrm>
            <a:off x="486383" y="50777"/>
            <a:ext cx="11219234" cy="8550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2A199832-3B32-40DE-AD5C-F62621579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766" y="1023213"/>
            <a:ext cx="1121923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752600" algn="r"/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752600" algn="r"/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752600" algn="r"/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752600" algn="r"/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752600" algn="r"/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752600" algn="r"/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752600" algn="r"/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752600" algn="r"/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752600" algn="r"/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52600" algn="r"/>
                <a:tab pos="2700338" algn="ctr"/>
                <a:tab pos="5400675" algn="r"/>
              </a:tabLst>
            </a:pP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kumimoji="0" lang="es-ES" altLang="es-E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Alumno: Javier Hernández Hernández</a:t>
            </a:r>
            <a: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kumimoji="0" lang="es-ES" altLang="es-E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52600" algn="r"/>
                <a:tab pos="2700338" algn="ctr"/>
                <a:tab pos="5400675" algn="r"/>
              </a:tabLst>
            </a:pPr>
            <a:r>
              <a:rPr kumimoji="0" lang="es-ES" altLang="es-E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PEC</a:t>
            </a:r>
            <a: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</a:t>
            </a:r>
            <a:endParaRPr kumimoji="0" lang="es-ES" altLang="es-E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B4A0742-F5F4-4FED-B8BB-7537179DAE7D}"/>
              </a:ext>
            </a:extLst>
          </p:cNvPr>
          <p:cNvSpPr txBox="1"/>
          <p:nvPr/>
        </p:nvSpPr>
        <p:spPr>
          <a:xfrm>
            <a:off x="8239328" y="150658"/>
            <a:ext cx="37548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M2.859</a:t>
            </a:r>
            <a:r>
              <a:rPr lang="es-ES" altLang="es-E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Visualización de  datos</a:t>
            </a:r>
            <a:endParaRPr lang="es-ES" sz="20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C509B3C-892C-ACAC-A0EA-2D7C138AADB0}"/>
              </a:ext>
            </a:extLst>
          </p:cNvPr>
          <p:cNvSpPr txBox="1"/>
          <p:nvPr/>
        </p:nvSpPr>
        <p:spPr>
          <a:xfrm>
            <a:off x="972766" y="4187954"/>
            <a:ext cx="112192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400" dirty="0"/>
              <a:t>https://</a:t>
            </a:r>
            <a:r>
              <a:rPr lang="es-ES" sz="4400" dirty="0" err="1"/>
              <a:t>public.flourish.studio</a:t>
            </a:r>
            <a:r>
              <a:rPr lang="es-ES" sz="4400" dirty="0"/>
              <a:t>/</a:t>
            </a:r>
            <a:r>
              <a:rPr lang="es-ES" sz="4400" dirty="0" err="1"/>
              <a:t>story</a:t>
            </a:r>
            <a:r>
              <a:rPr lang="es-ES" sz="4400" dirty="0"/>
              <a:t>/1583135/</a:t>
            </a:r>
          </a:p>
        </p:txBody>
      </p:sp>
    </p:spTree>
    <p:extLst>
      <p:ext uri="{BB962C8B-B14F-4D97-AF65-F5344CB8AC3E}">
        <p14:creationId xmlns:p14="http://schemas.microsoft.com/office/powerpoint/2010/main" val="722193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6CB0C-2F28-40B7-BBE9-4EEDCF60A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8505" y="1841524"/>
            <a:ext cx="9390435" cy="1086404"/>
          </a:xfrm>
        </p:spPr>
        <p:txBody>
          <a:bodyPr/>
          <a:lstStyle/>
          <a:p>
            <a:r>
              <a:rPr lang="es-ES" dirty="0"/>
              <a:t>Creación de una visualización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86E0773-D67E-4982-8576-1730480A0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2536" y="7175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2049" name="5 Imagen" descr="uoc_LOGO_masterbrand_DOC_tzdo.tif">
            <a:extLst>
              <a:ext uri="{FF2B5EF4-FFF2-40B4-BE49-F238E27FC236}">
                <a16:creationId xmlns:a16="http://schemas.microsoft.com/office/drawing/2014/main" id="{9351D28B-FCE1-43AF-9CEC-C473312A5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7"/>
          <a:stretch>
            <a:fillRect/>
          </a:stretch>
        </p:blipFill>
        <p:spPr bwMode="auto">
          <a:xfrm>
            <a:off x="486383" y="50777"/>
            <a:ext cx="11219234" cy="8550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2A199832-3B32-40DE-AD5C-F62621579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766" y="1023213"/>
            <a:ext cx="1121923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752600" algn="r"/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752600" algn="r"/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752600" algn="r"/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752600" algn="r"/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752600" algn="r"/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752600" algn="r"/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752600" algn="r"/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752600" algn="r"/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752600" algn="r"/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52600" algn="r"/>
                <a:tab pos="2700338" algn="ctr"/>
                <a:tab pos="5400675" algn="r"/>
              </a:tabLst>
            </a:pP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kumimoji="0" lang="es-ES" altLang="es-E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Alumno: Javier Hernández Hernández</a:t>
            </a:r>
            <a: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kumimoji="0" lang="es-ES" altLang="es-E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52600" algn="r"/>
                <a:tab pos="2700338" algn="ctr"/>
                <a:tab pos="5400675" algn="r"/>
              </a:tabLst>
            </a:pPr>
            <a:r>
              <a:rPr kumimoji="0" lang="es-ES" altLang="es-E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PEC</a:t>
            </a:r>
            <a: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</a:t>
            </a:r>
            <a:endParaRPr kumimoji="0" lang="es-ES" altLang="es-E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B4A0742-F5F4-4FED-B8BB-7537179DAE7D}"/>
              </a:ext>
            </a:extLst>
          </p:cNvPr>
          <p:cNvSpPr txBox="1"/>
          <p:nvPr/>
        </p:nvSpPr>
        <p:spPr>
          <a:xfrm>
            <a:off x="8239328" y="150658"/>
            <a:ext cx="37548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M2.859</a:t>
            </a:r>
            <a:r>
              <a:rPr lang="es-ES" altLang="es-E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Visualización de  datos</a:t>
            </a:r>
            <a:endParaRPr lang="es-ES" sz="20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C509B3C-892C-ACAC-A0EA-2D7C138AADB0}"/>
              </a:ext>
            </a:extLst>
          </p:cNvPr>
          <p:cNvSpPr txBox="1"/>
          <p:nvPr/>
        </p:nvSpPr>
        <p:spPr>
          <a:xfrm>
            <a:off x="486383" y="3594702"/>
            <a:ext cx="1121923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/>
              <a:t>Enlace a repositorio documental.</a:t>
            </a:r>
          </a:p>
          <a:p>
            <a:endParaRPr lang="es-ES" sz="2800" dirty="0"/>
          </a:p>
          <a:p>
            <a:r>
              <a:rPr lang="es-ES" sz="2800" dirty="0">
                <a:hlinkClick r:id="rId3"/>
              </a:rPr>
              <a:t>https://</a:t>
            </a:r>
            <a:r>
              <a:rPr lang="es-ES" sz="2800" dirty="0" err="1">
                <a:hlinkClick r:id="rId3"/>
              </a:rPr>
              <a:t>github.com</a:t>
            </a:r>
            <a:r>
              <a:rPr lang="es-ES" sz="2800" dirty="0">
                <a:hlinkClick r:id="rId3"/>
              </a:rPr>
              <a:t>/</a:t>
            </a:r>
            <a:r>
              <a:rPr lang="es-ES" sz="2800" dirty="0" err="1">
                <a:hlinkClick r:id="rId3"/>
              </a:rPr>
              <a:t>vespi-github</a:t>
            </a:r>
            <a:r>
              <a:rPr lang="es-ES" sz="2800" dirty="0">
                <a:hlinkClick r:id="rId3"/>
              </a:rPr>
              <a:t>/</a:t>
            </a:r>
            <a:r>
              <a:rPr lang="es-ES" sz="2800" dirty="0" err="1">
                <a:hlinkClick r:id="rId3"/>
              </a:rPr>
              <a:t>Prac2</a:t>
            </a:r>
            <a:r>
              <a:rPr lang="es-ES" sz="2800" dirty="0">
                <a:hlinkClick r:id="rId3"/>
              </a:rPr>
              <a:t>-</a:t>
            </a:r>
            <a:r>
              <a:rPr lang="es-ES" sz="2800" dirty="0" err="1">
                <a:hlinkClick r:id="rId3"/>
              </a:rPr>
              <a:t>Visualizaci</a:t>
            </a:r>
            <a:r>
              <a:rPr lang="es-ES" sz="2800" dirty="0">
                <a:hlinkClick r:id="rId3"/>
              </a:rPr>
              <a:t>-n-de-datos</a:t>
            </a:r>
            <a:endParaRPr lang="es-ES" sz="2800" dirty="0"/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8141326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4991</TotalTime>
  <Words>245</Words>
  <Application>Microsoft Office PowerPoint</Application>
  <PresentationFormat>Panorámica</PresentationFormat>
  <Paragraphs>40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Tema de Office</vt:lpstr>
      <vt:lpstr>Creación de una visualización.</vt:lpstr>
      <vt:lpstr>Creación de una visualización.</vt:lpstr>
      <vt:lpstr>Creación de una visualización</vt:lpstr>
      <vt:lpstr>Creación de una visualización</vt:lpstr>
      <vt:lpstr>Creación de una visualización</vt:lpstr>
      <vt:lpstr>Creación de una visualización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Hernandez Hernandez, Javier</dc:creator>
  <cp:lastModifiedBy>Hernandez Hernandez, Javier</cp:lastModifiedBy>
  <cp:revision>29</cp:revision>
  <dcterms:created xsi:type="dcterms:W3CDTF">2022-03-16T21:37:58Z</dcterms:created>
  <dcterms:modified xsi:type="dcterms:W3CDTF">2022-06-06T19:02:28Z</dcterms:modified>
</cp:coreProperties>
</file>