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 strictFirstAndLastChars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 type="screen16x9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1546E3-0CF1-4FF0-844F-3BB386FE1464}">
  <a:tblStyle styleId="{0E1546E3-0CF1-4FF0-844F-3BB386FE14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d="100" n="103"/>
          <a:sy d="100" n="103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9" Target="slides/slide12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10" Target="slides/slide3.xml" Type="http://schemas.openxmlformats.org/officeDocument/2006/relationships/slide"/><Relationship Id="rId9" Target="slides/slide2.xml" Type="http://schemas.openxmlformats.org/officeDocument/2006/relationships/slide"/><Relationship Id="rId8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6" Target="slideMasters/slideMaster2.xml" Type="http://schemas.openxmlformats.org/officeDocument/2006/relationships/slide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3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b1c79419_2_75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c5b1c79419_2_75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5b1c79419_2_93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c5b1c79419_2_93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  <p:extLst>
      <p:ext uri="{BB962C8B-B14F-4D97-AF65-F5344CB8AC3E}">
        <p14:creationId xmlns:p14="http://schemas.microsoft.com/office/powerpoint/2010/main" val="205044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b1c79419_2_105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c5b1c79419_2_105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  <p:extLst>
      <p:ext uri="{BB962C8B-B14F-4D97-AF65-F5344CB8AC3E}">
        <p14:creationId xmlns:p14="http://schemas.microsoft.com/office/powerpoint/2010/main" val="334116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b1c79419_2_115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c5b1c79419_2_115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b1c79419_2_81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c5b1c79419_2_81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b1c79419_2_81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c5b1c79419_2_81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  <p:extLst>
      <p:ext uri="{BB962C8B-B14F-4D97-AF65-F5344CB8AC3E}">
        <p14:creationId xmlns:p14="http://schemas.microsoft.com/office/powerpoint/2010/main" val="126926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b1c79419_2_81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c5b1c79419_2_81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  <p:extLst>
      <p:ext uri="{BB962C8B-B14F-4D97-AF65-F5344CB8AC3E}">
        <p14:creationId xmlns:p14="http://schemas.microsoft.com/office/powerpoint/2010/main" val="107242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b1c79419_2_81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c5b1c79419_2_81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  <p:extLst>
      <p:ext uri="{BB962C8B-B14F-4D97-AF65-F5344CB8AC3E}">
        <p14:creationId xmlns:p14="http://schemas.microsoft.com/office/powerpoint/2010/main" val="1857054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5b1c79419_2_93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c5b1c79419_2_93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b1c79419_2_105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c5b1c79419_2_105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5b1c79419_2_93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c5b1c79419_2_93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  <p:extLst>
      <p:ext uri="{BB962C8B-B14F-4D97-AF65-F5344CB8AC3E}">
        <p14:creationId xmlns:p14="http://schemas.microsoft.com/office/powerpoint/2010/main" val="103408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b1c79419_2_105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c5b1c79419_2_105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  <p:extLst>
      <p:ext uri="{BB962C8B-B14F-4D97-AF65-F5344CB8AC3E}">
        <p14:creationId xmlns:p14="http://schemas.microsoft.com/office/powerpoint/2010/main" val="3916395679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="b" anchorCtr="0" bIns="34275" lIns="68575" numCol="1" rIns="68575" spcFirstLastPara="1" tIns="34275" wrap="square">
            <a:normAutofit/>
          </a:bodyPr>
          <a:lstStyle>
            <a:lvl1pPr algn="ct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ctr" lv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algn="ctr" lv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algn="ctr" lvl="2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algn="ctr" lvl="3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algn="ctr" lvl="4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algn="ctr" lvl="5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algn="ctr" lvl="6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algn="ctr" lvl="7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algn="ctr" lvl="8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3175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algn="l" indent="-3175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algn="l" indent="-3175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algn="l" indent="-3175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algn="l" indent="-3175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algn="l" indent="-3175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algn="l" indent="-3175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algn="l" indent="-3175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algn="l" indent="-3175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="b" anchorCtr="0" bIns="34275" lIns="68575" numCol="1" rIns="68575" spcFirstLastPara="1" tIns="3427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algn="l" indent="-2286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3175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algn="l" indent="-3175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algn="l" indent="-3175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algn="l" indent="-3175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algn="l" indent="-3175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algn="l" indent="-3175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algn="l" indent="-3175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algn="l" indent="-3175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algn="l" indent="-3175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3175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algn="l" indent="-3175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algn="l" indent="-3175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algn="l" indent="-3175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algn="l" indent="-3175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algn="l" indent="-3175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algn="l" indent="-3175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algn="l" indent="-3175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algn="l" indent="-3175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="b" anchorCtr="0" bIns="34275" lIns="68575" numCol="1" rIns="68575" spcFirstLastPara="1" tIns="34275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algn="l" indent="-2286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3175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algn="l" indent="-3175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algn="l" indent="-3175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algn="l" indent="-3175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algn="l" indent="-3175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algn="l" indent="-3175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algn="l" indent="-3175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algn="l" indent="-3175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algn="l" indent="-3175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="b" anchorCtr="0" bIns="34275" lIns="68575" numCol="1" rIns="68575" spcFirstLastPara="1" tIns="34275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algn="l" indent="-2286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3175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algn="l" indent="-3175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algn="l" indent="-3175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algn="l" indent="-3175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algn="l" indent="-3175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algn="l" indent="-3175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algn="l" indent="-3175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algn="l" indent="-3175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algn="l" indent="-3175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="b" anchorCtr="0" bIns="34275" lIns="68575" numCol="1" rIns="68575" spcFirstLastPara="1" tIns="3427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3810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algn="l" indent="-36195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algn="l" indent="-3429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algn="l" indent="-32385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algn="l" indent="-32385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algn="l" indent="-32385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algn="l" indent="-32385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algn="l" indent="-32385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algn="l" indent="-32385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algn="l" indent="-2286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="b" anchorCtr="0" bIns="34275" lIns="68575" numCol="1" rIns="68575" spcFirstLastPara="1" tIns="3427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Autofit/>
          </a:bodyPr>
          <a:lstStyle>
            <a:lvl1pPr algn="l" lvl="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algn="l" indent="-2286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algn="l" indent="-2286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algn="l" indent="-2286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algn="l" indent="-2286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algn="l" indent="-2286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algn="l" indent="-2286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algn="l" indent="-2286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algn="l" indent="-2286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3175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algn="l" indent="-3175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algn="l" indent="-3175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algn="l" indent="-3175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algn="l" indent="-3175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algn="l" indent="-3175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algn="l" indent="-3175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algn="l" indent="-3175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algn="l" indent="-3175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3175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algn="l" indent="-317500" lvl="1" marL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algn="l" indent="-317500" lvl="2" marL="1371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algn="l" indent="-317500" lvl="3" marL="1828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algn="l" indent="-317500" lvl="4" marL="22860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algn="l" indent="-317500" lvl="5" marL="27432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algn="l" indent="-317500" lvl="6" marL="3200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algn="l" indent="-317500" lvl="7" marL="36576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algn="l" indent="-317500" lvl="8" marL="41148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="b" anchorCtr="0" bIns="91425" lIns="91425" numCol="1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3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</a:defRPr>
            </a:lvl1pPr>
            <a:lvl2pPr algn="r" lvl="1">
              <a:buNone/>
              <a:defRPr sz="1000">
                <a:solidFill>
                  <a:schemeClr val="dk2"/>
                </a:solidFill>
              </a:defRPr>
            </a:lvl2pPr>
            <a:lvl3pPr algn="r" lvl="2">
              <a:buNone/>
              <a:defRPr sz="1000">
                <a:solidFill>
                  <a:schemeClr val="dk2"/>
                </a:solidFill>
              </a:defRPr>
            </a:lvl3pPr>
            <a:lvl4pPr algn="r" lvl="3">
              <a:buNone/>
              <a:defRPr sz="1000">
                <a:solidFill>
                  <a:schemeClr val="dk2"/>
                </a:solidFill>
              </a:defRPr>
            </a:lvl4pPr>
            <a:lvl5pPr algn="r" lvl="4">
              <a:buNone/>
              <a:defRPr sz="1000">
                <a:solidFill>
                  <a:schemeClr val="dk2"/>
                </a:solidFill>
              </a:defRPr>
            </a:lvl5pPr>
            <a:lvl6pPr algn="r" lvl="5">
              <a:buNone/>
              <a:defRPr sz="1000">
                <a:solidFill>
                  <a:schemeClr val="dk2"/>
                </a:solidFill>
              </a:defRPr>
            </a:lvl6pPr>
            <a:lvl7pPr algn="r" lvl="6">
              <a:buNone/>
              <a:defRPr sz="1000">
                <a:solidFill>
                  <a:schemeClr val="dk2"/>
                </a:solidFill>
              </a:defRPr>
            </a:lvl7pPr>
            <a:lvl8pPr algn="r" lvl="7">
              <a:buNone/>
              <a:defRPr sz="1000">
                <a:solidFill>
                  <a:schemeClr val="dk2"/>
                </a:solidFill>
              </a:defRPr>
            </a:lvl8pPr>
            <a:lvl9pPr algn="r"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cap="none" i="0" strike="noStrike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normAutofit/>
          </a:bodyPr>
          <a:lstStyle>
            <a:lvl1pPr algn="l" indent="-361950" lvl="0" marL="457200" marR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17500" lvl="5" marL="27432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17500" lvl="6" marL="32004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17500" lvl="7" marL="36576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17500" lvl="8" marL="4114800" marR="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i="0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75" numCol="1" rIns="68575" spcFirstLastPara="1" tIns="34275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altLang="pt-BR" lang="pt-BR"/>
              <a:t>‹nº›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7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13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13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4" Target="../media/image8.png" Type="http://schemas.openxmlformats.org/officeDocument/2006/relationships/image"/><Relationship Id="rId3" Target="../media/image6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13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4" Target="../media/image4.png" Type="http://schemas.openxmlformats.org/officeDocument/2006/relationships/image"/><Relationship Id="rId3" Target="../media/image3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13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13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4" Target="https://github.com/vespidhook/servidor.git" TargetMode="External" Type="http://schemas.openxmlformats.org/officeDocument/2006/relationships/hyperlink"/><Relationship Id="rId3" Target="https://github.com/vespidhook/servidor.git" TargetMode="External" Type="http://schemas.openxmlformats.org/officeDocument/2006/relationships/hyperlink"/><Relationship Id="rId2" Target="../notesSlides/notesSlide8.xml" Type="http://schemas.openxmlformats.org/officeDocument/2006/relationships/notesSlide"/><Relationship Id="rId1" Target="../slideLayouts/slideLayout13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1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657220" y="2142239"/>
            <a:ext cx="4230623" cy="577051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altLang="pt-BR" b="1" dirty="0" err="1" lang="pt-BR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r>
              <a:rPr altLang="pt-BR" b="1" dirty="0" lang="pt-BR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API Node</a:t>
            </a:r>
            <a:endParaRPr b="0" cap="none" dirty="0" i="0" strike="noStrike" sz="11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1657220" y="2608863"/>
            <a:ext cx="6966390" cy="561662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>
              <a:buSzPts val="2100"/>
            </a:pPr>
            <a:r>
              <a:rPr altLang="pt-BR" dirty="0" lang="pt-BR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VPS, Node, PM2 e </a:t>
            </a:r>
            <a:r>
              <a:rPr altLang="pt-BR" dirty="0" err="1" lang="pt-BR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r>
              <a:rPr altLang="pt-BR" dirty="0" lang="pt-BR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automático com </a:t>
            </a:r>
            <a:r>
              <a:rPr altLang="pt-BR" dirty="0" err="1" lang="pt-BR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altLang="pt-BR" dirty="0" lang="pt-BR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pt-BR" dirty="0" err="1" lang="pt-BR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endParaRPr altLang="pt-BR" dirty="0" lang="pt-BR" sz="21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b="0" cap="none" dirty="0" i="0" strike="noStrike" sz="11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635006" y="256961"/>
            <a:ext cx="5527901" cy="392385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altLang="pt-BR" b="1" dirty="0" err="1" lang="pt-BR" sz="210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r>
              <a:rPr altLang="pt-BR" b="1" dirty="0" lang="pt-BR" sz="210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 automático com </a:t>
            </a:r>
            <a:r>
              <a:rPr altLang="pt-BR" b="1" dirty="0" err="1" lang="pt-BR" sz="210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altLang="pt-BR" b="1" dirty="0" lang="pt-BR" sz="210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pt-BR" b="1" dirty="0" err="1" lang="pt-BR" sz="210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endParaRPr b="0" cap="none" dirty="0" i="0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35006" y="643665"/>
            <a:ext cx="6610725" cy="238497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</a:t>
            </a:r>
            <a:r>
              <a:rPr altLang="pt-BR" dirty="0" lang="pt-BR" sz="1100"/>
              <a:t>s utilizar as </a:t>
            </a:r>
            <a:r>
              <a:rPr altLang="pt-BR" dirty="0" err="1" lang="pt-BR" sz="1100"/>
              <a:t>actions</a:t>
            </a:r>
            <a:r>
              <a:rPr altLang="pt-BR" dirty="0" lang="pt-BR" sz="1100"/>
              <a:t> que o </a:t>
            </a:r>
            <a:r>
              <a:rPr altLang="pt-BR" dirty="0" err="1" lang="pt-BR" sz="1100"/>
              <a:t>Github</a:t>
            </a:r>
            <a:r>
              <a:rPr altLang="pt-BR" dirty="0" lang="pt-BR" sz="1100"/>
              <a:t> disponibiliza.</a:t>
            </a:r>
            <a:endParaRPr altLang="pt-BR" b="0" cap="none" dirty="0" i="0" lang="pt-BR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F505E2-61F9-FA51-473B-9C88A1AB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6" y="1036050"/>
            <a:ext cx="6590035" cy="27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2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1747028" y="1983036"/>
            <a:ext cx="5649948" cy="761717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altLang="pt-BR" b="1" dirty="0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a pratica...</a:t>
            </a:r>
            <a:endParaRPr b="0" cap="none" dirty="0" i="0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71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2662014" y="1740753"/>
            <a:ext cx="3819970" cy="830997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altLang="pt-BR" b="1" cap="none" i="0" lang="pt-BR" strike="noStrike" sz="5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b="0" cap="none" i="0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, Logotipo  Descrição gerada automaticamente" id="176" name="Google Shape;17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7268" y="2881432"/>
            <a:ext cx="2349463" cy="47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5010974" y="1377263"/>
            <a:ext cx="2946150" cy="900216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altLang="pt-BR" b="1" cap="none" dirty="0" i="0" lang="pt-BR" strike="noStrike" sz="2100" u="none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VPS(servidor)</a:t>
            </a:r>
            <a:endParaRPr b="0" cap="none" dirty="0" i="0" strike="noStrike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b="1" cap="none" dirty="0" i="0" strike="noStrike" sz="3300" u="none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010974" y="1843875"/>
            <a:ext cx="2841300" cy="1315715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altLang="pt-BR" b="0" cap="none" dirty="0" i="0" lang="pt-BR" strike="noStrike" sz="15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Aqui temos um servidor com o sistema operacional Ubuntu Server com a instalação básica padrão.</a:t>
            </a:r>
            <a:endParaRPr b="0" cap="none" dirty="0" i="0" strike="noStrike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b="0" cap="none" dirty="0" i="0" strike="noStrike" sz="210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8B833D-5B6A-0700-2309-52EE613FE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72" y="1471960"/>
            <a:ext cx="4623852" cy="2483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159FB5-775D-B532-DDFB-28BE9357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27" y="948012"/>
            <a:ext cx="4520873" cy="3537724"/>
          </a:xfrm>
          <a:prstGeom prst="rect">
            <a:avLst/>
          </a:prstGeom>
        </p:spPr>
      </p:pic>
      <p:sp>
        <p:nvSpPr>
          <p:cNvPr id="5" name="Google Shape;136;p26">
            <a:extLst>
              <a:ext uri="{FF2B5EF4-FFF2-40B4-BE49-F238E27FC236}">
                <a16:creationId xmlns:a16="http://schemas.microsoft.com/office/drawing/2014/main" id="{C0182E67-797C-F6F0-A35B-52F11458A49E}"/>
              </a:ext>
            </a:extLst>
          </p:cNvPr>
          <p:cNvSpPr txBox="1"/>
          <p:nvPr/>
        </p:nvSpPr>
        <p:spPr>
          <a:xfrm>
            <a:off x="505881" y="1377263"/>
            <a:ext cx="2946150" cy="900216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altLang="pt-BR" b="1" cap="none" dirty="0" i="0" lang="pt-BR" strike="noStrike" sz="2100" u="none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altLang="pt-BR" b="0" cap="none" dirty="0" i="0" lang="pt-BR" strike="noStrike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altLang="pt-BR" b="1" cap="none" dirty="0" i="0" lang="pt-BR" strike="noStrike" sz="3300" u="none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7;p26">
            <a:extLst>
              <a:ext uri="{FF2B5EF4-FFF2-40B4-BE49-F238E27FC236}">
                <a16:creationId xmlns:a16="http://schemas.microsoft.com/office/drawing/2014/main" id="{1847A0FC-F8AE-064F-7E51-776F6DF3A5DB}"/>
              </a:ext>
            </a:extLst>
          </p:cNvPr>
          <p:cNvSpPr txBox="1"/>
          <p:nvPr/>
        </p:nvSpPr>
        <p:spPr>
          <a:xfrm>
            <a:off x="505881" y="1843875"/>
            <a:ext cx="2841300" cy="1315715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altLang="pt-BR" dirty="0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Aplicação em Node simples em </a:t>
            </a:r>
            <a:r>
              <a:rPr altLang="pt-BR" dirty="0" err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altLang="pt-BR" dirty="0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com uma rota “GET” retornando uma mensagem de “</a:t>
            </a:r>
            <a:r>
              <a:rPr altLang="pt-BR" dirty="0" err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altLang="pt-BR" dirty="0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World” </a:t>
            </a:r>
            <a:endParaRPr altLang="pt-BR" b="0" cap="none" dirty="0" i="0" lang="pt-BR" strike="noStrike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altLang="pt-BR" b="0" cap="none" dirty="0" i="0" lang="pt-BR" strike="noStrike" sz="210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64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159FB5-775D-B532-DDFB-28BE9357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27" y="948012"/>
            <a:ext cx="4520873" cy="3537724"/>
          </a:xfrm>
          <a:prstGeom prst="rect">
            <a:avLst/>
          </a:prstGeom>
        </p:spPr>
      </p:pic>
      <p:sp>
        <p:nvSpPr>
          <p:cNvPr id="5" name="Google Shape;136;p26">
            <a:extLst>
              <a:ext uri="{FF2B5EF4-FFF2-40B4-BE49-F238E27FC236}">
                <a16:creationId xmlns:a16="http://schemas.microsoft.com/office/drawing/2014/main" id="{C0182E67-797C-F6F0-A35B-52F11458A49E}"/>
              </a:ext>
            </a:extLst>
          </p:cNvPr>
          <p:cNvSpPr txBox="1"/>
          <p:nvPr/>
        </p:nvSpPr>
        <p:spPr>
          <a:xfrm>
            <a:off x="553957" y="359179"/>
            <a:ext cx="2946054" cy="900113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altLang="pt-BR" b="1" cap="none" dirty="0" i="0" lang="pt-BR" strike="noStrike" sz="2100" u="none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Dependências utilizadas</a:t>
            </a:r>
            <a:endParaRPr altLang="pt-BR" b="0" cap="none" dirty="0" i="0" lang="pt-BR" strike="noStrike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altLang="pt-BR" b="1" cap="none" dirty="0" i="0" lang="pt-BR" strike="noStrike" sz="3300" u="none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7;p26">
            <a:extLst>
              <a:ext uri="{FF2B5EF4-FFF2-40B4-BE49-F238E27FC236}">
                <a16:creationId xmlns:a16="http://schemas.microsoft.com/office/drawing/2014/main" id="{1847A0FC-F8AE-064F-7E51-776F6DF3A5DB}"/>
              </a:ext>
            </a:extLst>
          </p:cNvPr>
          <p:cNvSpPr txBox="1"/>
          <p:nvPr/>
        </p:nvSpPr>
        <p:spPr>
          <a:xfrm>
            <a:off x="505881" y="1071438"/>
            <a:ext cx="2841279" cy="3023740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charset="0" panose="020B0604020202020204" pitchFamily="34" typeface="Arial"/>
              <a:buChar char="•"/>
            </a:pPr>
            <a:r>
              <a:rPr altLang="pt-BR" b="1" cap="none" dirty="0" err="1" i="0" lang="pt-BR" strike="noStrike" sz="1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altLang="pt-BR" b="1" cap="none" dirty="0" i="0" lang="pt-BR" strike="noStrike" sz="1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altLang="pt-BR" b="1" cap="none" dirty="0" err="1" i="0" lang="pt-BR" strike="noStrike" sz="1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fastify</a:t>
            </a:r>
            <a:r>
              <a:rPr altLang="pt-BR" b="1" cap="none" dirty="0" i="0" lang="pt-BR" strike="noStrike" sz="1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Este comando instala a dependência chamada "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fastify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" em um projeto Node.js. O pacote "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fastify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" é um framework web rápido e eficiente para criação de aplicativos e APIs.</a:t>
            </a:r>
          </a:p>
          <a:p>
            <a:pPr algn="l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charset="0" panose="020B0604020202020204" pitchFamily="34" typeface="Arial"/>
              <a:buChar char="•"/>
            </a:pPr>
            <a:endParaRPr altLang="pt-BR" dirty="0" lang="pt-BR"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charset="0" panose="020B0604020202020204" pitchFamily="34" typeface="Arial"/>
              <a:buChar char="•"/>
            </a:pPr>
            <a:r>
              <a:rPr altLang="pt-BR" b="1" dirty="0" err="1" lang="pt-BR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altLang="pt-BR" b="1" dirty="0" lang="pt-BR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altLang="pt-BR" b="1" dirty="0" err="1" lang="pt-BR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altLang="pt-BR" b="1" dirty="0" lang="pt-BR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-D: 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Esse comando instala a dependência "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" como uma dependência de desenvolvimento ("-D"). O 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é um superconjunto de 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adiciona recursos de tipagem estática ao 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Essa dependência é geralmente usada para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407494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159FB5-775D-B532-DDFB-28BE9357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27" y="948012"/>
            <a:ext cx="4520873" cy="3537724"/>
          </a:xfrm>
          <a:prstGeom prst="rect">
            <a:avLst/>
          </a:prstGeom>
        </p:spPr>
      </p:pic>
      <p:sp>
        <p:nvSpPr>
          <p:cNvPr id="5" name="Google Shape;136;p26">
            <a:extLst>
              <a:ext uri="{FF2B5EF4-FFF2-40B4-BE49-F238E27FC236}">
                <a16:creationId xmlns:a16="http://schemas.microsoft.com/office/drawing/2014/main" id="{C0182E67-797C-F6F0-A35B-52F11458A49E}"/>
              </a:ext>
            </a:extLst>
          </p:cNvPr>
          <p:cNvSpPr txBox="1"/>
          <p:nvPr/>
        </p:nvSpPr>
        <p:spPr>
          <a:xfrm>
            <a:off x="505881" y="327129"/>
            <a:ext cx="2946054" cy="900113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altLang="pt-BR" b="1" cap="none" dirty="0" i="0" lang="pt-BR" strike="noStrike" sz="2100" u="none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Dependências utilizadas</a:t>
            </a:r>
            <a:endParaRPr altLang="pt-BR" b="0" cap="none" dirty="0" i="0" lang="pt-BR" strike="noStrike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altLang="pt-BR" b="1" cap="none" dirty="0" i="0" lang="pt-BR" strike="noStrike" sz="3300" u="none">
              <a:solidFill>
                <a:srgbClr val="0F96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7;p26">
            <a:extLst>
              <a:ext uri="{FF2B5EF4-FFF2-40B4-BE49-F238E27FC236}">
                <a16:creationId xmlns:a16="http://schemas.microsoft.com/office/drawing/2014/main" id="{1847A0FC-F8AE-064F-7E51-776F6DF3A5DB}"/>
              </a:ext>
            </a:extLst>
          </p:cNvPr>
          <p:cNvSpPr txBox="1"/>
          <p:nvPr/>
        </p:nvSpPr>
        <p:spPr>
          <a:xfrm>
            <a:off x="481843" y="839072"/>
            <a:ext cx="2841279" cy="3393129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charset="0" panose="020B0604020202020204" pitchFamily="34" typeface="Arial"/>
              <a:buChar char="•"/>
            </a:pPr>
            <a:r>
              <a:rPr altLang="pt-BR" b="1" dirty="0" err="1" lang="pt-BR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altLang="pt-BR" b="1" dirty="0" lang="pt-BR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 @fastify/cors: 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Esse comando instala a dependência "@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fastify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cors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" em um projeto Node.js. O pacote "@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fastify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cors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" é um plugin do 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Fastify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permite a configuração de políticas de compartilhamento de recursos de origem cruzada (CORS) para lidar com solicitações de diferentes domínios.</a:t>
            </a:r>
          </a:p>
          <a:p>
            <a:pPr algn="l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charset="0" panose="020B0604020202020204" pitchFamily="34" typeface="Arial"/>
              <a:buChar char="•"/>
            </a:pPr>
            <a:endParaRPr altLang="pt-BR" dirty="0" lang="pt-BR"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marL="342900">
              <a:buSzPts val="2100"/>
              <a:buFont charset="0" panose="020B0604020202020204" pitchFamily="34" typeface="Arial"/>
              <a:buChar char="•"/>
            </a:pPr>
            <a:r>
              <a:rPr altLang="pt-BR" b="1" cap="none" dirty="0" err="1" i="0" lang="pt-BR" strike="noStrike" sz="1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altLang="pt-BR" b="1" cap="none" dirty="0" i="0" lang="pt-BR" strike="noStrike" sz="1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altLang="pt-BR" b="1" cap="none" dirty="0" err="1" i="0" lang="pt-BR" strike="noStrike" sz="1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tsup</a:t>
            </a:r>
            <a:r>
              <a:rPr altLang="pt-BR" b="1" cap="none" dirty="0" i="0" lang="pt-BR" strike="noStrike" sz="1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Este comando instala a dependência "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tsup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" em um projeto Node.js. O pacote "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tsup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" é uma ferramenta de compilação rápida e mínima para projetos 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Ele permite empacotar e criar builds otimizadas de projetos </a:t>
            </a:r>
            <a:r>
              <a:rPr altLang="pt-BR" b="0" cap="none" dirty="0" err="1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altLang="pt-BR" b="0" cap="none" dirty="0" i="0" lang="pt-BR" strike="noStrike" sz="12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l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charset="0" panose="020B0604020202020204" pitchFamily="34" typeface="Arial"/>
              <a:buChar char="•"/>
            </a:pPr>
            <a:endParaRPr altLang="pt-BR" b="0" cap="none" dirty="0" i="0" lang="pt-BR" strike="noStrike" sz="120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6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635006" y="256961"/>
            <a:ext cx="3395925" cy="392385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altLang="pt-BR" b="1" cap="none" dirty="0" i="0" lang="pt-BR" strike="noStrike" sz="2100" u="none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altLang="pt-BR" b="1" dirty="0" lang="pt-BR" sz="210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 no GIT</a:t>
            </a:r>
            <a:endParaRPr b="0" cap="none" dirty="0" i="0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35006" y="643665"/>
            <a:ext cx="6610725" cy="300052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altLang="pt-BR" b="0" cap="none" dirty="0" i="0" lang="pt-BR" strike="noStrike" sz="15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Vamos criar um repositório no git e subir nossa aplicação para git</a:t>
            </a:r>
            <a:endParaRPr b="0" cap="none" dirty="0" i="0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9;p28">
            <a:extLst>
              <a:ext uri="{FF2B5EF4-FFF2-40B4-BE49-F238E27FC236}">
                <a16:creationId xmlns:a16="http://schemas.microsoft.com/office/drawing/2014/main" id="{A084492D-E7FF-4171-633E-F9D2DC33DC88}"/>
              </a:ext>
            </a:extLst>
          </p:cNvPr>
          <p:cNvSpPr txBox="1"/>
          <p:nvPr/>
        </p:nvSpPr>
        <p:spPr>
          <a:xfrm>
            <a:off x="635006" y="926074"/>
            <a:ext cx="3395925" cy="315441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altLang="pt-BR" b="1" cap="none" dirty="0" i="0" lang="pt-BR" strike="noStrike" sz="1600" u="none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Comandos utilizados</a:t>
            </a:r>
            <a:r>
              <a:rPr altLang="pt-BR" b="1" dirty="0" lang="pt-BR" sz="160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cap="none" dirty="0" i="0" strike="noStrike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1;p28">
            <a:extLst>
              <a:ext uri="{FF2B5EF4-FFF2-40B4-BE49-F238E27FC236}">
                <a16:creationId xmlns:a16="http://schemas.microsoft.com/office/drawing/2014/main" id="{CBB7F4DC-C8BF-B5F2-687A-B8EFCA5E5F71}"/>
              </a:ext>
            </a:extLst>
          </p:cNvPr>
          <p:cNvSpPr txBox="1"/>
          <p:nvPr/>
        </p:nvSpPr>
        <p:spPr>
          <a:xfrm>
            <a:off x="635005" y="1220890"/>
            <a:ext cx="6610725" cy="3793316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b="1" dirty="0" lang="pt-BR" sz="1100">
                <a:solidFill>
                  <a:srgbClr val="FF0000"/>
                </a:solidFill>
              </a:rPr>
              <a:t>git </a:t>
            </a:r>
            <a:r>
              <a:rPr altLang="pt-BR" b="1" dirty="0" err="1" lang="pt-BR" sz="1100">
                <a:solidFill>
                  <a:srgbClr val="FF0000"/>
                </a:solidFill>
              </a:rPr>
              <a:t>init</a:t>
            </a:r>
            <a:r>
              <a:rPr altLang="pt-BR" b="1" dirty="0" lang="pt-BR" sz="1100">
                <a:solidFill>
                  <a:srgbClr val="FF0000"/>
                </a:solidFill>
              </a:rPr>
              <a:t>: </a:t>
            </a:r>
            <a:r>
              <a:rPr altLang="pt-BR" dirty="0" lang="pt-BR" sz="1100"/>
              <a:t>Inicializa um repositório Git vazio no diretório atual. Esse comando cria um novo diretório oculto chamado ".git" que contém toda a estrutura e metadados do repositório.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b="1" cap="none" dirty="0" i="0" lang="pt-BR" strike="noStrike" sz="11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altLang="pt-BR" b="1" cap="none" dirty="0" err="1" i="0" lang="pt-BR" strike="noStrike" sz="11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altLang="pt-BR" b="1" cap="none" dirty="0" i="0" lang="pt-BR" strike="noStrike" sz="11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 o arquivos ao índice do Git. O índice é uma área intermediária onde você prepara os </a:t>
            </a:r>
            <a:r>
              <a:rPr altLang="pt-BR" b="0" cap="none" dirty="0" i="0" lang="pt-BR" strike="noStrike" sz="1100" u="none">
                <a:latin typeface="Arial"/>
                <a:ea typeface="Arial"/>
                <a:cs typeface="Arial"/>
                <a:sym typeface="Arial"/>
              </a:rPr>
              <a:t>arquivos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serem confirmados (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comitados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posteriormente.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b="1" dirty="0" lang="pt-BR" sz="1100">
                <a:solidFill>
                  <a:srgbClr val="FF0000"/>
                </a:solidFill>
              </a:rPr>
              <a:t>git </a:t>
            </a:r>
            <a:r>
              <a:rPr altLang="pt-BR" b="1" dirty="0" err="1" lang="pt-BR" sz="1100">
                <a:solidFill>
                  <a:srgbClr val="FF0000"/>
                </a:solidFill>
              </a:rPr>
              <a:t>commit</a:t>
            </a:r>
            <a:r>
              <a:rPr altLang="pt-BR" b="1" dirty="0" lang="pt-BR" sz="1100">
                <a:solidFill>
                  <a:srgbClr val="FF0000"/>
                </a:solidFill>
              </a:rPr>
              <a:t> -m "</a:t>
            </a:r>
            <a:r>
              <a:rPr altLang="pt-BR" b="1" dirty="0" err="1" lang="pt-BR" sz="1100">
                <a:solidFill>
                  <a:srgbClr val="FF0000"/>
                </a:solidFill>
              </a:rPr>
              <a:t>first</a:t>
            </a:r>
            <a:r>
              <a:rPr altLang="pt-BR" b="1" dirty="0" lang="pt-BR" sz="1100">
                <a:solidFill>
                  <a:srgbClr val="FF0000"/>
                </a:solidFill>
              </a:rPr>
              <a:t> </a:t>
            </a:r>
            <a:r>
              <a:rPr altLang="pt-BR" b="1" dirty="0" err="1" lang="pt-BR" sz="1100">
                <a:solidFill>
                  <a:srgbClr val="FF0000"/>
                </a:solidFill>
              </a:rPr>
              <a:t>commit</a:t>
            </a:r>
            <a:r>
              <a:rPr altLang="pt-BR" b="1" dirty="0" lang="pt-BR" sz="1100">
                <a:solidFill>
                  <a:srgbClr val="FF0000"/>
                </a:solidFill>
              </a:rPr>
              <a:t>": 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um novo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contendo as alterações adicionadas ao índice. O argumento "-m" permite que você insira uma mensagem descritiva que descreve as alterações realizadas no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No exemplo, a mensagem do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"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b="1" dirty="0" lang="pt-BR" sz="1100">
                <a:solidFill>
                  <a:srgbClr val="FF0000"/>
                </a:solidFill>
              </a:rPr>
              <a:t>git </a:t>
            </a:r>
            <a:r>
              <a:rPr altLang="pt-BR" b="1" dirty="0" err="1" lang="pt-BR" sz="1100">
                <a:solidFill>
                  <a:srgbClr val="FF0000"/>
                </a:solidFill>
              </a:rPr>
              <a:t>branch</a:t>
            </a:r>
            <a:r>
              <a:rPr altLang="pt-BR" b="1" dirty="0" lang="pt-BR" sz="1100">
                <a:solidFill>
                  <a:srgbClr val="FF0000"/>
                </a:solidFill>
              </a:rPr>
              <a:t> -M </a:t>
            </a:r>
            <a:r>
              <a:rPr altLang="pt-BR" b="1" dirty="0" err="1" lang="pt-BR" sz="1100">
                <a:solidFill>
                  <a:srgbClr val="FF0000"/>
                </a:solidFill>
              </a:rPr>
              <a:t>main</a:t>
            </a:r>
            <a:r>
              <a:rPr altLang="pt-BR" b="1" dirty="0" lang="pt-BR" sz="1100">
                <a:solidFill>
                  <a:srgbClr val="FF0000"/>
                </a:solidFill>
              </a:rPr>
              <a:t>: 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Renomeia a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padrão do repositório para "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As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branches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versões paralelas do código-fonte em um repositório Git. Nesse caso, o comando renomeia a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principal de "master" (um nome comum anteriormente usado) para "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b="1" dirty="0" lang="pt-BR" sz="1100">
                <a:solidFill>
                  <a:srgbClr val="FF0000"/>
                </a:solidFill>
              </a:rPr>
              <a:t>git </a:t>
            </a:r>
            <a:r>
              <a:rPr altLang="pt-BR" b="1" dirty="0" err="1" lang="pt-BR" sz="1100">
                <a:solidFill>
                  <a:srgbClr val="FF0000"/>
                </a:solidFill>
              </a:rPr>
              <a:t>remote</a:t>
            </a:r>
            <a:r>
              <a:rPr altLang="pt-BR" b="1" dirty="0" lang="pt-BR" sz="1100">
                <a:solidFill>
                  <a:srgbClr val="FF0000"/>
                </a:solidFill>
              </a:rPr>
              <a:t> </a:t>
            </a:r>
            <a:r>
              <a:rPr altLang="pt-BR" b="1" dirty="0" err="1" lang="pt-BR" sz="1100">
                <a:solidFill>
                  <a:srgbClr val="FF0000"/>
                </a:solidFill>
              </a:rPr>
              <a:t>add</a:t>
            </a:r>
            <a:r>
              <a:rPr altLang="pt-BR" b="1" dirty="0" lang="pt-BR" sz="1100">
                <a:solidFill>
                  <a:srgbClr val="FF0000"/>
                </a:solidFill>
              </a:rPr>
              <a:t> </a:t>
            </a:r>
            <a:r>
              <a:rPr altLang="pt-BR" b="1" dirty="0" err="1" lang="pt-BR" sz="1100">
                <a:solidFill>
                  <a:srgbClr val="FF0000"/>
                </a:solidFill>
              </a:rPr>
              <a:t>origin</a:t>
            </a:r>
            <a:r>
              <a:rPr altLang="pt-BR" b="1" dirty="0" lang="pt-BR" sz="1100">
                <a:solidFill>
                  <a:srgbClr val="FF0000"/>
                </a:solidFill>
              </a:rPr>
              <a:t> https://github.com/vespidhook/teste.git: 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 um novo controle remoto chamado "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ao repositório local. O controle remoto é um local onde o repositório Git é hospedado, como o GitHub. O URL fornecido especifica o endereço do repositório remoto no GitHub.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b="1" dirty="0" lang="pt-BR" sz="1100">
                <a:solidFill>
                  <a:srgbClr val="FF0000"/>
                </a:solidFill>
              </a:rPr>
              <a:t>git </a:t>
            </a:r>
            <a:r>
              <a:rPr altLang="pt-BR" b="1" dirty="0" err="1" lang="pt-BR" sz="1100">
                <a:solidFill>
                  <a:srgbClr val="FF0000"/>
                </a:solidFill>
              </a:rPr>
              <a:t>push</a:t>
            </a:r>
            <a:r>
              <a:rPr altLang="pt-BR" b="1" dirty="0" lang="pt-BR" sz="1100">
                <a:solidFill>
                  <a:srgbClr val="FF0000"/>
                </a:solidFill>
              </a:rPr>
              <a:t> -u </a:t>
            </a:r>
            <a:r>
              <a:rPr altLang="pt-BR" b="1" dirty="0" err="1" lang="pt-BR" sz="1100">
                <a:solidFill>
                  <a:srgbClr val="FF0000"/>
                </a:solidFill>
              </a:rPr>
              <a:t>origin</a:t>
            </a:r>
            <a:r>
              <a:rPr altLang="pt-BR" b="1" dirty="0" lang="pt-BR" sz="1100">
                <a:solidFill>
                  <a:srgbClr val="FF0000"/>
                </a:solidFill>
              </a:rPr>
              <a:t> </a:t>
            </a:r>
            <a:r>
              <a:rPr altLang="pt-BR" b="1" dirty="0" err="1" lang="pt-BR" sz="1100">
                <a:solidFill>
                  <a:srgbClr val="FF0000"/>
                </a:solidFill>
              </a:rPr>
              <a:t>main</a:t>
            </a:r>
            <a:r>
              <a:rPr altLang="pt-BR" b="1" dirty="0" lang="pt-BR" sz="1100">
                <a:solidFill>
                  <a:srgbClr val="FF0000"/>
                </a:solidFill>
              </a:rPr>
              <a:t>: 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 os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locais para o repositório remoto chamado "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na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O argumento "-u" define a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local "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para rastrear a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remota "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Isso permite que, em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futuros, você simplesmente use git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 especificar a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 controle remoto.</a:t>
            </a:r>
            <a:endParaRPr b="0" cap="none" dirty="0" i="0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1747028" y="1983036"/>
            <a:ext cx="5649948" cy="761717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altLang="pt-BR" b="1" dirty="0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a pratica...</a:t>
            </a:r>
            <a:endParaRPr b="0" cap="none" dirty="0" i="0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635006" y="256961"/>
            <a:ext cx="5527901" cy="392385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altLang="pt-BR" b="1" cap="none" dirty="0" i="0" lang="pt-BR" strike="noStrike" sz="2100" u="none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Clonando e instalando a aplica no servidor </a:t>
            </a:r>
            <a:endParaRPr b="0" cap="none" dirty="0" i="0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59044" y="1316725"/>
            <a:ext cx="6610645" cy="238422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</a:t>
            </a:r>
            <a:r>
              <a:rPr altLang="pt-BR" dirty="0" lang="pt-BR" sz="1100"/>
              <a:t>s nos conectar ao servidor via </a:t>
            </a:r>
            <a:r>
              <a:rPr altLang="pt-BR" dirty="0" err="1" lang="pt-BR" sz="1100"/>
              <a:t>ssh</a:t>
            </a:r>
            <a:r>
              <a:rPr altLang="pt-BR" dirty="0" lang="pt-BR" sz="1100"/>
              <a:t> e realizar a instalação do node, </a:t>
            </a:r>
            <a:r>
              <a:rPr altLang="pt-BR" dirty="0" err="1" lang="pt-BR" sz="1100"/>
              <a:t>npm</a:t>
            </a:r>
            <a:r>
              <a:rPr altLang="pt-BR" dirty="0" lang="pt-BR" sz="1100"/>
              <a:t> e pm2</a:t>
            </a:r>
            <a:endParaRPr altLang="pt-BR" b="0" cap="none" dirty="0" i="0" lang="pt-BR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9;p28">
            <a:extLst>
              <a:ext uri="{FF2B5EF4-FFF2-40B4-BE49-F238E27FC236}">
                <a16:creationId xmlns:a16="http://schemas.microsoft.com/office/drawing/2014/main" id="{A084492D-E7FF-4171-633E-F9D2DC33DC88}"/>
              </a:ext>
            </a:extLst>
          </p:cNvPr>
          <p:cNvSpPr txBox="1"/>
          <p:nvPr/>
        </p:nvSpPr>
        <p:spPr>
          <a:xfrm>
            <a:off x="635006" y="926074"/>
            <a:ext cx="3395925" cy="315441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altLang="pt-BR" b="1" cap="none" dirty="0" i="0" lang="pt-BR" strike="noStrike" sz="1600" u="none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Comandos utilizados</a:t>
            </a:r>
            <a:r>
              <a:rPr altLang="pt-BR" b="1" dirty="0" lang="pt-BR" sz="1600">
                <a:solidFill>
                  <a:srgbClr val="0F96AE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cap="none" dirty="0" i="0" strike="noStrike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1;p28">
            <a:extLst>
              <a:ext uri="{FF2B5EF4-FFF2-40B4-BE49-F238E27FC236}">
                <a16:creationId xmlns:a16="http://schemas.microsoft.com/office/drawing/2014/main" id="{CBB7F4DC-C8BF-B5F2-687A-B8EFCA5E5F71}"/>
              </a:ext>
            </a:extLst>
          </p:cNvPr>
          <p:cNvSpPr txBox="1"/>
          <p:nvPr/>
        </p:nvSpPr>
        <p:spPr>
          <a:xfrm>
            <a:off x="635005" y="1733693"/>
            <a:ext cx="6610645" cy="2777576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altLang="pt-BR" dirty="0" lang="pt-BR" sz="1100"/>
              <a:t>Instalações 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curl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https://deb.nodesource.com/setup_18.x |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-E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bash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-y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nodejs</a:t>
            </a:r>
            <a:endParaRPr altLang="pt-BR" b="0" cap="none" dirty="0" i="0" lang="pt-BR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-g pm2</a:t>
            </a:r>
          </a:p>
          <a:p>
            <a: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altLang="pt-BR" dirty="0" lang="pt-BR" sz="1100"/>
          </a:p>
          <a:p>
            <a: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altLang="pt-BR" dirty="0" lang="pt-BR" sz="1100"/>
              <a:t>Clonando repositório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dirty="0" lang="pt-BR" sz="1100"/>
              <a:t>git clone </a:t>
            </a:r>
            <a:r>
              <a:rPr altLang="pt-BR" dirty="0" lang="pt-BR" sz="1100">
                <a:hlinkClick r:id="rId3"/>
              </a:rPr>
              <a:t>https://github.com/vespidhook/servidor.git</a:t>
            </a:r>
            <a:endParaRPr altLang="pt-BR" dirty="0" lang="pt-BR" sz="1100"/>
          </a:p>
          <a:p>
            <a:pPr algn="l" indent="-171450" lvl="0" marL="17145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sz="1100">
                <a:hlinkClick r:id="rId4"/>
              </a:rPr>
              <a:t/>
            </a:r>
          </a:p>
          <a:p>
            <a: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altLang="pt-BR" dirty="0" lang="pt-BR" sz="1100"/>
              <a:t>Subindo a aplicação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dirty="0" err="1" lang="pt-BR" sz="1100"/>
              <a:t>npm</a:t>
            </a:r>
            <a:r>
              <a:rPr altLang="pt-BR" dirty="0" lang="pt-BR" sz="1100"/>
              <a:t> </a:t>
            </a:r>
            <a:r>
              <a:rPr altLang="pt-BR" dirty="0" err="1" lang="pt-BR" sz="1100"/>
              <a:t>install</a:t>
            </a:r>
            <a:endParaRPr altLang="pt-BR" dirty="0" lang="pt-BR" sz="1100"/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dirty="0" err="1" lang="pt-BR" sz="1100"/>
              <a:t>n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pm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altLang="pt-BR" b="0" cap="none" dirty="0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altLang="pt-BR" b="0" cap="none" dirty="0" err="1" i="0" lang="pt-BR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  <a:endParaRPr altLang="pt-BR" b="0" cap="none" dirty="0" i="0" lang="pt-BR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171450" lvl="0" marL="17145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b="0" cap="none" i="0" strike="noStrike" sz="1100" u="none">
                <a:solidFill>
                  <a:srgbClr val="000000"/>
                </a:solidFill>
                <a:latin typeface="Arial"/>
              </a:rPr>
              <a:t/>
            </a:r>
          </a:p>
          <a:p>
            <a: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altLang="pt-BR" dirty="0" err="1" lang="pt-BR" sz="1100"/>
              <a:t>Buildando</a:t>
            </a:r>
            <a:r>
              <a:rPr altLang="pt-BR" dirty="0" lang="pt-BR" sz="1100"/>
              <a:t>  aplicação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r>
              <a:rPr altLang="pt-BR" dirty="0" err="1" lang="pt-BR" sz="1100"/>
              <a:t>npm</a:t>
            </a:r>
            <a:r>
              <a:rPr altLang="pt-BR" dirty="0" lang="pt-BR" sz="1100"/>
              <a:t> </a:t>
            </a:r>
            <a:r>
              <a:rPr altLang="pt-BR" dirty="0" err="1" lang="pt-BR" sz="1100"/>
              <a:t>run</a:t>
            </a:r>
            <a:r>
              <a:rPr altLang="pt-BR" dirty="0" lang="pt-BR" sz="1100"/>
              <a:t> build</a:t>
            </a: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anose="020B0604020202020204" pitchFamily="34" typeface="Arial"/>
              <a:buChar char="•"/>
            </a:pPr>
            <a:endParaRPr altLang="pt-BR" dirty="0" lang="pt-BR" sz="1100"/>
          </a:p>
          <a:p>
            <a: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altLang="pt-BR" dirty="0" i="1" lang="pt-BR" sz="1100"/>
          </a:p>
        </p:txBody>
      </p:sp>
    </p:spTree>
    <p:extLst>
      <p:ext uri="{BB962C8B-B14F-4D97-AF65-F5344CB8AC3E}">
        <p14:creationId xmlns:p14="http://schemas.microsoft.com/office/powerpoint/2010/main" val="168781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1747028" y="1983036"/>
            <a:ext cx="5649948" cy="761717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75" numCol="1" rIns="68575" spcFirstLastPara="1" tIns="34275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altLang="pt-BR" b="1" dirty="0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a pratica...</a:t>
            </a:r>
            <a:endParaRPr b="0" cap="none" dirty="0" i="0" strike="noStrike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380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682</Words>
  <Paragraphs>53</Paragraphs>
  <Slides>12</Slides>
  <Notes>12</Notes>
  <TotalTime>8</TotalTime>
  <HiddenSlides>0</HiddenSlides>
  <MMClips>0</MMClips>
  <ScaleCrop>false</ScaleCrop>
  <HeadingPairs>
    <vt:vector baseType="variant" size="6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baseType="lpstr" size="16">
      <vt:lpstr>Arial</vt:lpstr>
      <vt:lpstr>Calibri</vt:lpstr>
      <vt:lpstr>Simple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lication>Microsoft Office PowerPoint</Application>
  <AppVersion>16.0000</AppVersion>
  <PresentationFormat>Apresentação na tela (16:9)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Bruno Alves</cp:lastModifiedBy>
  <dcterms:modified xsi:type="dcterms:W3CDTF">2023-06-03T19:29:47Z</dcterms:modified>
  <cp:revision>2</cp:revision>
  <dc:title>Apresentação do PowerPoint</dc:title>
</cp:coreProperties>
</file>