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8"/>
  </p:normalViewPr>
  <p:slideViewPr>
    <p:cSldViewPr snapToGrid="0" snapToObjects="1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0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543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3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2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1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1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3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5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0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28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31C2-1B14-8944-A80A-D08CF2F5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r>
              <a:rPr lang="en-US" sz="4200" dirty="0"/>
              <a:t>Deus</a:t>
            </a:r>
            <a:br>
              <a:rPr lang="en-US" sz="4200" dirty="0"/>
            </a:br>
            <a:r>
              <a:rPr lang="en-US" sz="4200" dirty="0"/>
              <a:t>Ex</a:t>
            </a:r>
            <a:br>
              <a:rPr lang="en-US" sz="4200" dirty="0"/>
            </a:br>
            <a:r>
              <a:rPr lang="en-US" sz="4200" dirty="0"/>
              <a:t>Machina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51C3-9D63-6E45-8E7D-9F82C7B03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47B54A"/>
                </a:solidFill>
              </a:rPr>
              <a:t>Victor </a:t>
            </a:r>
            <a:r>
              <a:rPr lang="en-US" dirty="0" err="1">
                <a:solidFill>
                  <a:srgbClr val="47B54A"/>
                </a:solidFill>
              </a:rPr>
              <a:t>Espidol</a:t>
            </a:r>
            <a:r>
              <a:rPr lang="en-US" dirty="0">
                <a:solidFill>
                  <a:srgbClr val="47B54A"/>
                </a:solidFill>
              </a:rPr>
              <a:t> and Adam Novak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342C2-A18D-415E-91A8-C44B2F9EB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8" r="-1" b="2332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DE87-B73C-704A-B80D-44611CD9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-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4265-5ED6-624E-9490-24D6699F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381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different nets to determine which accuracy we could get</a:t>
            </a:r>
          </a:p>
          <a:p>
            <a:r>
              <a:rPr lang="en-US" dirty="0"/>
              <a:t>Net 1:</a:t>
            </a:r>
          </a:p>
          <a:p>
            <a:pPr lvl="1"/>
            <a:r>
              <a:rPr lang="en-US" dirty="0"/>
              <a:t>Used tanh activation and linear transformation</a:t>
            </a:r>
          </a:p>
          <a:p>
            <a:r>
              <a:rPr lang="en-US" dirty="0"/>
              <a:t>Net 2: </a:t>
            </a:r>
          </a:p>
          <a:p>
            <a:pPr lvl="1"/>
            <a:r>
              <a:rPr lang="en-US" dirty="0"/>
              <a:t>Same as Net 1 with inclusion of dropout and batch normalization</a:t>
            </a:r>
          </a:p>
          <a:p>
            <a:r>
              <a:rPr lang="en-US" dirty="0"/>
              <a:t>Net 3: </a:t>
            </a:r>
          </a:p>
          <a:p>
            <a:pPr lvl="1"/>
            <a:r>
              <a:rPr lang="en-US" dirty="0"/>
              <a:t>Same as Net 1 but uses </a:t>
            </a:r>
            <a:r>
              <a:rPr lang="en-US" dirty="0" err="1"/>
              <a:t>ReLU</a:t>
            </a:r>
            <a:r>
              <a:rPr lang="en-US" dirty="0"/>
              <a:t> for activation instead</a:t>
            </a:r>
          </a:p>
          <a:p>
            <a:r>
              <a:rPr lang="en-US" dirty="0"/>
              <a:t>Net 4:</a:t>
            </a:r>
          </a:p>
          <a:p>
            <a:pPr lvl="1"/>
            <a:r>
              <a:rPr lang="en-US" dirty="0"/>
              <a:t>Same as Net 4 but uses </a:t>
            </a:r>
            <a:r>
              <a:rPr lang="en-US" dirty="0" err="1"/>
              <a:t>ReLU</a:t>
            </a:r>
            <a:r>
              <a:rPr lang="en-US" dirty="0"/>
              <a:t> for activation instead</a:t>
            </a:r>
          </a:p>
        </p:txBody>
      </p:sp>
    </p:spTree>
    <p:extLst>
      <p:ext uri="{BB962C8B-B14F-4D97-AF65-F5344CB8AC3E}">
        <p14:creationId xmlns:p14="http://schemas.microsoft.com/office/powerpoint/2010/main" val="105588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A41D-1721-934B-9135-C1BC5F5D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-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86A8-7577-CE45-99D8-F4A73CE0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2ACE-CA91-EE4D-B620-39287D14B2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Net 1 - 86%</a:t>
            </a:r>
          </a:p>
          <a:p>
            <a:r>
              <a:rPr lang="en-US" sz="2400" b="1" i="1" dirty="0"/>
              <a:t>Net 2 – 90%</a:t>
            </a:r>
          </a:p>
          <a:p>
            <a:r>
              <a:rPr lang="en-US" sz="2400" dirty="0"/>
              <a:t>Net 3 – 74%</a:t>
            </a:r>
          </a:p>
          <a:p>
            <a:r>
              <a:rPr lang="en-US" sz="2400" dirty="0"/>
              <a:t>Net 4 – 71%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451AC-2E26-3C46-8D4D-EC726CF4F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Easy Characters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29660-4D8E-F245-AE7A-08E49E4308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Net 1 – 93%</a:t>
            </a:r>
          </a:p>
          <a:p>
            <a:r>
              <a:rPr lang="en-US" sz="2400" b="1" i="1" dirty="0"/>
              <a:t>Net 2 – 98%</a:t>
            </a:r>
          </a:p>
          <a:p>
            <a:r>
              <a:rPr lang="en-US" sz="2400" dirty="0"/>
              <a:t>Net 3 – 83%</a:t>
            </a:r>
          </a:p>
          <a:p>
            <a:r>
              <a:rPr lang="en-US" sz="2400" dirty="0"/>
              <a:t>Net 4 – 81%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2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16E4-D394-4B48-8ABD-902D8420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031F-E352-044B-BEEB-E6294E4E7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Characters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6EC35-C098-3D45-B162-D3104BFF96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1906" y="3366294"/>
            <a:ext cx="4292600" cy="1714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19607-9B59-D840-8F7E-24D7F473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Easy Characters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953179-656F-4847-A999-C01501DEAE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93681" y="3347244"/>
            <a:ext cx="4318000" cy="1752600"/>
          </a:xfrm>
        </p:spPr>
      </p:pic>
    </p:spTree>
    <p:extLst>
      <p:ext uri="{BB962C8B-B14F-4D97-AF65-F5344CB8AC3E}">
        <p14:creationId xmlns:p14="http://schemas.microsoft.com/office/powerpoint/2010/main" val="306584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97AE-0387-2149-A469-46D1F646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you, questions?</a:t>
            </a:r>
          </a:p>
        </p:txBody>
      </p:sp>
    </p:spTree>
    <p:extLst>
      <p:ext uri="{BB962C8B-B14F-4D97-AF65-F5344CB8AC3E}">
        <p14:creationId xmlns:p14="http://schemas.microsoft.com/office/powerpoint/2010/main" val="305364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C4CB-AFB5-FF45-862B-D3884C21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B80F-4311-3048-BBE2-D12E1B5D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9424"/>
            <a:ext cx="10353762" cy="4619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Ready the data</a:t>
            </a:r>
          </a:p>
          <a:p>
            <a:pPr lvl="1"/>
            <a:r>
              <a:rPr lang="en-US" dirty="0"/>
              <a:t>Split data to training and testing</a:t>
            </a:r>
          </a:p>
          <a:p>
            <a:pPr lvl="1"/>
            <a:r>
              <a:rPr lang="en-US" dirty="0"/>
              <a:t>Standardize / Normalize data</a:t>
            </a:r>
          </a:p>
          <a:p>
            <a:pPr lvl="1"/>
            <a:r>
              <a:rPr lang="en-US" dirty="0"/>
              <a:t>Gray scale and flatten data</a:t>
            </a:r>
          </a:p>
          <a:p>
            <a:r>
              <a:rPr lang="en-US" dirty="0"/>
              <a:t>Attempted to use four different classifiers to determine which is best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Multilayer Perceptron</a:t>
            </a:r>
          </a:p>
          <a:p>
            <a:pPr lvl="1"/>
            <a:r>
              <a:rPr lang="en-US" dirty="0"/>
              <a:t>Convolutional Neural Network</a:t>
            </a:r>
          </a:p>
          <a:p>
            <a:r>
              <a:rPr lang="en-US" dirty="0"/>
              <a:t>Perform Accuracy Checks on each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7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B8A0-5534-F047-AC23-FB35D437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#1: 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3BF4-F6D9-D24B-8DC9-7F15A557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>
            <a:normAutofit/>
          </a:bodyPr>
          <a:lstStyle/>
          <a:p>
            <a:r>
              <a:rPr lang="en-US" sz="2800" dirty="0"/>
              <a:t>Easy to implement and understand </a:t>
            </a:r>
          </a:p>
          <a:p>
            <a:pPr lvl="1"/>
            <a:r>
              <a:rPr lang="en-US" sz="2600" dirty="0"/>
              <a:t>Compares associated neighbors</a:t>
            </a:r>
          </a:p>
          <a:p>
            <a:r>
              <a:rPr lang="en-US" sz="2800" dirty="0"/>
              <a:t>Parameters Tweaked:</a:t>
            </a:r>
          </a:p>
          <a:p>
            <a:pPr lvl="1"/>
            <a:r>
              <a:rPr lang="en-US" sz="2800" dirty="0"/>
              <a:t>Number of neighbors evaluated 1-10</a:t>
            </a:r>
          </a:p>
          <a:p>
            <a:r>
              <a:rPr lang="en-US" sz="2800" dirty="0"/>
              <a:t>Unweighted neighbors</a:t>
            </a:r>
          </a:p>
          <a:p>
            <a:r>
              <a:rPr lang="en-US" sz="2800" dirty="0"/>
              <a:t>Evaluated with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42892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1B56-2977-5B4D-BFCC-126B8EFA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F1E7D-6506-5A48-8464-315CB02D80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Downfalls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Could not get test accuracy &gt; 90%.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CA0F2E1-9925-254F-92F8-F0BEA262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76" y="1817687"/>
            <a:ext cx="5156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0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2C44-B9E1-4E4A-A827-86CACF38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7F6C-5B6F-9E42-974C-7A032783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Constructs many decision trees during training</a:t>
            </a:r>
          </a:p>
          <a:p>
            <a:pPr lvl="1"/>
            <a:r>
              <a:rPr lang="en-US" sz="2800" dirty="0">
                <a:effectLst/>
              </a:rPr>
              <a:t> Then outputs the class of the individual trees </a:t>
            </a:r>
          </a:p>
          <a:p>
            <a:r>
              <a:rPr lang="en-US" sz="2800" dirty="0">
                <a:effectLst/>
              </a:rPr>
              <a:t>Parameters Changed</a:t>
            </a:r>
          </a:p>
          <a:p>
            <a:pPr lvl="1"/>
            <a:r>
              <a:rPr lang="en-US" sz="2800" dirty="0">
                <a:effectLst/>
              </a:rPr>
              <a:t>Number of estimators </a:t>
            </a:r>
          </a:p>
          <a:p>
            <a:pPr lvl="2"/>
            <a:r>
              <a:rPr lang="en-US" sz="2400" dirty="0">
                <a:effectLst/>
              </a:rPr>
              <a:t>1, 5 ,10, 20, 50, 100, 500</a:t>
            </a:r>
            <a:endParaRPr lang="en-US" sz="29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78C5-8740-0D46-A251-B668C8CB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AB3C-C735-394A-B880-350740AE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Best accuracy achieved with 100 estimators</a:t>
            </a:r>
          </a:p>
          <a:p>
            <a:pPr lvl="1"/>
            <a:r>
              <a:rPr lang="en-US" sz="2800" dirty="0"/>
              <a:t>85% accuracy on test data </a:t>
            </a:r>
          </a:p>
          <a:p>
            <a:r>
              <a:rPr lang="en-US" sz="3000" dirty="0"/>
              <a:t>Downfalls</a:t>
            </a:r>
          </a:p>
          <a:p>
            <a:pPr lvl="1"/>
            <a:r>
              <a:rPr lang="en-US" sz="2800" dirty="0"/>
              <a:t>No matter how parameters tuned, we could not get higher than 85%</a:t>
            </a:r>
          </a:p>
        </p:txBody>
      </p:sp>
    </p:spTree>
    <p:extLst>
      <p:ext uri="{BB962C8B-B14F-4D97-AF65-F5344CB8AC3E}">
        <p14:creationId xmlns:p14="http://schemas.microsoft.com/office/powerpoint/2010/main" val="375150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B58-DDA5-614B-A624-660EDE82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A66F-3CC9-8F42-9B0F-EAA0DCC0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Feedforward artificial neural network </a:t>
            </a:r>
          </a:p>
          <a:p>
            <a:pPr lvl="1"/>
            <a:r>
              <a:rPr lang="en-US" sz="2400" dirty="0">
                <a:effectLst/>
              </a:rPr>
              <a:t>Involving multiple layers of </a:t>
            </a:r>
            <a:r>
              <a:rPr lang="en-US" sz="2400" dirty="0" err="1">
                <a:effectLst/>
              </a:rPr>
              <a:t>perceptrons</a:t>
            </a:r>
            <a:r>
              <a:rPr lang="en-US" sz="2400" dirty="0">
                <a:effectLst/>
              </a:rPr>
              <a:t> with activation functions</a:t>
            </a:r>
          </a:p>
          <a:p>
            <a:r>
              <a:rPr lang="en-US" sz="2400" dirty="0">
                <a:effectLst/>
              </a:rPr>
              <a:t>Input layer, hidden layers, output layers</a:t>
            </a:r>
          </a:p>
          <a:p>
            <a:r>
              <a:rPr lang="en-US" sz="2400" dirty="0">
                <a:effectLst/>
              </a:rPr>
              <a:t>Tested with tanh and logistic activation </a:t>
            </a:r>
          </a:p>
          <a:p>
            <a:r>
              <a:rPr lang="en-US" sz="2400" dirty="0">
                <a:effectLst/>
              </a:rPr>
              <a:t>Tested with </a:t>
            </a:r>
            <a:r>
              <a:rPr lang="en-US" sz="2400" dirty="0" err="1">
                <a:effectLst/>
              </a:rPr>
              <a:t>sgd</a:t>
            </a:r>
            <a:r>
              <a:rPr lang="en-US" sz="2400" dirty="0">
                <a:effectLst/>
              </a:rPr>
              <a:t> and </a:t>
            </a:r>
            <a:r>
              <a:rPr lang="en-US" sz="2400" dirty="0" err="1">
                <a:effectLst/>
              </a:rPr>
              <a:t>adam</a:t>
            </a:r>
            <a:r>
              <a:rPr lang="en-US" sz="2400" dirty="0">
                <a:effectLst/>
              </a:rPr>
              <a:t> solver</a:t>
            </a:r>
          </a:p>
          <a:p>
            <a:r>
              <a:rPr lang="en-US" sz="2400" dirty="0">
                <a:effectLst/>
              </a:rPr>
              <a:t>Best combination: logistic activation with </a:t>
            </a:r>
            <a:r>
              <a:rPr lang="en-US" sz="2400" dirty="0" err="1">
                <a:effectLst/>
              </a:rPr>
              <a:t>sgd</a:t>
            </a:r>
            <a:r>
              <a:rPr lang="en-US" sz="2400" dirty="0">
                <a:effectLst/>
              </a:rPr>
              <a:t> solver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D8AE-F55D-4740-9B85-DAA89668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5F6-1093-DA4B-8419-7933D06A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yielded 81% accuracy</a:t>
            </a:r>
          </a:p>
          <a:p>
            <a:r>
              <a:rPr lang="en-US" dirty="0"/>
              <a:t>Downfalls</a:t>
            </a:r>
          </a:p>
          <a:p>
            <a:pPr lvl="1"/>
            <a:r>
              <a:rPr lang="en-US" dirty="0"/>
              <a:t>Many parameters need to be fine tuned</a:t>
            </a:r>
          </a:p>
          <a:p>
            <a:pPr lvl="1"/>
            <a:r>
              <a:rPr lang="en-US" dirty="0"/>
              <a:t>Run time was very long</a:t>
            </a:r>
          </a:p>
          <a:p>
            <a:pPr lvl="1"/>
            <a:r>
              <a:rPr lang="en-US" dirty="0"/>
              <a:t>Not enough time to play around to increase score</a:t>
            </a:r>
          </a:p>
        </p:txBody>
      </p:sp>
    </p:spTree>
    <p:extLst>
      <p:ext uri="{BB962C8B-B14F-4D97-AF65-F5344CB8AC3E}">
        <p14:creationId xmlns:p14="http://schemas.microsoft.com/office/powerpoint/2010/main" val="125065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1111-52C6-9F40-A20D-2C0350EC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A858-2076-EA45-A742-0760E558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Construct a feature hierarchy by combining low level features to create a high-level feature </a:t>
            </a:r>
          </a:p>
          <a:p>
            <a:pPr lvl="1"/>
            <a:r>
              <a:rPr lang="en-US" dirty="0">
                <a:effectLst/>
              </a:rPr>
              <a:t>Such as blobs and edges</a:t>
            </a:r>
          </a:p>
          <a:p>
            <a:r>
              <a:rPr lang="en-US" dirty="0">
                <a:effectLst/>
              </a:rPr>
              <a:t>Very popular for image processing</a:t>
            </a:r>
          </a:p>
          <a:p>
            <a:pPr lvl="1"/>
            <a:r>
              <a:rPr lang="en-US" dirty="0">
                <a:effectLst/>
              </a:rPr>
              <a:t>Thus invested time into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2E8"/>
      </a:lt2>
      <a:accent1>
        <a:srgbClr val="47B54A"/>
      </a:accent1>
      <a:accent2>
        <a:srgbClr val="69B13B"/>
      </a:accent2>
      <a:accent3>
        <a:srgbClr val="96A942"/>
      </a:accent3>
      <a:accent4>
        <a:srgbClr val="B1973B"/>
      </a:accent4>
      <a:accent5>
        <a:srgbClr val="C3774D"/>
      </a:accent5>
      <a:accent6>
        <a:srgbClr val="B34046"/>
      </a:accent6>
      <a:hlink>
        <a:srgbClr val="AC7539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Bodoni MT</vt:lpstr>
      <vt:lpstr>Goudy Old Style</vt:lpstr>
      <vt:lpstr>Wingdings 2</vt:lpstr>
      <vt:lpstr>SlateVTI</vt:lpstr>
      <vt:lpstr>Deus Ex Machina</vt:lpstr>
      <vt:lpstr>Overview of Pipeline</vt:lpstr>
      <vt:lpstr>Model #1: K-NN</vt:lpstr>
      <vt:lpstr>K-NN Performance</vt:lpstr>
      <vt:lpstr>Random Forests</vt:lpstr>
      <vt:lpstr>Random Forests Performance</vt:lpstr>
      <vt:lpstr>MLP</vt:lpstr>
      <vt:lpstr>MLP Performance</vt:lpstr>
      <vt:lpstr>CNN</vt:lpstr>
      <vt:lpstr>CNN - Nets</vt:lpstr>
      <vt:lpstr>CNN - Performance</vt:lpstr>
      <vt:lpstr>Accuracy Comparison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Presentation</dc:title>
  <dc:creator>Novak,Adam P</dc:creator>
  <cp:lastModifiedBy>Victor Espidol</cp:lastModifiedBy>
  <cp:revision>7</cp:revision>
  <dcterms:created xsi:type="dcterms:W3CDTF">2020-04-20T13:43:55Z</dcterms:created>
  <dcterms:modified xsi:type="dcterms:W3CDTF">2020-04-22T14:20:17Z</dcterms:modified>
</cp:coreProperties>
</file>