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4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0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8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08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88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7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8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3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8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B8F225E-0F77-4559-A6FC-4F11D558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8E7C07-A705-4C48-BF35-0B2F7EE4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8" y="301921"/>
            <a:ext cx="10058400" cy="1152663"/>
          </a:xfrm>
        </p:spPr>
        <p:txBody>
          <a:bodyPr anchor="ctr">
            <a:normAutofit/>
          </a:bodyPr>
          <a:lstStyle/>
          <a:p>
            <a:r>
              <a:rPr lang="fr-F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Advanced </a:t>
            </a:r>
            <a:r>
              <a:rPr lang="fr-FR" sz="4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Algorithm</a:t>
            </a:r>
            <a:r>
              <a:rPr lang="fr-F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&amp; </a:t>
            </a:r>
            <a:r>
              <a:rPr lang="fr-FR" sz="4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endParaRPr lang="fr-FR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1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3,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52487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I not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0.93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∉ [-0.6 , 0.54] and j &lt;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(Q).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fr-FR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0.93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∉ [0 , 0.9]</a:t>
            </a:r>
          </a:p>
          <a:p>
            <a:pPr marL="457200" indent="-457200">
              <a:buFont typeface="Wingdings" pitchFamily="2" charset="2"/>
              <a:buChar char="Ø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j = 4</a:t>
            </a:r>
          </a:p>
          <a:p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6796087" y="1799803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3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08C39E9-4238-514D-99D6-07B3980B3AC9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2947319"/>
          <a:ext cx="3105945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77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810068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7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4,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5166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0.93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∈ [0.93 ,1.83] &amp;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0.93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∉ [1.8 , 2.7]</a:t>
            </a:r>
          </a:p>
          <a:p>
            <a:pPr marL="457200" indent="-457200">
              <a:buFont typeface="Wingdings" pitchFamily="2" charset="2"/>
              <a:buChar char="Ø"/>
            </a:pPr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➯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</a:p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➯ I = 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j = 5</a:t>
            </a:r>
          </a:p>
          <a:p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8324853" y="1757356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4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08C39E9-4238-514D-99D6-07B3980B3AC9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2947319"/>
          <a:ext cx="3105945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77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810068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18B6B08-004D-5445-BD7D-25E67033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45502"/>
              </p:ext>
            </p:extLst>
          </p:nvPr>
        </p:nvGraphicFramePr>
        <p:xfrm>
          <a:off x="2527299" y="4848681"/>
          <a:ext cx="5045076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54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746373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  <a:gridCol w="1997849">
                  <a:extLst>
                    <a:ext uri="{9D8B030D-6E8A-4147-A177-3AD203B41FA5}">
                      <a16:colId xmlns:a16="http://schemas.microsoft.com/office/drawing/2014/main" val="198053224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6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5,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40375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46821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I not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and 1.78 ∈ [-0.93 , 1.83]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	➯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</a:p>
          <a:p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10002837" y="1748949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5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18B6B08-004D-5445-BD7D-25E67033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9866"/>
              </p:ext>
            </p:extLst>
          </p:nvPr>
        </p:nvGraphicFramePr>
        <p:xfrm>
          <a:off x="1874837" y="2967032"/>
          <a:ext cx="5045076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54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746373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  <a:gridCol w="1997849">
                  <a:extLst>
                    <a:ext uri="{9D8B030D-6E8A-4147-A177-3AD203B41FA5}">
                      <a16:colId xmlns:a16="http://schemas.microsoft.com/office/drawing/2014/main" val="198053224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4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5,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7657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iterated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over all the points of P and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= 5 ==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(P) :</a:t>
            </a: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, the solution optimal of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		I =   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10002837" y="1748949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5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18B6B08-004D-5445-BD7D-25E670338A3F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2967032"/>
          <a:ext cx="5045076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54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746373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  <a:gridCol w="1997849">
                  <a:extLst>
                    <a:ext uri="{9D8B030D-6E8A-4147-A177-3AD203B41FA5}">
                      <a16:colId xmlns:a16="http://schemas.microsoft.com/office/drawing/2014/main" val="198053224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665093D-B2DC-FE4B-8B35-115F5C98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94285"/>
              </p:ext>
            </p:extLst>
          </p:nvPr>
        </p:nvGraphicFramePr>
        <p:xfrm>
          <a:off x="3894137" y="5159834"/>
          <a:ext cx="5045076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54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746373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  <a:gridCol w="1997849">
                  <a:extLst>
                    <a:ext uri="{9D8B030D-6E8A-4147-A177-3AD203B41FA5}">
                      <a16:colId xmlns:a16="http://schemas.microsoft.com/office/drawing/2014/main" val="198053224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5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98D451-2008-4918-9CB9-EF4A6816D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4" r="6606" b="2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ACA4F2-8BCE-EA40-AD9B-BCE0473C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5618019" cy="4550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Disrete</a:t>
            </a: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Unit Disk Cover Problem</a:t>
            </a:r>
            <a:b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dimension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595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98D451-2008-4918-9CB9-EF4A6816D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4" r="6606" b="2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ACA4F2-8BCE-EA40-AD9B-BCE0473C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5618019" cy="4550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dirty="0"/>
              <a:t>Upper Envelope of Some Linear Functions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616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8D451-2008-4918-9CB9-EF4A6816D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4" r="6606" b="2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ACA4F2-8BCE-EA40-AD9B-BCE0473C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5618019" cy="4550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Disrete</a:t>
            </a: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Unit Disk Cover Problem</a:t>
            </a:r>
            <a:b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 dimension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538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690688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P = [(-0.235,0), (0.93,0), (-2.8,0), (0.14,0), (1.78,0)]</a:t>
            </a:r>
          </a:p>
          <a:p>
            <a:endParaRPr lang="fr-FR" sz="3600" dirty="0"/>
          </a:p>
          <a:p>
            <a:r>
              <a:rPr lang="fr-FR" sz="3600" dirty="0"/>
              <a:t>Q = [(-0.7,0.2), (-3,-2.1), (0,0.9), (1.8,2.7), (0.93,1.83),        (-0.36,0.54)]</a:t>
            </a:r>
          </a:p>
        </p:txBody>
      </p:sp>
    </p:spTree>
    <p:extLst>
      <p:ext uri="{BB962C8B-B14F-4D97-AF65-F5344CB8AC3E}">
        <p14:creationId xmlns:p14="http://schemas.microsoft.com/office/powerpoint/2010/main" val="30370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 err="1"/>
              <a:t>Example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P =</a:t>
            </a:r>
          </a:p>
          <a:p>
            <a:endParaRPr lang="fr-FR" sz="3600" dirty="0"/>
          </a:p>
          <a:p>
            <a:r>
              <a:rPr lang="fr-FR" sz="3600" dirty="0"/>
              <a:t>Q =</a:t>
            </a:r>
          </a:p>
          <a:p>
            <a:endParaRPr lang="fr-FR" sz="3600" dirty="0"/>
          </a:p>
          <a:p>
            <a:r>
              <a:rPr lang="fr-FR" sz="3600" dirty="0"/>
              <a:t>I =</a:t>
            </a:r>
          </a:p>
          <a:p>
            <a:r>
              <a:rPr lang="fr-FR" sz="3600" dirty="0"/>
              <a:t>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5DD4BE0-36A9-264A-812D-118AEFE2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2889"/>
              </p:ext>
            </p:extLst>
          </p:nvPr>
        </p:nvGraphicFramePr>
        <p:xfrm>
          <a:off x="1874838" y="230060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1B3ECC-1D15-1E43-B401-29A8F8D0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73532"/>
              </p:ext>
            </p:extLst>
          </p:nvPr>
        </p:nvGraphicFramePr>
        <p:xfrm>
          <a:off x="1874838" y="3183890"/>
          <a:ext cx="9478962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FD46D66-0303-1D47-A417-E1B7C19B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56193"/>
              </p:ext>
            </p:extLst>
          </p:nvPr>
        </p:nvGraphicFramePr>
        <p:xfrm>
          <a:off x="1874838" y="4247513"/>
          <a:ext cx="796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9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/>
              <a:t>First </a:t>
            </a:r>
            <a:r>
              <a:rPr lang="fr-FR" dirty="0" err="1"/>
              <a:t>step</a:t>
            </a:r>
            <a:r>
              <a:rPr lang="fr-FR" dirty="0"/>
              <a:t> : sort P and Q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j = 0 </a:t>
            </a:r>
          </a:p>
          <a:p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17884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98331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F978D68-9A18-AC42-8E38-A293F4C4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8428"/>
              </p:ext>
            </p:extLst>
          </p:nvPr>
        </p:nvGraphicFramePr>
        <p:xfrm>
          <a:off x="1874837" y="2954201"/>
          <a:ext cx="796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0,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and j &lt;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(Q) :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-2.8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∈ [-3 , -2.1] &amp;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-2.8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∉ [-0.7 , 0.2]</a:t>
            </a:r>
          </a:p>
          <a:p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➯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</a:p>
          <a:p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➯ I = 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j = 1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43186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79953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F978D68-9A18-AC42-8E38-A293F4C4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36115"/>
              </p:ext>
            </p:extLst>
          </p:nvPr>
        </p:nvGraphicFramePr>
        <p:xfrm>
          <a:off x="1874837" y="2966721"/>
          <a:ext cx="796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69F73B1-B793-DB4F-BD62-149B08E1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48810"/>
              </p:ext>
            </p:extLst>
          </p:nvPr>
        </p:nvGraphicFramePr>
        <p:xfrm>
          <a:off x="2273299" y="4829201"/>
          <a:ext cx="1312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864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AE8D50AE-F20F-F848-89B5-5CA172754F2A}"/>
              </a:ext>
            </a:extLst>
          </p:cNvPr>
          <p:cNvSpPr txBox="1"/>
          <p:nvPr/>
        </p:nvSpPr>
        <p:spPr>
          <a:xfrm>
            <a:off x="2273299" y="1798940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24623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1,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5740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31568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F978D68-9A18-AC42-8E38-A293F4C4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8462"/>
              </p:ext>
            </p:extLst>
          </p:nvPr>
        </p:nvGraphicFramePr>
        <p:xfrm>
          <a:off x="1874837" y="2966721"/>
          <a:ext cx="13255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3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I not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-0.235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∉ [-3 , -2.1] and j &lt;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(Q).</a:t>
            </a:r>
          </a:p>
          <a:p>
            <a:endParaRPr lang="fr-FR" sz="28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-0.235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∈ [-0.7 , 0.2] &amp;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-0.235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∈ [-0.36 , 0.54]</a:t>
            </a:r>
          </a:p>
          <a:p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j =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3702050" y="1784633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6771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2,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/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19674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F978D68-9A18-AC42-8E38-A293F4C4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83455"/>
              </p:ext>
            </p:extLst>
          </p:nvPr>
        </p:nvGraphicFramePr>
        <p:xfrm>
          <a:off x="1874837" y="2966721"/>
          <a:ext cx="13255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3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-0.235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∈ [-0.36 , 0.54] &amp;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-0.235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∉ [0 , 0.9]</a:t>
            </a:r>
          </a:p>
          <a:p>
            <a:pPr marL="457200" indent="-457200">
              <a:buFont typeface="Wingdings" pitchFamily="2" charset="2"/>
              <a:buChar char="Ø"/>
            </a:pPr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➯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➯ I = 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j = 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5367337" y="1771248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2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FB8BA23-3656-5E40-AAED-423868E07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10832"/>
              </p:ext>
            </p:extLst>
          </p:nvPr>
        </p:nvGraphicFramePr>
        <p:xfrm>
          <a:off x="2537618" y="4848681"/>
          <a:ext cx="3105945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77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810068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28FAF-B873-CD48-AE0D-F8A19DF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3,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(Q) = 6,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2790DC-C69C-7649-BF09-EF41831547C5}"/>
              </a:ext>
            </a:extLst>
          </p:cNvPr>
          <p:cNvSpPr txBox="1">
            <a:spLocks/>
          </p:cNvSpPr>
          <p:nvPr/>
        </p:nvSpPr>
        <p:spPr>
          <a:xfrm>
            <a:off x="419100" y="1333501"/>
            <a:ext cx="11353800" cy="480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I =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FE00336-CC3D-174A-9FFC-9FB85370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17867"/>
              </p:ext>
            </p:extLst>
          </p:nvPr>
        </p:nvGraphicFramePr>
        <p:xfrm>
          <a:off x="1874837" y="141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1080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9179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217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80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-0.235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1.78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404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B5A8C61-8DB8-564B-8242-EDAB10E5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48994"/>
              </p:ext>
            </p:extLst>
          </p:nvPr>
        </p:nvGraphicFramePr>
        <p:xfrm>
          <a:off x="1874837" y="2121718"/>
          <a:ext cx="9083676" cy="51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2">
                  <a:extLst>
                    <a:ext uri="{9D8B030D-6E8A-4147-A177-3AD203B41FA5}">
                      <a16:colId xmlns:a16="http://schemas.microsoft.com/office/drawing/2014/main" val="3445709172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345598987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66457363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1537486585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50718205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3504726844"/>
                    </a:ext>
                  </a:extLst>
                </a:gridCol>
              </a:tblGrid>
              <a:tr h="51339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-0.7 ,  0.2 ]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 , 0.9 ]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[ 0.93 , 1.83 ]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[ 1.8 , 2.7 ]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90195"/>
                  </a:ext>
                </a:extLst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50B7B9E8-E738-E64A-9A7D-F5F2B029C2ED}"/>
              </a:ext>
            </a:extLst>
          </p:cNvPr>
          <p:cNvSpPr txBox="1">
            <a:spLocks/>
          </p:cNvSpPr>
          <p:nvPr/>
        </p:nvSpPr>
        <p:spPr>
          <a:xfrm>
            <a:off x="419100" y="3669170"/>
            <a:ext cx="11353800" cy="282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I not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0.14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∈ [-0.36 , 0.54]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	➯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</a:p>
          <a:p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82AFA2-CAB8-6B4B-A572-638CC19689ED}"/>
              </a:ext>
            </a:extLst>
          </p:cNvPr>
          <p:cNvSpPr txBox="1"/>
          <p:nvPr/>
        </p:nvSpPr>
        <p:spPr>
          <a:xfrm>
            <a:off x="6796087" y="1799803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 = 3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08C39E9-4238-514D-99D6-07B3980B3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5227"/>
              </p:ext>
            </p:extLst>
          </p:nvPr>
        </p:nvGraphicFramePr>
        <p:xfrm>
          <a:off x="1874837" y="2947319"/>
          <a:ext cx="3105945" cy="4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77">
                  <a:extLst>
                    <a:ext uri="{9D8B030D-6E8A-4147-A177-3AD203B41FA5}">
                      <a16:colId xmlns:a16="http://schemas.microsoft.com/office/drawing/2014/main" val="2461349217"/>
                    </a:ext>
                  </a:extLst>
                </a:gridCol>
                <a:gridCol w="1810068">
                  <a:extLst>
                    <a:ext uri="{9D8B030D-6E8A-4147-A177-3AD203B41FA5}">
                      <a16:colId xmlns:a16="http://schemas.microsoft.com/office/drawing/2014/main" val="1338966835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-3 , -2.1 ]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[ -0.36 , 0.54 ]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635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4E8E2"/>
      </a:lt2>
      <a:accent1>
        <a:srgbClr val="B889D4"/>
      </a:accent1>
      <a:accent2>
        <a:srgbClr val="816ECA"/>
      </a:accent2>
      <a:accent3>
        <a:srgbClr val="8998D4"/>
      </a:accent3>
      <a:accent4>
        <a:srgbClr val="6EA8CA"/>
      </a:accent4>
      <a:accent5>
        <a:srgbClr val="70ADAB"/>
      </a:accent5>
      <a:accent6>
        <a:srgbClr val="61B18C"/>
      </a:accent6>
      <a:hlink>
        <a:srgbClr val="6A8D55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1073</Words>
  <Application>Microsoft Macintosh PowerPoint</Application>
  <PresentationFormat>Grand écran</PresentationFormat>
  <Paragraphs>255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Tw Cen MT</vt:lpstr>
      <vt:lpstr>Wingdings</vt:lpstr>
      <vt:lpstr>ShapesVTI</vt:lpstr>
      <vt:lpstr>Advanced Algorithm &amp; Programming</vt:lpstr>
      <vt:lpstr>Disrete Unit Disk Cover Problem 1 dimension</vt:lpstr>
      <vt:lpstr>Example of our algorithm</vt:lpstr>
      <vt:lpstr>Example of our algorithm</vt:lpstr>
      <vt:lpstr>First step : sort P and Q</vt:lpstr>
      <vt:lpstr>j = 0, len(Q) = 6, counter = 0</vt:lpstr>
      <vt:lpstr>j = 1, len(Q) = 6, counter = 1</vt:lpstr>
      <vt:lpstr>j = 2, len(Q) = 6, counter = 1</vt:lpstr>
      <vt:lpstr>j = 3, len(Q) = 6, counter = 2</vt:lpstr>
      <vt:lpstr>j = 3, len(Q) = 6, counter = 3</vt:lpstr>
      <vt:lpstr>j = 4, len(Q) = 6, counter = 3</vt:lpstr>
      <vt:lpstr>j = 5, len(Q) = 6, counter = 4</vt:lpstr>
      <vt:lpstr>j = 5, len(Q) = 6, counter = 5</vt:lpstr>
      <vt:lpstr>Disrete Unit Disk Cover Problem 2 dimension</vt:lpstr>
      <vt:lpstr>Upper Envelope of Some Linear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&amp; Programming</dc:title>
  <dc:creator>Maryline CHEN</dc:creator>
  <cp:lastModifiedBy>Maryline CHEN</cp:lastModifiedBy>
  <cp:revision>14</cp:revision>
  <dcterms:created xsi:type="dcterms:W3CDTF">2020-05-12T09:04:37Z</dcterms:created>
  <dcterms:modified xsi:type="dcterms:W3CDTF">2020-05-12T13:14:55Z</dcterms:modified>
</cp:coreProperties>
</file>