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32"/>
  </p:notesMasterIdLst>
  <p:sldIdLst>
    <p:sldId id="286" r:id="rId2"/>
    <p:sldId id="322" r:id="rId3"/>
    <p:sldId id="310" r:id="rId4"/>
    <p:sldId id="311" r:id="rId5"/>
    <p:sldId id="312" r:id="rId6"/>
    <p:sldId id="313" r:id="rId7"/>
    <p:sldId id="314" r:id="rId8"/>
    <p:sldId id="321" r:id="rId9"/>
    <p:sldId id="324" r:id="rId10"/>
    <p:sldId id="316" r:id="rId11"/>
    <p:sldId id="315" r:id="rId12"/>
    <p:sldId id="320" r:id="rId13"/>
    <p:sldId id="319" r:id="rId14"/>
    <p:sldId id="317" r:id="rId15"/>
    <p:sldId id="318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3" r:id="rId24"/>
    <p:sldId id="334" r:id="rId25"/>
    <p:sldId id="335" r:id="rId26"/>
    <p:sldId id="347" r:id="rId27"/>
    <p:sldId id="348" r:id="rId28"/>
    <p:sldId id="339" r:id="rId29"/>
    <p:sldId id="349" r:id="rId30"/>
    <p:sldId id="35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7CD37-A004-4207-91DD-F2F09DBD8CE8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F5C56-CC49-4F0A-BCB5-F4518165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1246" y="1122363"/>
            <a:ext cx="8221508" cy="191215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20525"/>
            <a:ext cx="6858000" cy="1655762"/>
          </a:xfrm>
        </p:spPr>
        <p:txBody>
          <a:bodyPr/>
          <a:lstStyle>
            <a:lvl1pPr marL="0" indent="0" algn="ctr">
              <a:buNone/>
              <a:defRPr sz="1800" b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287512"/>
            <a:ext cx="9144000" cy="570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Mark Wieman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054" y="6262299"/>
            <a:ext cx="1569013" cy="5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영문 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5" t="31212" r="31489" b="29456"/>
          <a:stretch/>
        </p:blipFill>
        <p:spPr bwMode="auto">
          <a:xfrm>
            <a:off x="113288" y="6376033"/>
            <a:ext cx="1472750" cy="4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1A7B-AB65-47A4-8E11-0E4C7CE056C4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44C7-BA1B-4DEA-8740-3ECEAABA7DF6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9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54537"/>
            <a:ext cx="6400800" cy="1032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3"/>
          </p:nvPr>
        </p:nvSpPr>
        <p:spPr>
          <a:xfrm>
            <a:off x="251520" y="446807"/>
            <a:ext cx="8640960" cy="72008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9832" y="6453336"/>
            <a:ext cx="1296144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401ED5E7-9DA2-40F8-800D-66587B353E4E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55976" y="6458991"/>
            <a:ext cx="2016224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082050"/>
            <a:ext cx="1378496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51520" y="5849113"/>
            <a:ext cx="175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</a:t>
            </a:r>
            <a:b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Engineering </a:t>
            </a:r>
            <a:b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Lab</a:t>
            </a:r>
            <a:endParaRPr lang="ko-KR" altLang="en-US" sz="1600" b="1" dirty="0">
              <a:latin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8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221" y="1311216"/>
            <a:ext cx="8577558" cy="5022596"/>
          </a:xfr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spcAft>
                <a:spcPts val="0"/>
              </a:spcAft>
              <a:buFont typeface="맑은 고딕" panose="020B0503020000020004" pitchFamily="50" charset="-127"/>
              <a:buChar char="■"/>
              <a:defRPr sz="1800"/>
            </a:lvl1pPr>
            <a:lvl2pPr>
              <a:lnSpc>
                <a:spcPct val="100000"/>
              </a:lnSpc>
              <a:spcAft>
                <a:spcPts val="0"/>
              </a:spcAft>
              <a:defRPr sz="1400"/>
            </a:lvl2pPr>
            <a:lvl3pPr marL="896938" indent="-211138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 sz="1200"/>
            </a:lvl3pPr>
            <a:lvl4pPr marL="1200150" indent="-171450">
              <a:lnSpc>
                <a:spcPct val="100000"/>
              </a:lnSpc>
              <a:spcAft>
                <a:spcPts val="0"/>
              </a:spcAft>
              <a:buFont typeface="맑은 고딕" panose="020B0503020000020004" pitchFamily="50" charset="-127"/>
              <a:buChar char="–"/>
              <a:defRPr sz="1100"/>
            </a:lvl4pPr>
            <a:lvl5pPr>
              <a:lnSpc>
                <a:spcPct val="100000"/>
              </a:lnSpc>
              <a:spcAft>
                <a:spcPts val="0"/>
              </a:spcAft>
              <a:defRPr sz="11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80F9-9322-4311-A780-D449C2EB028C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4F46-4C50-49D0-8512-0E1D08A1C085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1281-EFFB-45E0-93A6-1A2268BED5AD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3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1C98-8ACD-427C-B953-11C3348E4E28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7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0174-7343-4500-87E7-BEDFF31EF679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E4E8-E3D2-4EDA-AC14-5F8D92571AA3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FD56-D1AD-47CB-B796-73BD329FCB51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0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595C-BF56-4E41-B0CC-31BC0A3E3299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2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3221" y="1453150"/>
            <a:ext cx="8577558" cy="48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3221" y="6530271"/>
            <a:ext cx="1008000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A8DA5D-D90E-4BBF-A278-D0C75EE7339E}" type="datetime1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08014" y="6530272"/>
            <a:ext cx="6578825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97832" y="6530272"/>
            <a:ext cx="789750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6476547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io/path.html#relativ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6/static/infoschema-tabl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6/static/infoschema-colum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data/character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vids.com/video/how-to-change-jre--jdk-in-eclipse-project.html" TargetMode="External"/><Relationship Id="rId2" Type="http://schemas.openxmlformats.org/officeDocument/2006/relationships/hyperlink" Target="http://javarevisited.blogspot.kr/2011/07/javalangunsupportedclassversionerr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dbc.postgresql.org/download.html" TargetMode="External"/><Relationship Id="rId4" Type="http://schemas.openxmlformats.org/officeDocument/2006/relationships/hyperlink" Target="http://www.enterprisedb.com/products-services-training/pgdownload#window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tepad-plus-plus.org/download/v7.2.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elp.eclipse.org/neon/index.jsp?topic=/org.eclipse.jdt.doc.user/tasks/tasks-37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Specification</a:t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학사관리 시스템 과제 </a:t>
            </a:r>
            <a:r>
              <a:rPr lang="en-US" altLang="ko-KR" sz="2400" dirty="0"/>
              <a:t>2</a:t>
            </a:r>
            <a:r>
              <a:rPr lang="ko-KR" altLang="en-US" sz="2400" dirty="0"/>
              <a:t>번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7055BD-C198-4EA3-9915-57D03D4F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8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초기화면</a:t>
            </a:r>
            <a:endParaRPr lang="en-US" altLang="ko-KR" b="1" dirty="0"/>
          </a:p>
          <a:p>
            <a:pPr lvl="1"/>
            <a:r>
              <a:rPr lang="en-US" altLang="ko-KR" dirty="0"/>
              <a:t>Jar </a:t>
            </a:r>
            <a:r>
              <a:rPr lang="ko-KR" altLang="en-US" dirty="0"/>
              <a:t>파일을 처음 실행하면 다음과 같은 메시지를 출력하고</a:t>
            </a:r>
            <a:r>
              <a:rPr lang="en-US" altLang="ko-KR" dirty="0"/>
              <a:t>, </a:t>
            </a:r>
            <a:r>
              <a:rPr lang="ko-KR" altLang="en-US" dirty="0"/>
              <a:t>사용자로부터 입력을 받음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을 입력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Enter </a:t>
            </a:r>
            <a:r>
              <a:rPr lang="ko-KR" altLang="en-US" dirty="0"/>
              <a:t>키를</a:t>
            </a:r>
            <a:r>
              <a:rPr lang="en-US" altLang="ko-KR" dirty="0"/>
              <a:t> </a:t>
            </a:r>
            <a:r>
              <a:rPr lang="ko-KR" altLang="en-US" dirty="0"/>
              <a:t>입력하면 </a:t>
            </a:r>
            <a:r>
              <a:rPr lang="en-US" altLang="ko-KR" dirty="0"/>
              <a:t>CSV</a:t>
            </a:r>
            <a:r>
              <a:rPr lang="ko-KR" altLang="en-US" dirty="0"/>
              <a:t> 파일을 읽어서 테이블에 데이터를 삽입하기 위한 명령을 수행하는 화면으로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를 입력 후</a:t>
            </a:r>
            <a:r>
              <a:rPr lang="en-US" altLang="ko-KR" dirty="0"/>
              <a:t>, Enter </a:t>
            </a:r>
            <a:r>
              <a:rPr lang="ko-KR" altLang="en-US" dirty="0"/>
              <a:t>키를 입력하면 테이블 데이터를 </a:t>
            </a:r>
            <a:r>
              <a:rPr lang="en-US" altLang="ko-KR" dirty="0"/>
              <a:t>CSV </a:t>
            </a:r>
            <a:r>
              <a:rPr lang="ko-KR" altLang="en-US" dirty="0"/>
              <a:t>파일로 저장하기 위한 명령을 수행하는 화면으로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을 입력 후</a:t>
            </a:r>
            <a:r>
              <a:rPr lang="en-US" altLang="ko-KR" dirty="0"/>
              <a:t>, Enter </a:t>
            </a:r>
            <a:r>
              <a:rPr lang="ko-KR" altLang="en-US" dirty="0"/>
              <a:t>키를 입력하면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업데이트 명령을 수행하기 위한 화면으로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를 입력 후</a:t>
            </a:r>
            <a:r>
              <a:rPr lang="en-US" altLang="ko-KR" dirty="0"/>
              <a:t>, Enter </a:t>
            </a:r>
            <a:r>
              <a:rPr lang="ko-KR" altLang="en-US" dirty="0"/>
              <a:t>키를 입력하면 프로그램을 종료함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1,2,3 </a:t>
            </a:r>
            <a:r>
              <a:rPr lang="ko-KR" altLang="en-US" dirty="0"/>
              <a:t>각 화면에서 작업이 완료되거나</a:t>
            </a:r>
            <a:r>
              <a:rPr lang="en-US" altLang="ko-KR" dirty="0"/>
              <a:t>, </a:t>
            </a:r>
            <a:r>
              <a:rPr lang="ko-KR" altLang="en-US" dirty="0"/>
              <a:t>실패할 경우 초기화면으로 넘어오게 됨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본 프로그램에서 지원하는 데이터 타입은 과제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에서 사용한 데이터 타입만 지원하도록 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/>
              <a:t>postgreSQL</a:t>
            </a:r>
            <a:r>
              <a:rPr lang="ko-KR" altLang="en-US" dirty="0"/>
              <a:t>에서 지원하는 모든 </a:t>
            </a:r>
            <a:r>
              <a:rPr lang="en-US" altLang="ko-KR" dirty="0"/>
              <a:t>Data Type</a:t>
            </a:r>
            <a:r>
              <a:rPr lang="ko-KR" altLang="en-US" dirty="0"/>
              <a:t>을 지원할 필요가 없음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6026" y="2056863"/>
            <a:ext cx="8887062" cy="4760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C:\&gt;java –jar project2.jar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Import from CSV, 2: Export to CSV, 3: Manipulate Data, 4: Exit) : _</a:t>
            </a: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1283" y="253295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E55F30-0D75-479E-ACD1-755AAB96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3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83221" y="1311216"/>
            <a:ext cx="8577558" cy="5022596"/>
          </a:xfrm>
        </p:spPr>
        <p:txBody>
          <a:bodyPr>
            <a:normAutofit/>
          </a:bodyPr>
          <a:lstStyle/>
          <a:p>
            <a:r>
              <a:rPr lang="en-US" altLang="ko-KR" b="1" dirty="0"/>
              <a:t>2. Import from CSV </a:t>
            </a:r>
            <a:r>
              <a:rPr lang="ko-KR" altLang="en-US" b="1" dirty="0"/>
              <a:t>화면 </a:t>
            </a:r>
            <a:r>
              <a:rPr lang="en-US" altLang="ko-KR" b="1" dirty="0"/>
              <a:t>(1/3)</a:t>
            </a:r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</a:t>
            </a:r>
            <a:r>
              <a:rPr lang="en-US" altLang="ko-KR" dirty="0"/>
              <a:t>import</a:t>
            </a:r>
            <a:r>
              <a:rPr lang="ko-KR" altLang="en-US" dirty="0"/>
              <a:t>하는 화면으로 아래와 같은 순서로 동작함</a:t>
            </a:r>
            <a:endParaRPr lang="en-US" altLang="ko-KR" dirty="0"/>
          </a:p>
          <a:p>
            <a:pPr lvl="1"/>
            <a:r>
              <a:rPr lang="ko-KR" altLang="en-US" dirty="0"/>
              <a:t>주황색 글씨는 사용자 입력을 받은 부분을 나타내기 위해 의도적으로 색을 바꾼 것이며</a:t>
            </a:r>
            <a:r>
              <a:rPr lang="en-US" altLang="ko-KR" dirty="0"/>
              <a:t>, </a:t>
            </a:r>
            <a:r>
              <a:rPr lang="ko-KR" altLang="en-US" dirty="0"/>
              <a:t>실제 실행 화면에서는 똑같이 흰색으로 출력함</a:t>
            </a:r>
            <a:endParaRPr lang="en-US" altLang="ko-KR" dirty="0"/>
          </a:p>
          <a:p>
            <a:pPr lvl="1"/>
            <a:r>
              <a:rPr lang="ko-KR" altLang="en-US" dirty="0"/>
              <a:t>테이블을 생성하기 위해 테이블 정보가 기술된 파일을 읽어</a:t>
            </a:r>
            <a:r>
              <a:rPr lang="en-US" altLang="ko-KR" dirty="0"/>
              <a:t>, </a:t>
            </a:r>
            <a:r>
              <a:rPr lang="ko-KR" altLang="en-US" dirty="0"/>
              <a:t>테이블을 생성함</a:t>
            </a:r>
            <a:endParaRPr lang="en-US" altLang="ko-KR" dirty="0"/>
          </a:p>
          <a:p>
            <a:pPr lvl="2"/>
            <a:r>
              <a:rPr lang="ko-KR" altLang="en-US" dirty="0"/>
              <a:t>모든 테이블에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Not NULL </a:t>
            </a:r>
            <a:r>
              <a:rPr lang="ko-KR" altLang="en-US" dirty="0"/>
              <a:t>외에 </a:t>
            </a:r>
            <a:r>
              <a:rPr lang="en-US" altLang="ko-KR" dirty="0"/>
              <a:t>constraint</a:t>
            </a:r>
            <a:r>
              <a:rPr lang="ko-KR" altLang="en-US" dirty="0"/>
              <a:t>는 존재하지 않는다고 가정함</a:t>
            </a:r>
            <a:endParaRPr lang="en-US" altLang="ko-KR" dirty="0"/>
          </a:p>
          <a:p>
            <a:pPr lvl="2"/>
            <a:r>
              <a:rPr lang="en-US" altLang="ko-KR" dirty="0"/>
              <a:t>CSV</a:t>
            </a:r>
            <a:r>
              <a:rPr lang="ko-KR" altLang="en-US" dirty="0"/>
              <a:t> 파일에 포함된 데이터에 콤마는 존재하지 않는 것으로 가정함</a:t>
            </a:r>
            <a:endParaRPr lang="en-US" altLang="ko-KR" dirty="0"/>
          </a:p>
          <a:p>
            <a:pPr lvl="2"/>
            <a:r>
              <a:rPr lang="en-US" altLang="ko-KR" b="1" dirty="0"/>
              <a:t>Test.txt</a:t>
            </a:r>
            <a:r>
              <a:rPr lang="ko-KR" altLang="en-US" b="1" dirty="0"/>
              <a:t>의 컬럼명과 </a:t>
            </a:r>
            <a:r>
              <a:rPr lang="en-US" altLang="ko-KR" b="1" dirty="0"/>
              <a:t>CSV </a:t>
            </a:r>
            <a:r>
              <a:rPr lang="ko-KR" altLang="en-US" b="1" dirty="0"/>
              <a:t>파일의 컬럼명은 항상 일치하며</a:t>
            </a:r>
            <a:r>
              <a:rPr lang="en-US" altLang="ko-KR" b="1" dirty="0"/>
              <a:t>, csv </a:t>
            </a:r>
            <a:r>
              <a:rPr lang="ko-KR" altLang="en-US" b="1" dirty="0"/>
              <a:t>파일의 </a:t>
            </a:r>
            <a:r>
              <a:rPr lang="ko-KR" altLang="en-US" b="1" dirty="0">
                <a:solidFill>
                  <a:srgbClr val="FF0000"/>
                </a:solidFill>
              </a:rPr>
              <a:t>컬럼순서는 </a:t>
            </a:r>
            <a:r>
              <a:rPr lang="en-US" altLang="ko-KR" b="1" dirty="0">
                <a:solidFill>
                  <a:srgbClr val="FF0000"/>
                </a:solidFill>
              </a:rPr>
              <a:t>txt</a:t>
            </a:r>
            <a:r>
              <a:rPr lang="ko-KR" altLang="en-US" b="1" dirty="0">
                <a:solidFill>
                  <a:srgbClr val="FF0000"/>
                </a:solidFill>
              </a:rPr>
              <a:t>에 정의된 순서와 다를 수 있으므로 컬럼명에 맞춰서 데이터를 삽입</a:t>
            </a:r>
            <a:r>
              <a:rPr lang="ko-KR" altLang="en-US" b="1" dirty="0"/>
              <a:t>해야 함</a:t>
            </a:r>
            <a:endParaRPr lang="en-US" altLang="ko-KR" sz="1400" b="1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25118" y="5098954"/>
            <a:ext cx="8887062" cy="1405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C:\&gt;java –jar project2.jar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Import from CSV, 2: Export to CSV, 3: Manipulate Data, 4: Exit) : </a:t>
            </a:r>
            <a:r>
              <a:rPr lang="en-US" altLang="ko-KR" sz="1000" b="1" dirty="0">
                <a:solidFill>
                  <a:srgbClr val="FFC0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[Import from CSV]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filename for table description : </a:t>
            </a:r>
            <a:r>
              <a:rPr lang="en-US" altLang="ko-KR" sz="1000" b="1" dirty="0">
                <a:solidFill>
                  <a:srgbClr val="FFC000"/>
                </a:solidFill>
              </a:rPr>
              <a:t>test.txt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Table is newly created as described in the file.</a:t>
            </a:r>
            <a:endParaRPr lang="en-US" altLang="ko-KR" sz="1000" b="1" dirty="0">
              <a:solidFill>
                <a:srgbClr val="FFC000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CSV filename : </a:t>
            </a:r>
            <a:r>
              <a:rPr lang="en-US" altLang="ko-KR" sz="1000" b="1" dirty="0">
                <a:solidFill>
                  <a:srgbClr val="FFC000"/>
                </a:solidFill>
              </a:rPr>
              <a:t>test.csv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Data import completed. (Insertion Success : 3, Insertion Failure : 0)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Import from CSV, 2: Export to CSV, 3: Manipulate Data, 4: Exit) : 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0155" y="4784001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&lt;test.txt&gt;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93" y="3645607"/>
            <a:ext cx="2901530" cy="1183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6013962" y="4784001"/>
            <a:ext cx="94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&lt;test.csv&gt;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57933" y="6502872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26" y="3659243"/>
            <a:ext cx="3220730" cy="1170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9E1BD9-5E38-4FBB-8689-845F490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7832" y="6530272"/>
            <a:ext cx="789750" cy="260464"/>
          </a:xfrm>
        </p:spPr>
        <p:txBody>
          <a:bodyPr/>
          <a:lstStyle/>
          <a:p>
            <a:fld id="{C9B03468-9C78-4227-A01E-B478495C6E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2. Import from CSV </a:t>
            </a:r>
            <a:r>
              <a:rPr lang="ko-KR" altLang="en-US" b="1" dirty="0"/>
              <a:t>화면 </a:t>
            </a:r>
            <a:r>
              <a:rPr lang="en-US" altLang="ko-KR" b="1" dirty="0"/>
              <a:t>(2/3)</a:t>
            </a:r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파일의 데이터에 문제가 있어 삽입이 실패할 경우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튜플만</a:t>
            </a:r>
            <a:r>
              <a:rPr lang="ko-KR" altLang="en-US" dirty="0"/>
              <a:t> 제외하고 나머지는 삽입하도록 하며</a:t>
            </a:r>
            <a:r>
              <a:rPr lang="en-US" altLang="ko-KR" dirty="0"/>
              <a:t>, </a:t>
            </a:r>
            <a:r>
              <a:rPr lang="ko-KR" altLang="en-US" dirty="0"/>
              <a:t>그 결과를 출력해야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36026" y="4129127"/>
            <a:ext cx="8887062" cy="18358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C:\&gt;java –jar project2.jar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Import from CSV, 2: Export to CSV, 3: Manipulate Data, 4: Exit) : </a:t>
            </a:r>
            <a:r>
              <a:rPr lang="en-US" altLang="ko-KR" sz="1000" b="1" dirty="0">
                <a:solidFill>
                  <a:srgbClr val="FFC0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[Import from CSV]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filename for table description : </a:t>
            </a:r>
            <a:r>
              <a:rPr lang="en-US" altLang="ko-KR" sz="1000" b="1" dirty="0">
                <a:solidFill>
                  <a:srgbClr val="FFC000"/>
                </a:solidFill>
              </a:rPr>
              <a:t>test.txt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Table already exists.</a:t>
            </a:r>
            <a:endParaRPr lang="en-US" altLang="ko-KR" sz="1000" b="1" dirty="0">
              <a:solidFill>
                <a:srgbClr val="FFC000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CSV filename : </a:t>
            </a:r>
            <a:r>
              <a:rPr lang="en-US" altLang="ko-KR" sz="1000" b="1" dirty="0">
                <a:solidFill>
                  <a:srgbClr val="FFC000"/>
                </a:solidFill>
              </a:rPr>
              <a:t>test.csv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Data import completed. (Insertion Success : 3, Insertion Failure : 2)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Failed tuple : 3 line in CSV - 1,</a:t>
            </a:r>
            <a:r>
              <a:rPr lang="ko-KR" altLang="en-US" sz="1000" dirty="0">
                <a:solidFill>
                  <a:schemeClr val="bg1"/>
                </a:solidFill>
              </a:rPr>
              <a:t>홍길동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Failed tuple : 4 line in CSV - 1,</a:t>
            </a:r>
            <a:r>
              <a:rPr lang="ko-KR" altLang="en-US" sz="1000" dirty="0">
                <a:solidFill>
                  <a:schemeClr val="bg1"/>
                </a:solidFill>
              </a:rPr>
              <a:t>홍길동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Import from CSV, 2: Export to CSV, 3: Manipulate Data, 4: Exit) : 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5726" y="3758731"/>
            <a:ext cx="94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&lt;test.csv&gt;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26" y="2384037"/>
            <a:ext cx="3296595" cy="1327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52748" y="598213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024199-AE72-417B-B2A1-DA9AD19C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3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83221" y="1311216"/>
            <a:ext cx="8577558" cy="5176670"/>
          </a:xfrm>
        </p:spPr>
        <p:txBody>
          <a:bodyPr>
            <a:normAutofit/>
          </a:bodyPr>
          <a:lstStyle/>
          <a:p>
            <a:r>
              <a:rPr lang="en-US" altLang="ko-KR" b="1" dirty="0"/>
              <a:t>2. Import from CSV </a:t>
            </a:r>
            <a:r>
              <a:rPr lang="ko-KR" altLang="en-US" b="1" dirty="0"/>
              <a:t>화면 </a:t>
            </a:r>
            <a:r>
              <a:rPr lang="en-US" altLang="ko-KR" b="1" dirty="0"/>
              <a:t>(3/3)</a:t>
            </a:r>
          </a:p>
          <a:p>
            <a:pPr lvl="1"/>
            <a:r>
              <a:rPr lang="ko-KR" altLang="en-US" dirty="0"/>
              <a:t>테이블에 선언된 컬럼 개수와 </a:t>
            </a:r>
            <a:r>
              <a:rPr lang="en-US" altLang="ko-KR" dirty="0"/>
              <a:t>CSV </a:t>
            </a:r>
            <a:r>
              <a:rPr lang="ko-KR" altLang="en-US" dirty="0"/>
              <a:t>컬럼의 개수가 맞지 않으면 오류를 출력하고</a:t>
            </a:r>
            <a:r>
              <a:rPr lang="en-US" altLang="ko-KR" dirty="0"/>
              <a:t>, </a:t>
            </a:r>
            <a:r>
              <a:rPr lang="ko-KR" altLang="en-US" dirty="0"/>
              <a:t>초기 화면으로 되돌아감</a:t>
            </a:r>
            <a:endParaRPr lang="en-US" altLang="ko-KR" dirty="0"/>
          </a:p>
          <a:p>
            <a:pPr lvl="2"/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테이블이 생성되었다면 그대로 둠</a:t>
            </a:r>
            <a:endParaRPr lang="en-US" altLang="ko-KR" dirty="0"/>
          </a:p>
          <a:p>
            <a:pPr lvl="2"/>
            <a:r>
              <a:rPr lang="en-US" altLang="ko-KR" dirty="0"/>
              <a:t>test2.csv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데이터는 삽입되지 말아야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입력하는 파일들</a:t>
            </a:r>
            <a:r>
              <a:rPr lang="en-US" altLang="ko-KR" dirty="0"/>
              <a:t>(*.txt</a:t>
            </a:r>
            <a:r>
              <a:rPr lang="ko-KR" altLang="en-US" dirty="0"/>
              <a:t>와 </a:t>
            </a:r>
            <a:r>
              <a:rPr lang="en-US" altLang="ko-KR" dirty="0"/>
              <a:t>*.csv)</a:t>
            </a:r>
            <a:r>
              <a:rPr lang="ko-KR" altLang="en-US" dirty="0"/>
              <a:t>의 위치는 상대경로로 처리함</a:t>
            </a:r>
            <a:endParaRPr lang="en-US" altLang="ko-KR" dirty="0"/>
          </a:p>
          <a:p>
            <a:pPr lvl="2"/>
            <a:r>
              <a:rPr lang="ko-KR" altLang="en-US" dirty="0"/>
              <a:t>아래 경로에서 프로그램을 실행한다고 가정한다면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C:\&gt;java – jar project3.jar</a:t>
            </a:r>
          </a:p>
          <a:p>
            <a:pPr lvl="2"/>
            <a:r>
              <a:rPr lang="en-US" altLang="ko-KR" dirty="0"/>
              <a:t>Table description </a:t>
            </a:r>
            <a:r>
              <a:rPr lang="ko-KR" altLang="en-US" dirty="0"/>
              <a:t>파일 입력 시 </a:t>
            </a:r>
            <a:r>
              <a:rPr lang="en-US" altLang="ko-KR" dirty="0"/>
              <a:t>test.txt </a:t>
            </a:r>
            <a:r>
              <a:rPr lang="ko-KR" altLang="en-US" dirty="0"/>
              <a:t>라고 입력한 경우</a:t>
            </a:r>
            <a:r>
              <a:rPr lang="en-US" altLang="ko-KR" dirty="0"/>
              <a:t>, </a:t>
            </a:r>
            <a:r>
              <a:rPr lang="ko-KR" altLang="en-US" dirty="0"/>
              <a:t>실제 파일의 위치는 </a:t>
            </a:r>
            <a:r>
              <a:rPr lang="en-US" altLang="ko-KR" dirty="0"/>
              <a:t>C:\test.txt</a:t>
            </a:r>
            <a:r>
              <a:rPr lang="ko-KR" altLang="en-US" dirty="0"/>
              <a:t> 임</a:t>
            </a:r>
            <a:endParaRPr lang="en-US" altLang="ko-KR" dirty="0"/>
          </a:p>
          <a:p>
            <a:pPr lvl="2"/>
            <a:r>
              <a:rPr lang="ko-KR" altLang="en-US" b="1" dirty="0"/>
              <a:t>절대경로 입력은 받지 않음</a:t>
            </a:r>
            <a:endParaRPr lang="en-US" altLang="ko-KR" b="1" dirty="0"/>
          </a:p>
          <a:p>
            <a:pPr lvl="2"/>
            <a:r>
              <a:rPr lang="ko-KR" altLang="en-US" dirty="0"/>
              <a:t>상대경로와 절대경로 관련 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https://docs.oracle.com/javase/tutorial/essential/io/path.html#relative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여기서 언급된 것 외의 예외상황은 존재하지 않는 것으로 가정하여</a:t>
            </a:r>
            <a:r>
              <a:rPr lang="en-US" altLang="ko-KR" dirty="0"/>
              <a:t>, </a:t>
            </a:r>
            <a:r>
              <a:rPr lang="ko-KR" altLang="en-US" dirty="0"/>
              <a:t>예외처리를 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8468" y="2668820"/>
            <a:ext cx="8887062" cy="12307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Import from CSV, 2: Export to CSV, 3: Manipulate Data, 4: Exit) : </a:t>
            </a:r>
            <a:r>
              <a:rPr lang="en-US" altLang="ko-KR" sz="1000" b="1" dirty="0">
                <a:solidFill>
                  <a:srgbClr val="FFC0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[Import from CSV]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filename for table description : </a:t>
            </a:r>
            <a:r>
              <a:rPr lang="en-US" altLang="ko-KR" sz="1000" b="1" dirty="0">
                <a:solidFill>
                  <a:srgbClr val="FFC000"/>
                </a:solidFill>
              </a:rPr>
              <a:t>test2.txt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CSV filename : </a:t>
            </a:r>
            <a:r>
              <a:rPr lang="en-US" altLang="ko-KR" sz="1000" b="1" dirty="0">
                <a:solidFill>
                  <a:srgbClr val="FFC000"/>
                </a:solidFill>
              </a:rPr>
              <a:t>test2.csv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Data import failure. (The number of columns does not match between the table description and the CSV file.)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Import from CSV, 2: Export to CSV, 3: Manipulate Data, 4: Exit) : 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1283" y="3899551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8374F6-ABBC-48FC-B9AD-1951216A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8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 Export to CSV </a:t>
            </a:r>
            <a:r>
              <a:rPr lang="ko-KR" altLang="en-US" b="1" dirty="0"/>
              <a:t>화면</a:t>
            </a:r>
            <a:endParaRPr lang="en-US" altLang="ko-KR" b="1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</a:t>
            </a:r>
            <a:r>
              <a:rPr lang="en-US" altLang="ko-KR" dirty="0"/>
              <a:t>export</a:t>
            </a:r>
            <a:r>
              <a:rPr lang="ko-KR" altLang="en-US" dirty="0"/>
              <a:t>하는 화면으로 아래와 같은 순서로 동작함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동일한 파일이 존재할 경우</a:t>
            </a:r>
            <a:r>
              <a:rPr lang="en-US" altLang="ko-KR" dirty="0"/>
              <a:t>, </a:t>
            </a:r>
            <a:r>
              <a:rPr lang="ko-KR" altLang="en-US" dirty="0"/>
              <a:t>덮어쓰기</a:t>
            </a:r>
            <a:r>
              <a:rPr lang="en-US" altLang="ko-KR" dirty="0"/>
              <a:t>(overwrite)</a:t>
            </a:r>
            <a:r>
              <a:rPr lang="ko-KR" altLang="en-US" dirty="0"/>
              <a:t>하도록 함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파일은 </a:t>
            </a:r>
            <a:r>
              <a:rPr lang="en-US" altLang="ko-KR" dirty="0"/>
              <a:t>UTF-8 </a:t>
            </a:r>
            <a:r>
              <a:rPr lang="ko-KR" altLang="en-US" dirty="0"/>
              <a:t>인코딩으로 처리할 것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8469" y="2023395"/>
            <a:ext cx="8887062" cy="1405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C:\&gt;java –jar project2.jar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Import from CSV, 2: Export to CSV, 3: Manipulate Data, 4: Exit) : </a:t>
            </a:r>
            <a:r>
              <a:rPr lang="en-US" altLang="ko-KR" sz="1000" b="1" dirty="0">
                <a:solidFill>
                  <a:srgbClr val="FFC000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[Export to CSV]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table name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CSV filename : </a:t>
            </a:r>
            <a:r>
              <a:rPr lang="en-US" altLang="ko-KR" sz="1000" b="1" dirty="0">
                <a:solidFill>
                  <a:srgbClr val="FFC000"/>
                </a:solidFill>
              </a:rPr>
              <a:t>export.csv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Data export completed.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Import from CSV, 2: Export to CSV, 3: Manipulate Data, 4: Exit) : 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1283" y="342900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29FB6E-9365-4BF9-861E-6ED6D3F9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4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4. Manipulate Data </a:t>
            </a:r>
            <a:r>
              <a:rPr lang="ko-KR" altLang="en-US" b="1" dirty="0"/>
              <a:t>화면 </a:t>
            </a:r>
            <a:r>
              <a:rPr lang="en-US" altLang="ko-KR" b="1" dirty="0"/>
              <a:t>(1/10)</a:t>
            </a:r>
          </a:p>
          <a:p>
            <a:pPr lvl="1"/>
            <a:r>
              <a:rPr lang="ko-KR" altLang="en-US" dirty="0"/>
              <a:t>데이터를 </a:t>
            </a:r>
            <a:r>
              <a:rPr lang="en-US" altLang="ko-KR" dirty="0"/>
              <a:t>Select/Insert/Delete/Update</a:t>
            </a:r>
            <a:r>
              <a:rPr lang="ko-KR" altLang="en-US" dirty="0"/>
              <a:t>하거나</a:t>
            </a:r>
            <a:r>
              <a:rPr lang="en-US" altLang="ko-KR" dirty="0"/>
              <a:t>, </a:t>
            </a:r>
            <a:r>
              <a:rPr lang="ko-KR" altLang="en-US" dirty="0"/>
              <a:t>테이블 목록을 조회</a:t>
            </a:r>
            <a:r>
              <a:rPr lang="en-US" altLang="ko-KR" dirty="0"/>
              <a:t>(Show Tables)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테이블의 구조를 출력</a:t>
            </a:r>
            <a:r>
              <a:rPr lang="en-US" altLang="ko-KR" dirty="0"/>
              <a:t>(Describe Table)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테이블을 삭제</a:t>
            </a:r>
            <a:r>
              <a:rPr lang="en-US" altLang="ko-KR" dirty="0"/>
              <a:t>(Drop Table)</a:t>
            </a:r>
            <a:r>
              <a:rPr lang="ko-KR" altLang="en-US" dirty="0"/>
              <a:t>할 수 있는 기능을 제공함</a:t>
            </a:r>
            <a:endParaRPr lang="en-US" altLang="ko-KR" dirty="0"/>
          </a:p>
          <a:p>
            <a:pPr lvl="1"/>
            <a:r>
              <a:rPr lang="ko-KR" altLang="en-US" dirty="0"/>
              <a:t>실행 후 초기화면으로 가지 않고</a:t>
            </a:r>
            <a:r>
              <a:rPr lang="en-US" altLang="ko-KR" dirty="0"/>
              <a:t>, </a:t>
            </a:r>
            <a:r>
              <a:rPr lang="ko-KR" altLang="en-US" dirty="0"/>
              <a:t>항상 </a:t>
            </a:r>
            <a:r>
              <a:rPr lang="en-US" altLang="ko-KR" dirty="0"/>
              <a:t>Manipulate </a:t>
            </a:r>
            <a:r>
              <a:rPr lang="ko-KR" altLang="en-US" dirty="0"/>
              <a:t>화면을 유지함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4-1. Show tables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사용자가 생성한 테이블 목록 출력</a:t>
            </a:r>
            <a:endParaRPr lang="en-US" altLang="ko-KR" dirty="0"/>
          </a:p>
          <a:p>
            <a:pPr lvl="2"/>
            <a:r>
              <a:rPr lang="en-US" altLang="ko-KR" dirty="0"/>
              <a:t>SCHEMA</a:t>
            </a:r>
            <a:r>
              <a:rPr lang="ko-KR" altLang="en-US" dirty="0"/>
              <a:t>는 </a:t>
            </a:r>
            <a:r>
              <a:rPr lang="en-US" altLang="ko-KR" dirty="0"/>
              <a:t>connection.txt</a:t>
            </a:r>
            <a:r>
              <a:rPr lang="ko-KR" altLang="en-US" dirty="0"/>
              <a:t>에서 입력한 것을 사용함</a:t>
            </a:r>
            <a:endParaRPr lang="en-US" altLang="ko-KR" dirty="0"/>
          </a:p>
          <a:p>
            <a:pPr lvl="2"/>
            <a:r>
              <a:rPr lang="en-US" altLang="ko-KR" dirty="0"/>
              <a:t>Hint : </a:t>
            </a:r>
            <a:r>
              <a:rPr lang="en-US" altLang="ko-KR" dirty="0">
                <a:hlinkClick r:id="rId2"/>
              </a:rPr>
              <a:t>https://www.postgresql.org/docs/9.6/static/infoschema-tables.html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8469" y="3662923"/>
            <a:ext cx="8887062" cy="2419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C:\&gt;java –jar project2.jar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Import from CSV, 2: Export to CSV, 3: Manipulate Data, 4: Exit) : </a:t>
            </a:r>
            <a:r>
              <a:rPr lang="en-US" altLang="ko-KR" sz="1000" b="1" dirty="0">
                <a:solidFill>
                  <a:srgbClr val="FFC0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[Manipulate Data]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1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=======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Table List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=======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BUILDING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LECTURE_ROOM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COURSE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COURSE_REGISTRATION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GRADE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1283" y="610405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B8F7FC-428B-4F92-9DCA-28932122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4. Manipulate Data </a:t>
            </a:r>
            <a:r>
              <a:rPr lang="ko-KR" altLang="en-US" b="1" dirty="0"/>
              <a:t>화면 </a:t>
            </a:r>
            <a:r>
              <a:rPr lang="en-US" altLang="ko-KR" b="1" dirty="0"/>
              <a:t>(2/10)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4-2. Describe Table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테이블의 </a:t>
            </a:r>
            <a:r>
              <a:rPr lang="en-US" altLang="ko-KR" dirty="0"/>
              <a:t>schema</a:t>
            </a:r>
            <a:r>
              <a:rPr lang="ko-KR" altLang="en-US" dirty="0"/>
              <a:t>를 출력함</a:t>
            </a:r>
            <a:endParaRPr lang="en-US" altLang="ko-KR" dirty="0"/>
          </a:p>
          <a:p>
            <a:pPr lvl="2"/>
            <a:r>
              <a:rPr lang="en-US" altLang="ko-KR" dirty="0"/>
              <a:t>Hint : </a:t>
            </a:r>
            <a:r>
              <a:rPr lang="en-US" altLang="ko-KR" dirty="0">
                <a:hlinkClick r:id="rId2"/>
              </a:rPr>
              <a:t>https://www.postgresql.org/docs/9.6/static/infoschema-columns.html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8469" y="2894339"/>
            <a:ext cx="8887062" cy="18147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2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table name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==========================================================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Column Name | Data Type | Character Maximum Length(or Numeric Precision and Scale)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==========================================================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COURSE_ID, integer, (32,0)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GRADE, numeric, (2,1)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STUDENT_ID, character, 10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1284" y="473278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4043A3-7913-478A-9035-25DC4C57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6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4. Manipulate Data </a:t>
            </a:r>
            <a:r>
              <a:rPr lang="ko-KR" altLang="en-US" b="1" dirty="0"/>
              <a:t>화면 </a:t>
            </a:r>
            <a:r>
              <a:rPr lang="en-US" altLang="ko-KR" b="1" dirty="0"/>
              <a:t>(3/10)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4-3. Select </a:t>
            </a:r>
            <a:r>
              <a:rPr lang="ko-KR" altLang="en-US" dirty="0"/>
              <a:t>기능 </a:t>
            </a:r>
            <a:r>
              <a:rPr lang="en-US" altLang="ko-KR" dirty="0"/>
              <a:t>(1/3)</a:t>
            </a:r>
          </a:p>
          <a:p>
            <a:pPr lvl="1"/>
            <a:r>
              <a:rPr lang="ko-KR" altLang="en-US" dirty="0"/>
              <a:t>테이블의 내용을 출력함</a:t>
            </a:r>
            <a:endParaRPr lang="en-US" altLang="ko-KR" dirty="0"/>
          </a:p>
          <a:p>
            <a:pPr lvl="2"/>
            <a:r>
              <a:rPr lang="ko-KR" altLang="en-US" dirty="0"/>
              <a:t>테이블 명과</a:t>
            </a:r>
            <a:r>
              <a:rPr lang="en-US" altLang="ko-KR" dirty="0"/>
              <a:t> </a:t>
            </a:r>
            <a:r>
              <a:rPr lang="ko-KR" altLang="en-US" dirty="0"/>
              <a:t>출력할 컬럼명을 입력 받음</a:t>
            </a:r>
            <a:endParaRPr lang="en-US" altLang="ko-KR" dirty="0"/>
          </a:p>
          <a:p>
            <a:pPr lvl="2"/>
            <a:r>
              <a:rPr lang="ko-KR" altLang="en-US" dirty="0"/>
              <a:t>정렬 기준으로 사용할 컬럼명을 입력 받음</a:t>
            </a:r>
            <a:endParaRPr lang="en-US" altLang="ko-KR" dirty="0"/>
          </a:p>
          <a:p>
            <a:pPr lvl="2"/>
            <a:r>
              <a:rPr lang="ko-KR" altLang="en-US" dirty="0"/>
              <a:t>정렬 기준</a:t>
            </a:r>
            <a:r>
              <a:rPr lang="en-US" altLang="ko-KR" dirty="0"/>
              <a:t>(order standard)</a:t>
            </a:r>
            <a:r>
              <a:rPr lang="ko-KR" altLang="en-US" dirty="0"/>
              <a:t>을 입력 받음</a:t>
            </a:r>
            <a:endParaRPr lang="en-US" altLang="ko-KR" dirty="0"/>
          </a:p>
          <a:p>
            <a:pPr lvl="2"/>
            <a:r>
              <a:rPr lang="ko-KR" altLang="en-US" dirty="0"/>
              <a:t>정렬을 위한 컬럼을 입력 받은 개수만큼</a:t>
            </a:r>
            <a:r>
              <a:rPr lang="en-US" altLang="ko-KR" dirty="0"/>
              <a:t>, </a:t>
            </a:r>
            <a:r>
              <a:rPr lang="ko-KR" altLang="en-US" dirty="0"/>
              <a:t>정렬 기준 역시 개수만큼 입력 받을 것</a:t>
            </a:r>
            <a:endParaRPr lang="en-US" altLang="ko-KR" dirty="0"/>
          </a:p>
          <a:p>
            <a:pPr lvl="2"/>
            <a:r>
              <a:rPr lang="ko-KR" altLang="en-US" dirty="0"/>
              <a:t>잘못된 컬럼명을 입력 받을 경우 결과 출력 시 </a:t>
            </a:r>
            <a:r>
              <a:rPr lang="en-US" altLang="ko-KR" dirty="0"/>
              <a:t>&lt;error detected&gt; </a:t>
            </a:r>
            <a:r>
              <a:rPr lang="ko-KR" altLang="en-US" dirty="0"/>
              <a:t>메시지 출력할 것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8469" y="3537712"/>
            <a:ext cx="8887062" cy="279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3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table name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columns which you want to retrieve (ALL : *) : </a:t>
            </a:r>
            <a:r>
              <a:rPr lang="en-US" altLang="ko-KR" sz="1000" b="1" dirty="0">
                <a:solidFill>
                  <a:srgbClr val="FFC000"/>
                </a:solidFill>
              </a:rPr>
              <a:t>*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column which you want to make condition (Press enter : skip) : 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column name for ordering (Press enter : skip) : </a:t>
            </a:r>
            <a:r>
              <a:rPr lang="en-US" altLang="ko-KR" sz="1000" b="1" dirty="0">
                <a:solidFill>
                  <a:srgbClr val="FFC000"/>
                </a:solidFill>
              </a:rPr>
              <a:t>COURSE_ID, 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sorting criteria (Press enter : skip) : </a:t>
            </a:r>
            <a:r>
              <a:rPr lang="en-US" altLang="ko-KR" sz="1000" b="1" dirty="0">
                <a:solidFill>
                  <a:srgbClr val="FFC000"/>
                </a:solidFill>
              </a:rPr>
              <a:t>ASCEND, DESCEND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=======================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COURSE_ID | GRADE | STUDENT_ID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=======================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100, 4.5, 2016111111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101, 4.0, 2016111111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…</a:t>
            </a:r>
            <a:r>
              <a:rPr lang="ko-KR" altLang="en-US" sz="1000" dirty="0">
                <a:solidFill>
                  <a:schemeClr val="bg1"/>
                </a:solidFill>
              </a:rPr>
              <a:t>중략</a:t>
            </a:r>
            <a:r>
              <a:rPr lang="en-US" altLang="ko-KR" sz="100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102, 4.5, 2016123123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&lt;Press enter&gt;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103, 4.5, 2016123123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&lt;11 rows selected&gt;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1283" y="635912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66073A-D781-49DF-B710-0DC5FEF3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8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4. Manipulate Data </a:t>
            </a:r>
            <a:r>
              <a:rPr lang="ko-KR" altLang="en-US" b="1" dirty="0"/>
              <a:t>화면 </a:t>
            </a:r>
            <a:r>
              <a:rPr lang="en-US" altLang="ko-KR" b="1" dirty="0"/>
              <a:t>(4/10)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4-3. Select </a:t>
            </a:r>
            <a:r>
              <a:rPr lang="ko-KR" altLang="en-US" dirty="0"/>
              <a:t>기능 </a:t>
            </a:r>
            <a:r>
              <a:rPr lang="en-US" altLang="ko-KR" dirty="0"/>
              <a:t>(2/3)</a:t>
            </a:r>
          </a:p>
          <a:p>
            <a:pPr lvl="1"/>
            <a:r>
              <a:rPr lang="ko-KR" altLang="en-US" dirty="0"/>
              <a:t>테이블의 내용을 출력함</a:t>
            </a:r>
            <a:endParaRPr lang="en-US" altLang="ko-KR" dirty="0"/>
          </a:p>
          <a:p>
            <a:pPr lvl="2"/>
            <a:r>
              <a:rPr lang="ko-KR" altLang="en-US" dirty="0"/>
              <a:t>출력할 </a:t>
            </a:r>
            <a:r>
              <a:rPr lang="ko-KR" altLang="en-US" dirty="0" err="1"/>
              <a:t>튜플이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건을 초과할 경우</a:t>
            </a:r>
            <a:r>
              <a:rPr lang="en-US" altLang="ko-KR" dirty="0"/>
              <a:t>, 10</a:t>
            </a:r>
            <a:r>
              <a:rPr lang="ko-KR" altLang="en-US" dirty="0"/>
              <a:t>건 단위로 출력하고</a:t>
            </a:r>
            <a:r>
              <a:rPr lang="en-US" altLang="ko-KR" dirty="0"/>
              <a:t>, enter</a:t>
            </a:r>
            <a:r>
              <a:rPr lang="ko-KR" altLang="en-US" dirty="0"/>
              <a:t>를 입력하면 다음 </a:t>
            </a:r>
            <a:r>
              <a:rPr lang="en-US" altLang="ko-KR" dirty="0"/>
              <a:t>10</a:t>
            </a:r>
            <a:r>
              <a:rPr lang="ko-KR" altLang="en-US" dirty="0"/>
              <a:t>건을 출력하게 함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8469" y="2675908"/>
            <a:ext cx="8887062" cy="29544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3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table name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columns which you want to retrieve (ALL : *) : </a:t>
            </a:r>
            <a:r>
              <a:rPr lang="en-US" altLang="ko-KR" sz="1000" b="1" dirty="0">
                <a:solidFill>
                  <a:srgbClr val="FFC000"/>
                </a:solidFill>
              </a:rPr>
              <a:t>*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column which you want to make condition (Press enter : skip) : </a:t>
            </a:r>
            <a:endParaRPr lang="en-US" altLang="ko-KR" sz="1000" b="1" dirty="0">
              <a:solidFill>
                <a:srgbClr val="FFC000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column name for ordering (Press enter : skip) : </a:t>
            </a:r>
            <a:r>
              <a:rPr lang="en-US" altLang="ko-KR" sz="1000" b="1" dirty="0">
                <a:solidFill>
                  <a:srgbClr val="FFC000"/>
                </a:solidFill>
              </a:rPr>
              <a:t>COURSE_ID, 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sorting criteria (Press enter : skip) : </a:t>
            </a:r>
            <a:r>
              <a:rPr lang="en-US" altLang="ko-KR" sz="1000" b="1" dirty="0">
                <a:solidFill>
                  <a:srgbClr val="FFC000"/>
                </a:solidFill>
              </a:rPr>
              <a:t>ASCEND, DESCEND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=======================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COURSE_ID | GRADE | STUDENT_ID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=======================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100, 4.5, 2016111111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101, 4.0, 2016111111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…</a:t>
            </a:r>
            <a:r>
              <a:rPr lang="ko-KR" altLang="en-US" sz="1000" dirty="0">
                <a:solidFill>
                  <a:schemeClr val="bg1"/>
                </a:solidFill>
              </a:rPr>
              <a:t>중략</a:t>
            </a:r>
            <a:r>
              <a:rPr lang="en-US" altLang="ko-KR" sz="100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102, 4.5, 2016123123</a:t>
            </a:r>
          </a:p>
          <a:p>
            <a:r>
              <a:rPr lang="en-US" altLang="ko-KR" sz="1000" b="1" dirty="0">
                <a:solidFill>
                  <a:schemeClr val="bg1"/>
                </a:solidFill>
              </a:rPr>
              <a:t>&lt;Press enter&gt;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103, 4.5, 2016123123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&lt;11 rows selected&gt;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1284" y="563031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33296D-4706-4D07-A9AF-A98897D5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3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4. Manipulate Data </a:t>
            </a:r>
            <a:r>
              <a:rPr lang="ko-KR" altLang="en-US" b="1" dirty="0"/>
              <a:t>화면 </a:t>
            </a:r>
            <a:r>
              <a:rPr lang="en-US" altLang="ko-KR" b="1" dirty="0"/>
              <a:t>(5/10)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4-3. Select </a:t>
            </a:r>
            <a:r>
              <a:rPr lang="ko-KR" altLang="en-US" dirty="0"/>
              <a:t>기능 </a:t>
            </a:r>
            <a:r>
              <a:rPr lang="en-US" altLang="ko-KR" dirty="0"/>
              <a:t>(3/3)</a:t>
            </a:r>
          </a:p>
          <a:p>
            <a:pPr lvl="1"/>
            <a:r>
              <a:rPr lang="ko-KR" altLang="en-US" dirty="0"/>
              <a:t>테이블의 내용을 출력함</a:t>
            </a:r>
            <a:endParaRPr lang="en-US" altLang="ko-KR" dirty="0"/>
          </a:p>
          <a:p>
            <a:pPr lvl="2"/>
            <a:r>
              <a:rPr lang="ko-KR" altLang="en-US" dirty="0"/>
              <a:t>다중 </a:t>
            </a:r>
            <a:r>
              <a:rPr lang="ko-KR" altLang="en-US" dirty="0" err="1"/>
              <a:t>조건절</a:t>
            </a:r>
            <a:r>
              <a:rPr lang="ko-KR" altLang="en-US" dirty="0"/>
              <a:t> 삽입이 가능함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괄호를 통한 </a:t>
            </a:r>
            <a:r>
              <a:rPr lang="ko-KR" altLang="en-US" dirty="0" err="1"/>
              <a:t>조건절</a:t>
            </a:r>
            <a:r>
              <a:rPr lang="ko-KR" altLang="en-US" dirty="0"/>
              <a:t> 간의 우선순위 설정은 지원하지 않음</a:t>
            </a:r>
            <a:endParaRPr lang="en-US" altLang="ko-KR" dirty="0"/>
          </a:p>
          <a:p>
            <a:pPr lvl="3"/>
            <a:r>
              <a:rPr lang="ko-KR" altLang="en-US" dirty="0"/>
              <a:t>잘못된 컬럼명을 </a:t>
            </a:r>
            <a:r>
              <a:rPr lang="ko-KR" altLang="en-US" dirty="0" err="1"/>
              <a:t>입력받을</a:t>
            </a:r>
            <a:r>
              <a:rPr lang="ko-KR" altLang="en-US" dirty="0"/>
              <a:t> 경우 결과 출력 시 </a:t>
            </a:r>
            <a:r>
              <a:rPr lang="en-US" altLang="ko-KR" dirty="0"/>
              <a:t>&lt;error detected&gt; </a:t>
            </a:r>
            <a:r>
              <a:rPr lang="ko-KR" altLang="en-US" dirty="0"/>
              <a:t>메시지 출력할 것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8469" y="3091759"/>
            <a:ext cx="8887062" cy="28410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3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table name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columns which you want to retrieve (ALL : *) : </a:t>
            </a:r>
            <a:r>
              <a:rPr lang="en-US" altLang="ko-KR" sz="1000" b="1" dirty="0">
                <a:solidFill>
                  <a:srgbClr val="FFC000"/>
                </a:solidFill>
              </a:rPr>
              <a:t>*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column which you want to make condition (Press enter : skip)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(1: =, 2: &gt;, 3: &lt; , 4: &gt;=, 5: &lt;=, 6: !=, 7: LIKE) : </a:t>
            </a:r>
            <a:r>
              <a:rPr lang="en-US" altLang="ko-KR" sz="1000" b="1" dirty="0">
                <a:solidFill>
                  <a:srgbClr val="FFC000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value (GRADE &gt; ?) : </a:t>
            </a:r>
            <a:r>
              <a:rPr lang="en-US" altLang="ko-KR" sz="1000" b="1" dirty="0">
                <a:solidFill>
                  <a:srgbClr val="FFC000"/>
                </a:solidFill>
              </a:rPr>
              <a:t>4.0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(1: AND, 2: OR, 3: finish) : </a:t>
            </a:r>
            <a:r>
              <a:rPr lang="en-US" altLang="ko-KR" sz="1000" b="1" dirty="0">
                <a:solidFill>
                  <a:srgbClr val="FFC0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column name for ordering (Press enter : skip) :</a:t>
            </a:r>
            <a:endParaRPr lang="en-US" altLang="ko-KR" sz="1000" b="1" dirty="0">
              <a:solidFill>
                <a:srgbClr val="FFC000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=======================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COURSE_ID | GRADE | STUDENT_ID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=======================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100, 4.5, 2016111111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102, 4.5, 2016123123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103, 4.5, 2016123123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&lt;3 rows selected&gt;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1283" y="599481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C2291-C1E0-49FA-A614-790FE64D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4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9071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4. Manipulate Data </a:t>
            </a:r>
            <a:r>
              <a:rPr lang="ko-KR" altLang="en-US" b="1" dirty="0"/>
              <a:t>화면 </a:t>
            </a:r>
            <a:r>
              <a:rPr lang="en-US" altLang="ko-KR" b="1" dirty="0"/>
              <a:t>(6/10)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4-4. Insert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테이블에 데이터를 삽입함</a:t>
            </a: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PK </a:t>
            </a:r>
            <a:r>
              <a:rPr lang="ko-KR" altLang="en-US" dirty="0"/>
              <a:t>조건 등 정상적인 삽입 실패 시 에러 메시지 출력할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똑같은 </a:t>
            </a:r>
            <a:r>
              <a:rPr lang="ko-KR" altLang="en-US" dirty="0" err="1"/>
              <a:t>튜플</a:t>
            </a:r>
            <a:r>
              <a:rPr lang="ko-KR" altLang="en-US" dirty="0"/>
              <a:t> 삽입 시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8469" y="2377369"/>
            <a:ext cx="8887062" cy="13674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4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table name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all columns in order of which you want to insert : </a:t>
            </a:r>
            <a:r>
              <a:rPr lang="en-US" altLang="ko-KR" sz="1000" b="1" dirty="0">
                <a:solidFill>
                  <a:srgbClr val="FFC000"/>
                </a:solidFill>
              </a:rPr>
              <a:t>COURSE_ID, GRADE, STUDENT_ID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values for each column : </a:t>
            </a:r>
            <a:r>
              <a:rPr lang="en-US" altLang="ko-KR" sz="1000" b="1" dirty="0">
                <a:solidFill>
                  <a:srgbClr val="FFC000"/>
                </a:solidFill>
              </a:rPr>
              <a:t>104, 4.5, 2016123123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&lt;1 row inserted&gt;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1283" y="6148992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128469" y="4701480"/>
            <a:ext cx="8887062" cy="13674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4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table name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all columns in order of which you want to insert : </a:t>
            </a:r>
            <a:r>
              <a:rPr lang="en-US" altLang="ko-KR" sz="1000" b="1" dirty="0">
                <a:solidFill>
                  <a:srgbClr val="FFC000"/>
                </a:solidFill>
              </a:rPr>
              <a:t>COURSE_ID, GRADE, STUDENT_ID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values for each column : </a:t>
            </a:r>
            <a:r>
              <a:rPr lang="en-US" altLang="ko-KR" sz="1000" b="1" dirty="0">
                <a:solidFill>
                  <a:srgbClr val="FFC000"/>
                </a:solidFill>
              </a:rPr>
              <a:t>104, 4.5, 2016123123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&lt;0 row inserted due to error&gt;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ECE0BB-85CD-423B-9AFF-118D6C96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1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83221" y="1311216"/>
            <a:ext cx="8577558" cy="5219056"/>
          </a:xfrm>
        </p:spPr>
        <p:txBody>
          <a:bodyPr>
            <a:normAutofit/>
          </a:bodyPr>
          <a:lstStyle/>
          <a:p>
            <a:r>
              <a:rPr lang="en-US" altLang="ko-KR" b="1" dirty="0"/>
              <a:t>4. Manipulate Data </a:t>
            </a:r>
            <a:r>
              <a:rPr lang="ko-KR" altLang="en-US" b="1" dirty="0"/>
              <a:t>화면 </a:t>
            </a:r>
            <a:r>
              <a:rPr lang="en-US" altLang="ko-KR" b="1" dirty="0"/>
              <a:t>(7/10)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4-5. Delete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테이블의 특정 조건을 만족하는 데이터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삭제함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괄호를 통한 </a:t>
            </a:r>
            <a:r>
              <a:rPr lang="ko-KR" altLang="en-US" dirty="0" err="1"/>
              <a:t>조건절</a:t>
            </a:r>
            <a:r>
              <a:rPr lang="ko-KR" altLang="en-US" dirty="0"/>
              <a:t> 간의 우선순위 설정은 지원하지 않음</a:t>
            </a:r>
            <a:endParaRPr lang="en-US" altLang="ko-KR" dirty="0"/>
          </a:p>
          <a:p>
            <a:pPr lvl="2"/>
            <a:r>
              <a:rPr lang="ko-KR" altLang="en-US" dirty="0"/>
              <a:t>잘못된 컬럼명을 </a:t>
            </a:r>
            <a:r>
              <a:rPr lang="ko-KR" altLang="en-US" dirty="0" err="1"/>
              <a:t>입력받을</a:t>
            </a:r>
            <a:r>
              <a:rPr lang="ko-KR" altLang="en-US" dirty="0"/>
              <a:t> 경우 결과 출력 시 </a:t>
            </a:r>
            <a:r>
              <a:rPr lang="en-US" altLang="ko-KR" dirty="0"/>
              <a:t>&lt;error detected&gt; </a:t>
            </a:r>
            <a:r>
              <a:rPr lang="ko-KR" altLang="en-US" dirty="0"/>
              <a:t>메시지 출력할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조건을 만족하는 </a:t>
            </a:r>
            <a:r>
              <a:rPr lang="ko-KR" altLang="en-US" dirty="0" err="1"/>
              <a:t>튜플이</a:t>
            </a:r>
            <a:r>
              <a:rPr lang="ko-KR" altLang="en-US" dirty="0"/>
              <a:t> 없을 경우 </a:t>
            </a:r>
            <a:r>
              <a:rPr lang="en-US" altLang="ko-KR" dirty="0"/>
              <a:t>&lt;0 row deleted&gt; </a:t>
            </a:r>
            <a:r>
              <a:rPr lang="ko-KR" altLang="en-US" dirty="0"/>
              <a:t>메시지 출력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8469" y="2927433"/>
            <a:ext cx="8887062" cy="2405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5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table name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column which you want to make condition (Press enter : skip) : </a:t>
            </a:r>
            <a:r>
              <a:rPr lang="en-US" altLang="ko-KR" sz="1000" b="1" dirty="0">
                <a:solidFill>
                  <a:srgbClr val="FFC000"/>
                </a:solidFill>
              </a:rPr>
              <a:t>COURSE_ID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(1: =, 2: &gt;, 3: &lt; , 4: &gt;=, 5: &lt;=, 6: !=, 7: LIKE) : </a:t>
            </a:r>
            <a:r>
              <a:rPr lang="en-US" altLang="ko-KR" sz="1000" b="1" dirty="0">
                <a:solidFill>
                  <a:srgbClr val="FFC0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value (COURSE_ID = ?) : </a:t>
            </a:r>
            <a:r>
              <a:rPr lang="en-US" altLang="ko-KR" sz="1000" b="1" dirty="0">
                <a:solidFill>
                  <a:srgbClr val="FFC000"/>
                </a:solidFill>
              </a:rPr>
              <a:t>100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(1: AND, 2: OR, 3: finish) : </a:t>
            </a:r>
            <a:r>
              <a:rPr lang="en-US" altLang="ko-KR" sz="1000" b="1" dirty="0">
                <a:solidFill>
                  <a:srgbClr val="FFC000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column which you want to make condition : </a:t>
            </a:r>
            <a:r>
              <a:rPr lang="en-US" altLang="ko-KR" sz="1000" b="1" dirty="0">
                <a:solidFill>
                  <a:srgbClr val="FFC000"/>
                </a:solidFill>
              </a:rPr>
              <a:t>COURSE_ID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(1: =, 2: &gt;, 3: &lt; , 4: &gt;=, 5: &lt;=, 6: !=, 7: LIKE) : </a:t>
            </a:r>
            <a:r>
              <a:rPr lang="en-US" altLang="ko-KR" sz="1000" b="1" dirty="0">
                <a:solidFill>
                  <a:srgbClr val="FFC0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value (COURSE_ID = 100 or COURSE_ID = ?) : </a:t>
            </a:r>
            <a:r>
              <a:rPr lang="en-US" altLang="ko-KR" sz="1000" b="1" dirty="0">
                <a:solidFill>
                  <a:srgbClr val="FFC000"/>
                </a:solidFill>
              </a:rPr>
              <a:t>101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(1: AND, 2: OR, 3: finish) : </a:t>
            </a:r>
            <a:r>
              <a:rPr lang="en-US" altLang="ko-KR" sz="1000" b="1" dirty="0">
                <a:solidFill>
                  <a:srgbClr val="FFC0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&lt;1 row deleted&gt;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1283" y="533269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0554BE-ADE4-4784-8AB0-E6D7A2E7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0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83221" y="1311216"/>
            <a:ext cx="8577558" cy="5219056"/>
          </a:xfrm>
        </p:spPr>
        <p:txBody>
          <a:bodyPr>
            <a:normAutofit/>
          </a:bodyPr>
          <a:lstStyle/>
          <a:p>
            <a:r>
              <a:rPr lang="en-US" altLang="ko-KR" b="1" dirty="0"/>
              <a:t>4. Manipulate Data </a:t>
            </a:r>
            <a:r>
              <a:rPr lang="ko-KR" altLang="en-US" b="1" dirty="0"/>
              <a:t>화면 </a:t>
            </a:r>
            <a:r>
              <a:rPr lang="en-US" altLang="ko-KR" b="1" dirty="0"/>
              <a:t>(8/10)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4-6. Update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테이블의 특정 조건을 만족하는 데이터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갱신함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괄호를 통한 </a:t>
            </a:r>
            <a:r>
              <a:rPr lang="ko-KR" altLang="en-US" dirty="0" err="1"/>
              <a:t>조건절</a:t>
            </a:r>
            <a:r>
              <a:rPr lang="ko-KR" altLang="en-US" dirty="0"/>
              <a:t> 간의 우선순위 설정은 지원하지 않음</a:t>
            </a:r>
            <a:endParaRPr lang="en-US" altLang="ko-KR" dirty="0"/>
          </a:p>
          <a:p>
            <a:pPr lvl="2"/>
            <a:r>
              <a:rPr lang="ko-KR" altLang="en-US" dirty="0"/>
              <a:t>잘못된 컬럼명을 </a:t>
            </a:r>
            <a:r>
              <a:rPr lang="ko-KR" altLang="en-US" dirty="0" err="1"/>
              <a:t>입력받을</a:t>
            </a:r>
            <a:r>
              <a:rPr lang="ko-KR" altLang="en-US" dirty="0"/>
              <a:t> 경우 결과 출력 시 </a:t>
            </a:r>
            <a:r>
              <a:rPr lang="en-US" altLang="ko-KR" dirty="0"/>
              <a:t>&lt;error detected&gt; </a:t>
            </a:r>
            <a:r>
              <a:rPr lang="ko-KR" altLang="en-US" dirty="0"/>
              <a:t>메시지 출력할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조건을 만족하는 </a:t>
            </a:r>
            <a:r>
              <a:rPr lang="ko-KR" altLang="en-US" dirty="0" err="1"/>
              <a:t>튜플이</a:t>
            </a:r>
            <a:r>
              <a:rPr lang="ko-KR" altLang="en-US" dirty="0"/>
              <a:t> 없을 경우 </a:t>
            </a:r>
            <a:r>
              <a:rPr lang="en-US" altLang="ko-KR" dirty="0"/>
              <a:t>&lt;0 row updated&gt; </a:t>
            </a:r>
            <a:r>
              <a:rPr lang="ko-KR" altLang="en-US" dirty="0"/>
              <a:t>메시지 출력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8469" y="2911854"/>
            <a:ext cx="8887062" cy="247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6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table name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column which you want to make condition (Press enter : skip) : </a:t>
            </a:r>
            <a:r>
              <a:rPr lang="en-US" altLang="ko-KR" sz="1000" b="1" dirty="0">
                <a:solidFill>
                  <a:srgbClr val="FFC000"/>
                </a:solidFill>
              </a:rPr>
              <a:t>COURSE_ID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(1: =, 2: &gt;, 3: &lt; , 4: &gt;=, 5: &lt;=, 6: !=, 7: LIKE) : </a:t>
            </a:r>
            <a:r>
              <a:rPr lang="en-US" altLang="ko-KR" sz="1000" b="1" dirty="0">
                <a:solidFill>
                  <a:srgbClr val="FFC0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value (COURSE_ID = ?) : </a:t>
            </a:r>
            <a:r>
              <a:rPr lang="en-US" altLang="ko-KR" sz="1000" b="1" dirty="0">
                <a:solidFill>
                  <a:srgbClr val="FFC000"/>
                </a:solidFill>
              </a:rPr>
              <a:t>100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(1: AND, 2: OR, 3: finish) : </a:t>
            </a:r>
            <a:r>
              <a:rPr lang="en-US" altLang="ko-KR" sz="1000" b="1" dirty="0">
                <a:solidFill>
                  <a:srgbClr val="FFC000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column which you want to make condition : </a:t>
            </a:r>
            <a:r>
              <a:rPr lang="en-US" altLang="ko-KR" sz="1000" b="1" dirty="0">
                <a:solidFill>
                  <a:srgbClr val="FFC000"/>
                </a:solidFill>
              </a:rPr>
              <a:t>COURSE_ID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(1: =, 2: &gt;, 3: &lt; , 4: &gt;=, 5: &lt;=, 6: !=, 7: LIKE) : </a:t>
            </a:r>
            <a:r>
              <a:rPr lang="en-US" altLang="ko-KR" sz="1000" b="1" dirty="0">
                <a:solidFill>
                  <a:srgbClr val="FFC000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value (COURSE_ID = 100 or COURSE_ID = ?) : </a:t>
            </a:r>
            <a:r>
              <a:rPr lang="en-US" altLang="ko-KR" sz="1000" b="1" dirty="0">
                <a:solidFill>
                  <a:srgbClr val="FFC000"/>
                </a:solidFill>
              </a:rPr>
              <a:t>101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condition (1: AND, 2: OR, 3: finish) : </a:t>
            </a:r>
            <a:r>
              <a:rPr lang="en-US" altLang="ko-KR" sz="1000" b="1" dirty="0">
                <a:solidFill>
                  <a:srgbClr val="FFC000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column names which you want to update : </a:t>
            </a:r>
            <a:r>
              <a:rPr lang="en-US" altLang="ko-KR" sz="1000" b="1" dirty="0">
                <a:solidFill>
                  <a:srgbClr val="FFC000"/>
                </a:solidFill>
              </a:rPr>
              <a:t>GRADE, STUDENT_ID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value which you want to put : </a:t>
            </a:r>
            <a:r>
              <a:rPr lang="en-US" altLang="ko-KR" sz="1000" b="1" dirty="0">
                <a:solidFill>
                  <a:srgbClr val="FFC000"/>
                </a:solidFill>
              </a:rPr>
              <a:t>0.0, 0000000000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&lt;1 row updated&gt;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1283" y="5383002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CBFCC9-FB49-4ADF-80B9-51171C8E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8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4. Manipulate Data </a:t>
            </a:r>
            <a:r>
              <a:rPr lang="ko-KR" altLang="en-US" b="1" dirty="0"/>
              <a:t>화면 </a:t>
            </a:r>
            <a:r>
              <a:rPr lang="en-US" altLang="ko-KR" b="1" dirty="0"/>
              <a:t>(9/10)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4-7. Drop Table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테이블을 삭제함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8469" y="2576944"/>
            <a:ext cx="8887062" cy="12846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7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table name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If you delete this table, it is not guaranteed to recover again. Are you sure you want to delete this table (Y: yes, N: no)? </a:t>
            </a:r>
            <a:r>
              <a:rPr lang="en-US" altLang="ko-KR" sz="1000" b="1" dirty="0">
                <a:solidFill>
                  <a:srgbClr val="FFC000"/>
                </a:solidFill>
              </a:rPr>
              <a:t>Y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&lt;The table GRADE is deleted&gt;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1284" y="386658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128469" y="4314404"/>
            <a:ext cx="8887062" cy="12846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7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specify the table name : </a:t>
            </a:r>
            <a:r>
              <a:rPr lang="en-US" altLang="ko-KR" sz="1000" b="1" dirty="0">
                <a:solidFill>
                  <a:srgbClr val="FFC000"/>
                </a:solidFill>
              </a:rPr>
              <a:t>GRADE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If you delete this table, it is not guaranteed to recover again. Are you sure you want to delete this table (Y: yes, N: no)? </a:t>
            </a:r>
            <a:r>
              <a:rPr lang="en-US" altLang="ko-KR" sz="1000" b="1" dirty="0">
                <a:solidFill>
                  <a:srgbClr val="FFC000"/>
                </a:solidFill>
              </a:rPr>
              <a:t>N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&lt;Deletion canceled&gt;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1284" y="560404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5ED3A4-E511-4AF5-9860-8DF03EC5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6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4. Manipulate Data </a:t>
            </a:r>
            <a:r>
              <a:rPr lang="ko-KR" altLang="en-US" b="1" dirty="0"/>
              <a:t>화면 </a:t>
            </a:r>
            <a:r>
              <a:rPr lang="en-US" altLang="ko-KR" b="1" dirty="0"/>
              <a:t>(10/10)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4-8. Back to main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초기 화면으로 되돌아감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8469" y="2576945"/>
            <a:ext cx="8887062" cy="5818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Show Tables, 2: Describe Table, 3: Select, 4: Insert, 5: Delete, 6: Update, 7: Drop Table, 8: Back to main) : </a:t>
            </a:r>
            <a:r>
              <a:rPr lang="en-US" altLang="ko-KR" sz="1000" b="1" dirty="0">
                <a:solidFill>
                  <a:srgbClr val="FFC000"/>
                </a:solidFill>
              </a:rPr>
              <a:t>8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Please input the instruction number (1: Import from CSV, 2: Export to CSV, 3: Manipulate Data, 4: Exit) : </a:t>
            </a:r>
            <a:r>
              <a:rPr lang="en-US" altLang="ko-KR" sz="1000" b="1" dirty="0">
                <a:solidFill>
                  <a:schemeClr val="bg1"/>
                </a:solidFill>
              </a:rPr>
              <a:t>_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1283" y="325566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실행예제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4E13E0-7870-437B-9494-C65B96C9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78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추가 주의사항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1. connection.txt </a:t>
            </a:r>
            <a:r>
              <a:rPr lang="ko-KR" altLang="en-US" b="1" dirty="0"/>
              <a:t>관련</a:t>
            </a:r>
            <a:endParaRPr lang="en-US" altLang="ko-KR" b="1" dirty="0"/>
          </a:p>
          <a:p>
            <a:pPr lvl="1"/>
            <a:r>
              <a:rPr lang="en-US" altLang="ko-KR" dirty="0"/>
              <a:t>connection.txt </a:t>
            </a:r>
            <a:r>
              <a:rPr lang="ko-KR" altLang="en-US" dirty="0"/>
              <a:t>파일은 </a:t>
            </a:r>
            <a:r>
              <a:rPr lang="en-US" altLang="ko-KR" dirty="0"/>
              <a:t>project2.jar </a:t>
            </a:r>
            <a:r>
              <a:rPr lang="ko-KR" altLang="en-US" dirty="0"/>
              <a:t>파일과 같은 디렉토리에 위치해야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테이블명 및 컬럼명에 대소문자 구분할 것</a:t>
            </a:r>
            <a:endParaRPr lang="en-US" altLang="ko-KR" b="1" dirty="0"/>
          </a:p>
          <a:p>
            <a:pPr lvl="1"/>
            <a:r>
              <a:rPr lang="ko-KR" altLang="en-US" dirty="0"/>
              <a:t>대문자인 테이블명이 존재할 수도 있고</a:t>
            </a:r>
            <a:r>
              <a:rPr lang="en-US" altLang="ko-KR" dirty="0"/>
              <a:t>, </a:t>
            </a:r>
            <a:r>
              <a:rPr lang="ko-KR" altLang="en-US" dirty="0"/>
              <a:t>대소문자 혼합이나 소문자로만 된 테이블명이 존재할 수 있으므로 어떤 경우에도 정상동작 하도록 처리해야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결과출력화면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r>
              <a:rPr lang="ko-KR" altLang="en-US" dirty="0"/>
              <a:t>위와 같이 </a:t>
            </a:r>
            <a:r>
              <a:rPr lang="en-US" altLang="ko-KR" dirty="0"/>
              <a:t>“=“</a:t>
            </a:r>
            <a:r>
              <a:rPr lang="ko-KR" altLang="en-US" dirty="0"/>
              <a:t>으로 헤더 구분을 하게 되는데</a:t>
            </a:r>
            <a:r>
              <a:rPr lang="en-US" altLang="ko-KR" dirty="0"/>
              <a:t>, </a:t>
            </a:r>
            <a:r>
              <a:rPr lang="ko-KR" altLang="en-US" dirty="0"/>
              <a:t>컬럼명에 맞춰서 반드시 길이를 맞출 필요는 없음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0E3C91-9597-4512-885B-9B7623A9AD63}"/>
              </a:ext>
            </a:extLst>
          </p:cNvPr>
          <p:cNvSpPr/>
          <p:nvPr/>
        </p:nvSpPr>
        <p:spPr>
          <a:xfrm>
            <a:off x="644478" y="4275432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=======================</a:t>
            </a:r>
          </a:p>
          <a:p>
            <a:r>
              <a:rPr lang="en-US" altLang="ko-KR" sz="1100" dirty="0"/>
              <a:t>COURSE_ID | GRADE | STUDENT_ID</a:t>
            </a:r>
          </a:p>
          <a:p>
            <a:r>
              <a:rPr lang="en-US" altLang="ko-KR" sz="1100" dirty="0"/>
              <a:t>=======================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FFB64-D346-44C3-9C08-6E7E75C8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99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추가 주의사항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4. 4-3, 4-5, 4-6</a:t>
            </a:r>
            <a:r>
              <a:rPr lang="ko-KR" altLang="en-US" b="1" dirty="0"/>
              <a:t>에서 </a:t>
            </a:r>
            <a:r>
              <a:rPr lang="ko-KR" altLang="en-US" b="1" dirty="0" err="1"/>
              <a:t>조건절</a:t>
            </a:r>
            <a:r>
              <a:rPr lang="ko-KR" altLang="en-US" b="1" dirty="0"/>
              <a:t> 처리</a:t>
            </a:r>
            <a:endParaRPr lang="en-US" altLang="ko-KR" b="1" dirty="0"/>
          </a:p>
          <a:p>
            <a:pPr lvl="1"/>
            <a:r>
              <a:rPr lang="en-US" altLang="ko-KR" dirty="0"/>
              <a:t>AND</a:t>
            </a:r>
            <a:r>
              <a:rPr lang="ko-KR" altLang="en-US" dirty="0"/>
              <a:t>나 </a:t>
            </a:r>
            <a:r>
              <a:rPr lang="en-US" altLang="ko-KR" dirty="0"/>
              <a:t>OR</a:t>
            </a:r>
            <a:r>
              <a:rPr lang="ko-KR" altLang="en-US" dirty="0"/>
              <a:t>로 복수 조건을 선택한 경우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입력 받는 메시지에서 </a:t>
            </a:r>
            <a:r>
              <a:rPr lang="en-US" altLang="ko-KR" dirty="0"/>
              <a:t>skip </a:t>
            </a:r>
            <a:r>
              <a:rPr lang="ko-KR" altLang="en-US" dirty="0"/>
              <a:t>할 수 없음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(Press enter : skip) </a:t>
            </a:r>
            <a:r>
              <a:rPr lang="ko-KR" altLang="en-US" dirty="0"/>
              <a:t>메시지를 출력하면 안됨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조건절에서 첫 번째로 </a:t>
            </a:r>
            <a:r>
              <a:rPr lang="en-US" altLang="ko-KR" dirty="0"/>
              <a:t>Please specify the column which you want to make condition (Press enter : skip) </a:t>
            </a:r>
            <a:r>
              <a:rPr lang="ko-KR" altLang="en-US" dirty="0"/>
              <a:t>메시지를 띄울 때에만 </a:t>
            </a:r>
            <a:r>
              <a:rPr lang="en-US" altLang="ko-KR" dirty="0"/>
              <a:t>(Press enter : skip) </a:t>
            </a:r>
            <a:r>
              <a:rPr lang="ko-KR" altLang="en-US" dirty="0"/>
              <a:t>메시지를 출하고</a:t>
            </a:r>
            <a:r>
              <a:rPr lang="en-US" altLang="ko-KR" dirty="0"/>
              <a:t>, AND</a:t>
            </a:r>
            <a:r>
              <a:rPr lang="ko-KR" altLang="en-US" dirty="0"/>
              <a:t>나 </a:t>
            </a:r>
            <a:r>
              <a:rPr lang="en-US" altLang="ko-KR" dirty="0"/>
              <a:t>OR</a:t>
            </a:r>
            <a:r>
              <a:rPr lang="ko-KR" altLang="en-US" dirty="0"/>
              <a:t>로 연결하게 되면 그 이후로는 </a:t>
            </a:r>
            <a:r>
              <a:rPr lang="en-US" altLang="ko-KR" dirty="0"/>
              <a:t>skip </a:t>
            </a:r>
            <a:r>
              <a:rPr lang="ko-KR" altLang="en-US" dirty="0"/>
              <a:t>불가능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r>
              <a:rPr lang="ko-KR" altLang="en-US" dirty="0"/>
              <a:t>나 </a:t>
            </a:r>
            <a:r>
              <a:rPr lang="en-US" altLang="ko-KR" dirty="0"/>
              <a:t>OR </a:t>
            </a:r>
            <a:r>
              <a:rPr lang="ko-KR" altLang="en-US" dirty="0"/>
              <a:t>입력 받는 부분에서 </a:t>
            </a:r>
            <a:r>
              <a:rPr lang="en-US" altLang="ko-KR" dirty="0"/>
              <a:t>3: finish </a:t>
            </a:r>
            <a:r>
              <a:rPr lang="ko-KR" altLang="en-US" dirty="0"/>
              <a:t>를 선택해야만 다음으로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결과출력화면</a:t>
            </a:r>
            <a:endParaRPr lang="en-US" altLang="ko-KR" b="1" dirty="0"/>
          </a:p>
          <a:p>
            <a:pPr lvl="1"/>
            <a:r>
              <a:rPr lang="ko-KR" altLang="en-US" dirty="0"/>
              <a:t>선택된 </a:t>
            </a:r>
            <a:r>
              <a:rPr lang="en-US" altLang="ko-KR" dirty="0"/>
              <a:t>row </a:t>
            </a:r>
            <a:r>
              <a:rPr lang="ko-KR" altLang="en-US" dirty="0"/>
              <a:t>개수가 단수일 땐 </a:t>
            </a:r>
            <a:r>
              <a:rPr lang="en-US" altLang="ko-KR" dirty="0"/>
              <a:t>row selected/deleted/updated </a:t>
            </a:r>
            <a:r>
              <a:rPr lang="ko-KR" altLang="en-US" dirty="0"/>
              <a:t>로 메시지를 출력하고</a:t>
            </a:r>
            <a:r>
              <a:rPr lang="en-US" altLang="ko-KR" dirty="0"/>
              <a:t>, </a:t>
            </a:r>
            <a:r>
              <a:rPr lang="ko-KR" altLang="en-US" dirty="0"/>
              <a:t>복수일 땐 </a:t>
            </a:r>
            <a:r>
              <a:rPr lang="en-US" altLang="ko-KR" dirty="0"/>
              <a:t>rows selected/deleted/updated </a:t>
            </a:r>
            <a:r>
              <a:rPr lang="ko-KR" altLang="en-US" dirty="0"/>
              <a:t>로 메시지를 출력할 것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FFB64-D346-44C3-9C08-6E7E75C8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5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추가 주의사항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6. 4-7 delete </a:t>
            </a:r>
            <a:r>
              <a:rPr lang="ko-KR" altLang="en-US" b="1" dirty="0"/>
              <a:t>화면</a:t>
            </a:r>
            <a:endParaRPr lang="en-US" altLang="ko-KR" b="1" dirty="0"/>
          </a:p>
          <a:p>
            <a:pPr lvl="1"/>
            <a:r>
              <a:rPr lang="en-US" altLang="ko-KR" dirty="0"/>
              <a:t>If you delete this table, it is not guaranteed to recover again. Are you sure you want to delete this table (Y: yes, N: no)?</a:t>
            </a:r>
          </a:p>
          <a:p>
            <a:pPr lvl="1"/>
            <a:r>
              <a:rPr lang="ko-KR" altLang="en-US" dirty="0"/>
              <a:t>위 메시지에서 대문자만 </a:t>
            </a:r>
            <a:r>
              <a:rPr lang="ko-KR" altLang="en-US" dirty="0" err="1"/>
              <a:t>입력받도록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b="1" dirty="0"/>
              <a:t>소문자 입력 시 재입력 받도록 메시지를 다시 출력할 것</a:t>
            </a:r>
            <a:endParaRPr lang="en-US" altLang="ko-KR" b="1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b="1" dirty="0"/>
              <a:t>7. 4-2 Describe Table</a:t>
            </a:r>
          </a:p>
          <a:p>
            <a:pPr lvl="1"/>
            <a:r>
              <a:rPr lang="en-US" altLang="ko-KR" dirty="0"/>
              <a:t>Character Maximum Length(or Numeric Precision and Scale) </a:t>
            </a:r>
            <a:r>
              <a:rPr lang="ko-KR" altLang="en-US" dirty="0"/>
              <a:t>출력 시</a:t>
            </a:r>
            <a:r>
              <a:rPr lang="en-US" altLang="ko-KR" dirty="0"/>
              <a:t>, Date</a:t>
            </a:r>
            <a:r>
              <a:rPr lang="ko-KR" altLang="en-US" dirty="0"/>
              <a:t>나 </a:t>
            </a:r>
            <a:r>
              <a:rPr lang="en-US" altLang="ko-KR" dirty="0"/>
              <a:t>Time </a:t>
            </a:r>
            <a:r>
              <a:rPr lang="ko-KR" altLang="en-US" dirty="0"/>
              <a:t>등 출력할 것이 없는 타입에 대해서는 아무 값도 출력하지 않도록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FFB64-D346-44C3-9C08-6E7E75C8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46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8. Import from CSV </a:t>
            </a:r>
            <a:r>
              <a:rPr lang="ko-KR" altLang="en-US" b="1" dirty="0"/>
              <a:t>화면 </a:t>
            </a:r>
            <a:r>
              <a:rPr lang="en-US" altLang="ko-KR" b="1" dirty="0"/>
              <a:t>(1/3) (PPT 11 page </a:t>
            </a:r>
            <a:r>
              <a:rPr lang="ko-KR" altLang="en-US" b="1" dirty="0"/>
              <a:t>내용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테이블 스키마를 </a:t>
            </a:r>
            <a:r>
              <a:rPr lang="ko-KR" altLang="en-US" dirty="0" err="1"/>
              <a:t>입력받는</a:t>
            </a:r>
            <a:r>
              <a:rPr lang="ko-KR" altLang="en-US" dirty="0"/>
              <a:t> 파일은 예제에 있는 </a:t>
            </a:r>
            <a:r>
              <a:rPr lang="en-US" altLang="ko-KR" dirty="0"/>
              <a:t>“test.txt” </a:t>
            </a:r>
            <a:r>
              <a:rPr lang="ko-KR" altLang="en-US" dirty="0"/>
              <a:t>파일과 반드시 같은 형식으로 작성됨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테이블 스키마를 </a:t>
            </a:r>
            <a:r>
              <a:rPr lang="ko-KR" altLang="en-US" dirty="0" err="1"/>
              <a:t>입력받는</a:t>
            </a:r>
            <a:r>
              <a:rPr lang="ko-KR" altLang="en-US" dirty="0"/>
              <a:t> 파일은 위 형식과 동일하게 작성되며</a:t>
            </a:r>
            <a:r>
              <a:rPr lang="en-US" altLang="ko-KR" dirty="0"/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컬럼수는</a:t>
            </a:r>
            <a:r>
              <a:rPr lang="ko-KR" altLang="en-US" b="1" dirty="0">
                <a:solidFill>
                  <a:srgbClr val="FF0000"/>
                </a:solidFill>
              </a:rPr>
              <a:t> 최대 </a:t>
            </a:r>
            <a:r>
              <a:rPr lang="en-US" altLang="ko-KR" b="1" dirty="0">
                <a:solidFill>
                  <a:srgbClr val="FF0000"/>
                </a:solidFill>
              </a:rPr>
              <a:t>100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ko-KR" altLang="en-US" dirty="0"/>
              <a:t>까지 </a:t>
            </a:r>
            <a:r>
              <a:rPr lang="ko-KR" altLang="en-US" dirty="0" err="1"/>
              <a:t>입력받도록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/>
              <a:t>해당 파일은 반드시 형식을 따르도록 작성되어야 하며</a:t>
            </a:r>
            <a:r>
              <a:rPr lang="en-US" altLang="ko-KR" dirty="0"/>
              <a:t>, </a:t>
            </a:r>
            <a:r>
              <a:rPr lang="ko-KR" altLang="en-US" dirty="0"/>
              <a:t>채점 시 위 형식을 따르는 파일로 테스트할 예정임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2661960" y="2025876"/>
            <a:ext cx="3820076" cy="891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Name : </a:t>
            </a:r>
            <a:r>
              <a:rPr lang="en-US" altLang="ko-KR" sz="1050" b="1" dirty="0">
                <a:solidFill>
                  <a:schemeClr val="accent2"/>
                </a:solidFill>
              </a:rPr>
              <a:t>{Table Name}</a:t>
            </a:r>
          </a:p>
          <a:p>
            <a:r>
              <a:rPr lang="en-US" altLang="ko-KR" sz="1050" dirty="0"/>
              <a:t>Column </a:t>
            </a:r>
            <a:r>
              <a:rPr lang="en-US" altLang="ko-KR" sz="1050" b="1" dirty="0">
                <a:solidFill>
                  <a:schemeClr val="accent2"/>
                </a:solidFill>
              </a:rPr>
              <a:t>{Number} </a:t>
            </a:r>
            <a:r>
              <a:rPr lang="en-US" altLang="ko-KR" sz="1050" dirty="0"/>
              <a:t>: </a:t>
            </a:r>
            <a:r>
              <a:rPr lang="en-US" altLang="ko-KR" sz="1050" b="1" dirty="0">
                <a:solidFill>
                  <a:schemeClr val="accent2"/>
                </a:solidFill>
              </a:rPr>
              <a:t>{Column Name}</a:t>
            </a:r>
          </a:p>
          <a:p>
            <a:r>
              <a:rPr lang="en-US" altLang="ko-KR" sz="1050" dirty="0"/>
              <a:t>Column </a:t>
            </a:r>
            <a:r>
              <a:rPr lang="en-US" altLang="ko-KR" sz="1050" b="1" dirty="0">
                <a:solidFill>
                  <a:schemeClr val="accent2"/>
                </a:solidFill>
              </a:rPr>
              <a:t>{Number} </a:t>
            </a:r>
            <a:r>
              <a:rPr lang="en-US" altLang="ko-KR" sz="1050" dirty="0"/>
              <a:t>Data Type : </a:t>
            </a:r>
            <a:r>
              <a:rPr lang="en-US" altLang="ko-KR" sz="1050" b="1" dirty="0">
                <a:solidFill>
                  <a:schemeClr val="accent2"/>
                </a:solidFill>
              </a:rPr>
              <a:t>{Data Type}</a:t>
            </a:r>
          </a:p>
          <a:p>
            <a:r>
              <a:rPr lang="en-US" altLang="ko-KR" sz="1050" dirty="0"/>
              <a:t>PK : </a:t>
            </a:r>
            <a:r>
              <a:rPr lang="en-US" altLang="ko-KR" sz="1050" b="1" dirty="0">
                <a:solidFill>
                  <a:schemeClr val="accent2"/>
                </a:solidFill>
              </a:rPr>
              <a:t>{Column Name, Column Name, …}</a:t>
            </a:r>
          </a:p>
          <a:p>
            <a:r>
              <a:rPr lang="en-US" altLang="ko-KR" sz="1050" dirty="0"/>
              <a:t>Not NULL : </a:t>
            </a:r>
            <a:r>
              <a:rPr lang="en-US" altLang="ko-KR" sz="1050" b="1" dirty="0">
                <a:solidFill>
                  <a:schemeClr val="accent2"/>
                </a:solidFill>
              </a:rPr>
              <a:t>{Column Name, Column Name, …}</a:t>
            </a:r>
            <a:endParaRPr lang="ko-KR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0285" y="2926117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형식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2661960" y="4540017"/>
            <a:ext cx="3820076" cy="13537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Name : test</a:t>
            </a:r>
          </a:p>
          <a:p>
            <a:r>
              <a:rPr lang="en-US" altLang="ko-KR" sz="1200" dirty="0"/>
              <a:t>Column 1 : c1</a:t>
            </a:r>
          </a:p>
          <a:p>
            <a:r>
              <a:rPr lang="en-US" altLang="ko-KR" sz="1200" dirty="0"/>
              <a:t>Column 1 Data Type : integer</a:t>
            </a:r>
          </a:p>
          <a:p>
            <a:r>
              <a:rPr lang="en-US" altLang="ko-KR" sz="1200" dirty="0"/>
              <a:t>Column 2 : c2</a:t>
            </a:r>
          </a:p>
          <a:p>
            <a:r>
              <a:rPr lang="en-US" altLang="ko-KR" sz="1200" dirty="0"/>
              <a:t>Column 2 Data Type : varchar(10)</a:t>
            </a:r>
          </a:p>
          <a:p>
            <a:r>
              <a:rPr lang="en-US" altLang="ko-KR" sz="1200" dirty="0"/>
              <a:t>PK : c1, c2</a:t>
            </a:r>
          </a:p>
          <a:p>
            <a:r>
              <a:rPr lang="en-US" altLang="ko-KR" sz="1200" dirty="0"/>
              <a:t>Not NULL : c1, c2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8131" y="5959911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위 형식을 따르는 예제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59B2D80-148C-4B7E-9E02-5ECF9ABF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추가 주의사항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91D3A9-4E7E-403B-ABE8-1CA1543C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58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추가 주의사항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9. connection.txt </a:t>
            </a:r>
            <a:r>
              <a:rPr lang="ko-KR" altLang="en-US" b="1" dirty="0"/>
              <a:t>관련 내용</a:t>
            </a:r>
            <a:r>
              <a:rPr lang="en-US" altLang="ko-KR" b="1" dirty="0"/>
              <a:t> (PPT 9 page </a:t>
            </a:r>
            <a:r>
              <a:rPr lang="ko-KR" altLang="en-US" b="1" dirty="0"/>
              <a:t>내용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 err="1"/>
              <a:t>입력받은</a:t>
            </a:r>
            <a:r>
              <a:rPr lang="ko-KR" altLang="en-US" dirty="0"/>
              <a:t> 테이블 스키마를 </a:t>
            </a:r>
            <a:r>
              <a:rPr lang="en-US" altLang="ko-KR" dirty="0"/>
              <a:t>SQL </a:t>
            </a:r>
            <a:r>
              <a:rPr lang="ko-KR" altLang="en-US" dirty="0"/>
              <a:t>구문 생성에 반드시 사용해야 함</a:t>
            </a:r>
            <a:endParaRPr lang="en-US" altLang="ko-KR" dirty="0"/>
          </a:p>
          <a:p>
            <a:pPr lvl="1"/>
            <a:r>
              <a:rPr lang="ko-KR" altLang="en-US" dirty="0"/>
              <a:t>스키마 명은 </a:t>
            </a:r>
            <a:r>
              <a:rPr lang="en-US" altLang="ko-KR" dirty="0"/>
              <a:t>SQL </a:t>
            </a:r>
            <a:r>
              <a:rPr lang="ko-KR" altLang="en-US" dirty="0"/>
              <a:t>구문 생성 시</a:t>
            </a:r>
            <a:r>
              <a:rPr lang="en-US" altLang="ko-KR" dirty="0"/>
              <a:t>, </a:t>
            </a:r>
            <a:r>
              <a:rPr lang="ko-KR" altLang="en-US" dirty="0"/>
              <a:t>테이블 명 앞에 붙여야 함</a:t>
            </a:r>
            <a:endParaRPr lang="en-US" altLang="ko-KR" dirty="0"/>
          </a:p>
          <a:p>
            <a:pPr lvl="2"/>
            <a:r>
              <a:rPr lang="ko-KR" altLang="en-US" dirty="0"/>
              <a:t>예제</a:t>
            </a:r>
            <a:r>
              <a:rPr lang="en-US" altLang="ko-KR" dirty="0"/>
              <a:t>) </a:t>
            </a:r>
            <a:r>
              <a:rPr lang="en-US" altLang="ko-KR" dirty="0" err="1"/>
              <a:t>public.”TEMP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Describe Table </a:t>
            </a:r>
            <a:r>
              <a:rPr lang="ko-KR" altLang="en-US" dirty="0"/>
              <a:t>및 </a:t>
            </a:r>
            <a:r>
              <a:rPr lang="en-US" altLang="ko-KR" dirty="0"/>
              <a:t>Show Tables </a:t>
            </a:r>
            <a:r>
              <a:rPr lang="ko-KR" altLang="en-US" dirty="0"/>
              <a:t>기능에서 반드시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schema </a:t>
            </a:r>
            <a:r>
              <a:rPr lang="ko-KR" altLang="en-US" dirty="0"/>
              <a:t>명을 사용해 해당 </a:t>
            </a:r>
            <a:r>
              <a:rPr lang="en-US" altLang="ko-KR" dirty="0"/>
              <a:t>schema</a:t>
            </a:r>
            <a:r>
              <a:rPr lang="ko-KR" altLang="en-US" dirty="0"/>
              <a:t>에 있는 테이블에 대한 조회 및 정보 출력을 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1900" b="1" dirty="0"/>
              <a:t>10. </a:t>
            </a:r>
            <a:r>
              <a:rPr lang="en-US" altLang="ko-KR" sz="2000" b="1" dirty="0"/>
              <a:t>Import from CSV </a:t>
            </a:r>
            <a:r>
              <a:rPr lang="ko-KR" altLang="en-US" sz="2000" b="1" dirty="0"/>
              <a:t>화면 </a:t>
            </a:r>
            <a:r>
              <a:rPr lang="en-US" altLang="ko-KR" sz="2000" b="1" dirty="0"/>
              <a:t>(1/3) (PPT 11 page </a:t>
            </a:r>
            <a:r>
              <a:rPr lang="ko-KR" altLang="en-US" sz="2000" b="1" dirty="0"/>
              <a:t>내용</a:t>
            </a:r>
            <a:r>
              <a:rPr lang="en-US" altLang="ko-KR" sz="2000" b="1" dirty="0"/>
              <a:t>)</a:t>
            </a:r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및 </a:t>
            </a:r>
            <a:r>
              <a:rPr lang="en-US" altLang="ko-KR" dirty="0"/>
              <a:t>Export </a:t>
            </a:r>
            <a:r>
              <a:rPr lang="ko-KR" altLang="en-US" dirty="0"/>
              <a:t>기능에서 한 번에 하나의 테이블만 </a:t>
            </a:r>
            <a:r>
              <a:rPr lang="ko-KR" altLang="en-US" dirty="0" err="1"/>
              <a:t>입력받도록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11. </a:t>
            </a:r>
            <a:r>
              <a:rPr lang="ko-KR" altLang="en-US" b="1" dirty="0"/>
              <a:t>컬럼명과 테이블명은 대</a:t>
            </a:r>
            <a:r>
              <a:rPr lang="en-US" altLang="ko-KR" b="1" dirty="0"/>
              <a:t>/</a:t>
            </a:r>
            <a:r>
              <a:rPr lang="ko-KR" altLang="en-US" b="1" dirty="0"/>
              <a:t>소문자 처리를 해야 함</a:t>
            </a:r>
            <a:endParaRPr lang="en-US" altLang="ko-KR" b="1" dirty="0"/>
          </a:p>
          <a:p>
            <a:pPr lvl="1"/>
            <a:r>
              <a:rPr lang="ko-KR" altLang="en-US" b="1" dirty="0"/>
              <a:t>대문자 및 소문자를 컬럼명과 테이블명으로 사용할 수 있어야 함</a:t>
            </a:r>
            <a:endParaRPr lang="en-US" altLang="ko-KR" b="1" dirty="0"/>
          </a:p>
          <a:p>
            <a:pPr lvl="1"/>
            <a:r>
              <a:rPr lang="ko-KR" altLang="en-US" b="1" dirty="0"/>
              <a:t>아래 예제와 같은 방법으로 대소문자 처리 가능</a:t>
            </a:r>
            <a:endParaRPr lang="en-US" altLang="ko-KR" b="1" dirty="0"/>
          </a:p>
          <a:p>
            <a:pPr lvl="2"/>
            <a:r>
              <a:rPr lang="ko-KR" altLang="en-US" sz="1000" dirty="0"/>
              <a:t>대문자 컬럼명과 대문자 테이블명을 가진 경우 </a:t>
            </a:r>
            <a:r>
              <a:rPr lang="en-US" altLang="ko-KR" sz="1000" dirty="0"/>
              <a:t>: String select_query1 = “SELECT \”COURSE_ID\” FROM \”COURSE\””;</a:t>
            </a:r>
          </a:p>
          <a:p>
            <a:pPr lvl="2"/>
            <a:r>
              <a:rPr lang="ko-KR" altLang="en-US" sz="1000" dirty="0"/>
              <a:t>소문자 컬럼명과 소문자 테이블명을 가진 경우 </a:t>
            </a:r>
            <a:r>
              <a:rPr lang="en-US" altLang="ko-KR" sz="1000" dirty="0"/>
              <a:t>: String select_query2 = “SELECT \”example\” FROM \”temp\””;</a:t>
            </a:r>
          </a:p>
          <a:p>
            <a:pPr lvl="2"/>
            <a:r>
              <a:rPr lang="ko-KR" altLang="en-US" sz="1000" dirty="0"/>
              <a:t>위</a:t>
            </a:r>
            <a:r>
              <a:rPr lang="en-US" altLang="ko-KR" sz="1000" dirty="0"/>
              <a:t> String</a:t>
            </a:r>
            <a:r>
              <a:rPr lang="ko-KR" altLang="en-US" sz="1000" dirty="0"/>
              <a:t>은 예제 내용이기 때문에 </a:t>
            </a:r>
            <a:r>
              <a:rPr lang="en-US" altLang="ko-KR" sz="1000" dirty="0"/>
              <a:t>SCHEMA</a:t>
            </a:r>
            <a:r>
              <a:rPr lang="ko-KR" altLang="en-US" sz="1000" dirty="0"/>
              <a:t>를 제외한 것입니다</a:t>
            </a:r>
            <a:r>
              <a:rPr lang="en-US" altLang="ko-KR" sz="1000" dirty="0"/>
              <a:t>. 12</a:t>
            </a:r>
            <a:r>
              <a:rPr lang="ko-KR" altLang="en-US" sz="1000" dirty="0"/>
              <a:t>번 참고 바랍니다</a:t>
            </a:r>
            <a:r>
              <a:rPr lang="en-US" altLang="ko-KR" sz="1000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FFB64-D346-44C3-9C08-6E7E75C8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3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개요</a:t>
            </a:r>
            <a:r>
              <a:rPr lang="en-US" altLang="ko-KR" dirty="0"/>
              <a:t>(Overview)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과제 목표</a:t>
            </a:r>
            <a:endParaRPr lang="en-US" altLang="ko-KR" b="1" dirty="0"/>
          </a:p>
          <a:p>
            <a:pPr lvl="1"/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번의 목표는 </a:t>
            </a:r>
            <a:r>
              <a:rPr lang="en-US" altLang="ko-KR" dirty="0"/>
              <a:t>JDBC</a:t>
            </a:r>
            <a:r>
              <a:rPr lang="ko-KR" altLang="en-US" dirty="0"/>
              <a:t>를 이용한 프로그램을 작성하는 것임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다음과 같은 동작을 수행하는 프로그램을 작성해야 함</a:t>
            </a:r>
            <a:endParaRPr lang="en-US" altLang="ko-KR" dirty="0"/>
          </a:p>
          <a:p>
            <a:pPr lvl="2"/>
            <a:r>
              <a:rPr lang="ko-KR" altLang="en-US" dirty="0"/>
              <a:t>사용자가 입력한 규격</a:t>
            </a:r>
            <a:r>
              <a:rPr lang="en-US" altLang="ko-KR" dirty="0"/>
              <a:t>(</a:t>
            </a:r>
            <a:r>
              <a:rPr lang="ko-KR" altLang="en-US" dirty="0"/>
              <a:t>컬럼명과 데이터 타입</a:t>
            </a:r>
            <a:r>
              <a:rPr lang="en-US" altLang="ko-KR" dirty="0"/>
              <a:t>)</a:t>
            </a:r>
            <a:r>
              <a:rPr lang="ko-KR" altLang="en-US" dirty="0"/>
              <a:t>에 맞는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CSV </a:t>
            </a:r>
            <a:r>
              <a:rPr lang="ko-KR" altLang="en-US" dirty="0"/>
              <a:t>파일을 읽어서 데이터를 테이블에 삽입</a:t>
            </a:r>
            <a:endParaRPr lang="en-US" altLang="ko-KR" dirty="0"/>
          </a:p>
          <a:p>
            <a:pPr lvl="2"/>
            <a:r>
              <a:rPr lang="ko-KR" altLang="en-US" dirty="0"/>
              <a:t>테이블의 데이터를 </a:t>
            </a:r>
            <a:r>
              <a:rPr lang="en-US" altLang="ko-KR" dirty="0"/>
              <a:t>CSV </a:t>
            </a:r>
            <a:r>
              <a:rPr lang="ko-KR" altLang="en-US" dirty="0"/>
              <a:t>파일로 생성</a:t>
            </a:r>
            <a:endParaRPr lang="en-US" altLang="ko-KR" dirty="0"/>
          </a:p>
          <a:p>
            <a:pPr lvl="2"/>
            <a:r>
              <a:rPr lang="ko-KR" altLang="en-US" dirty="0"/>
              <a:t>테이블의 내용을 화면에 출력</a:t>
            </a:r>
            <a:endParaRPr lang="en-US" altLang="ko-KR" dirty="0"/>
          </a:p>
          <a:p>
            <a:pPr lvl="2"/>
            <a:r>
              <a:rPr lang="ko-KR" altLang="en-US" dirty="0"/>
              <a:t>테이블의 특정 데이터 삭제</a:t>
            </a:r>
            <a:endParaRPr lang="en-US" altLang="ko-KR" dirty="0"/>
          </a:p>
          <a:p>
            <a:pPr lvl="2"/>
            <a:r>
              <a:rPr lang="ko-KR" altLang="en-US" dirty="0"/>
              <a:t>테이블의 특정 데이터 업데이트</a:t>
            </a:r>
            <a:endParaRPr lang="en-US" altLang="ko-KR" dirty="0"/>
          </a:p>
          <a:p>
            <a:pPr lvl="2"/>
            <a:r>
              <a:rPr lang="ko-KR" altLang="en-US" dirty="0"/>
              <a:t>테이블 삭제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24F974-F656-4467-B4A5-2C7597EF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23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추가 주의사항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12. </a:t>
            </a:r>
            <a:r>
              <a:rPr lang="ko-KR" altLang="en-US" b="1" dirty="0"/>
              <a:t>스키마 명에 대해 대</a:t>
            </a:r>
            <a:r>
              <a:rPr lang="en-US" altLang="ko-KR" b="1" dirty="0"/>
              <a:t>/</a:t>
            </a:r>
            <a:r>
              <a:rPr lang="ko-KR" altLang="en-US" b="1" dirty="0"/>
              <a:t>소문자 처리를 해야 함</a:t>
            </a:r>
            <a:endParaRPr lang="en-US" altLang="ko-KR" b="1" dirty="0"/>
          </a:p>
          <a:p>
            <a:pPr lvl="1"/>
            <a:r>
              <a:rPr lang="ko-KR" altLang="en-US" sz="1300" b="1" dirty="0"/>
              <a:t>아래 예제와 같은 방법으로 대소문자 처리 가능 </a:t>
            </a:r>
            <a:r>
              <a:rPr lang="en-US" altLang="ko-KR" sz="1300" b="1" dirty="0"/>
              <a:t>(Escape sequences</a:t>
            </a:r>
            <a:r>
              <a:rPr lang="ko-KR" altLang="en-US" sz="1300" b="1" dirty="0"/>
              <a:t>라고 부릅니다</a:t>
            </a:r>
            <a:r>
              <a:rPr lang="en-US" altLang="ko-KR" sz="1300" b="1" dirty="0"/>
              <a:t>.)</a:t>
            </a:r>
          </a:p>
          <a:p>
            <a:pPr lvl="2"/>
            <a:r>
              <a:rPr lang="ko-KR" altLang="en-US" sz="1000" dirty="0"/>
              <a:t>대문자 컬럼명과 대문자 스키마명을 가진 경우</a:t>
            </a:r>
            <a:r>
              <a:rPr lang="en-US" altLang="ko-KR" sz="1000" dirty="0"/>
              <a:t> </a:t>
            </a:r>
          </a:p>
          <a:p>
            <a:pPr lvl="3"/>
            <a:r>
              <a:rPr lang="en-US" altLang="ko-KR" sz="850" dirty="0"/>
              <a:t>String select_query1 = “SELECT \”COURSE_ID\” FROM \”TRAINING\”.\”COURSE\””;</a:t>
            </a:r>
          </a:p>
          <a:p>
            <a:pPr lvl="2"/>
            <a:r>
              <a:rPr lang="ko-KR" altLang="en-US" sz="1000" dirty="0"/>
              <a:t>소문자 컬럼명과 소문자 스키마명을 가진 경우</a:t>
            </a:r>
            <a:endParaRPr lang="en-US" altLang="ko-KR" sz="1000" dirty="0"/>
          </a:p>
          <a:p>
            <a:pPr lvl="3"/>
            <a:r>
              <a:rPr lang="en-US" altLang="ko-KR" sz="850" dirty="0"/>
              <a:t>String select_query2 = “SELECT \”</a:t>
            </a:r>
            <a:r>
              <a:rPr lang="en-US" altLang="ko-KR" sz="850" dirty="0" err="1"/>
              <a:t>course_id</a:t>
            </a:r>
            <a:r>
              <a:rPr lang="en-US" altLang="ko-KR" sz="850" dirty="0"/>
              <a:t>\” FROM \”training\”.\”COURSE\””;</a:t>
            </a:r>
          </a:p>
          <a:p>
            <a:pPr lvl="2"/>
            <a:r>
              <a:rPr lang="en-US" altLang="ko-KR" sz="1150" dirty="0"/>
              <a:t>Escape sequences </a:t>
            </a:r>
            <a:r>
              <a:rPr lang="ko-KR" altLang="en-US" sz="1150" dirty="0"/>
              <a:t>관련 내용 링크</a:t>
            </a:r>
            <a:endParaRPr lang="en-US" altLang="ko-KR" sz="1150" dirty="0"/>
          </a:p>
          <a:p>
            <a:pPr lvl="3"/>
            <a:r>
              <a:rPr lang="en-US" altLang="ko-KR" sz="1000" dirty="0">
                <a:hlinkClick r:id="rId2"/>
              </a:rPr>
              <a:t>https://docs.oracle.com/javase/tutorial/java/data/characters.html</a:t>
            </a:r>
            <a:endParaRPr lang="en-US" altLang="ko-KR" sz="1000" dirty="0"/>
          </a:p>
          <a:p>
            <a:pPr lvl="3"/>
            <a:r>
              <a:rPr lang="en-US" altLang="ko-KR" sz="1000" dirty="0"/>
              <a:t>Java</a:t>
            </a:r>
            <a:r>
              <a:rPr lang="ko-KR" altLang="en-US" sz="1000" dirty="0"/>
              <a:t>에서 </a:t>
            </a:r>
            <a:r>
              <a:rPr lang="en-US" altLang="ko-KR" sz="1000" dirty="0"/>
              <a:t>“</a:t>
            </a:r>
            <a:r>
              <a:rPr lang="ko-KR" altLang="en-US" sz="1000" dirty="0"/>
              <a:t>로 </a:t>
            </a:r>
            <a:r>
              <a:rPr lang="en-US" altLang="ko-KR" sz="1000" dirty="0"/>
              <a:t>string</a:t>
            </a:r>
            <a:r>
              <a:rPr lang="ko-KR" altLang="en-US" sz="1000" dirty="0"/>
              <a:t>을 만드는데</a:t>
            </a:r>
            <a:r>
              <a:rPr lang="en-US" altLang="ko-KR" sz="1000" dirty="0"/>
              <a:t>, “</a:t>
            </a:r>
            <a:r>
              <a:rPr lang="ko-KR" altLang="en-US" sz="1000" dirty="0"/>
              <a:t>로 감싸진 문자열</a:t>
            </a:r>
            <a:r>
              <a:rPr lang="en-US" altLang="ko-KR" sz="1000" dirty="0"/>
              <a:t> </a:t>
            </a:r>
            <a:r>
              <a:rPr lang="ko-KR" altLang="en-US" sz="1000" dirty="0"/>
              <a:t>내부에서 </a:t>
            </a:r>
            <a:r>
              <a:rPr lang="en-US" altLang="ko-KR" sz="1000" dirty="0"/>
              <a:t>“</a:t>
            </a:r>
            <a:r>
              <a:rPr lang="ko-KR" altLang="en-US" sz="1000" dirty="0"/>
              <a:t>를 사용하고 싶으면 </a:t>
            </a:r>
            <a:r>
              <a:rPr lang="en-US" altLang="ko-KR" sz="1000" dirty="0"/>
              <a:t>\</a:t>
            </a:r>
            <a:r>
              <a:rPr lang="ko-KR" altLang="en-US" sz="1000" dirty="0"/>
              <a:t>를 </a:t>
            </a:r>
            <a:r>
              <a:rPr lang="en-US" altLang="ko-KR" sz="1000" dirty="0"/>
              <a:t>“</a:t>
            </a:r>
            <a:r>
              <a:rPr lang="ko-KR" altLang="en-US" sz="1000" dirty="0"/>
              <a:t>앞에 붙여서 출력할 수 있습니다</a:t>
            </a:r>
            <a:r>
              <a:rPr lang="en-US" altLang="ko-KR" sz="1000" dirty="0"/>
              <a:t>.</a:t>
            </a:r>
          </a:p>
          <a:p>
            <a:pPr lvl="3"/>
            <a:endParaRPr lang="en-US" altLang="ko-KR" sz="1000" dirty="0"/>
          </a:p>
          <a:p>
            <a:pPr lvl="1"/>
            <a:r>
              <a:rPr lang="ko-KR" altLang="en-US" sz="1450" b="1" dirty="0"/>
              <a:t>그 외에 </a:t>
            </a:r>
            <a:r>
              <a:rPr lang="en-US" altLang="ko-KR" sz="1450" b="1" dirty="0"/>
              <a:t>JDBC</a:t>
            </a:r>
            <a:r>
              <a:rPr lang="ko-KR" altLang="en-US" sz="1450" b="1" dirty="0"/>
              <a:t> </a:t>
            </a:r>
            <a:r>
              <a:rPr lang="en-US" altLang="ko-KR" sz="1450" b="1" dirty="0"/>
              <a:t>API</a:t>
            </a:r>
            <a:r>
              <a:rPr lang="ko-KR" altLang="en-US" sz="1450" b="1" dirty="0"/>
              <a:t>를 이용하거나 다른 방식으로 해결해도 무방함</a:t>
            </a:r>
            <a:endParaRPr lang="en-US" altLang="ko-KR" sz="1450" b="1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FFB64-D346-44C3-9C08-6E7E75C8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5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개요</a:t>
            </a:r>
            <a:r>
              <a:rPr lang="en-US" altLang="ko-KR" dirty="0"/>
              <a:t>(Overview)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83221" y="1311216"/>
            <a:ext cx="8577558" cy="5303038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작성 시 유의사항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altLang="ko-KR" b="1" dirty="0"/>
              <a:t>Java </a:t>
            </a:r>
            <a:r>
              <a:rPr lang="ko-KR" altLang="en-US" b="1" dirty="0"/>
              <a:t>버전</a:t>
            </a:r>
            <a:endParaRPr lang="en-US" altLang="ko-KR" b="1" dirty="0"/>
          </a:p>
          <a:p>
            <a:pPr lvl="2"/>
            <a:r>
              <a:rPr lang="ko-KR" altLang="en-US" dirty="0"/>
              <a:t>반드시 </a:t>
            </a:r>
            <a:r>
              <a:rPr lang="en-US" altLang="ko-KR" u="sng" dirty="0"/>
              <a:t>JDK 1.8</a:t>
            </a:r>
            <a:r>
              <a:rPr lang="en-US" altLang="ko-KR" dirty="0"/>
              <a:t> </a:t>
            </a:r>
            <a:r>
              <a:rPr lang="ko-KR" altLang="en-US" dirty="0"/>
              <a:t>버전에서 컴파일 및 실행을 확인해볼 것</a:t>
            </a:r>
            <a:endParaRPr lang="en-US" altLang="ko-KR" dirty="0"/>
          </a:p>
          <a:p>
            <a:pPr lvl="3"/>
            <a:r>
              <a:rPr lang="en-US" altLang="ko-KR" dirty="0"/>
              <a:t>Java </a:t>
            </a:r>
            <a:r>
              <a:rPr lang="ko-KR" altLang="en-US" dirty="0"/>
              <a:t>컴파일 버전과 프로그램을 실행시키는 </a:t>
            </a:r>
            <a:r>
              <a:rPr lang="en-US" altLang="ko-KR" dirty="0"/>
              <a:t>Java</a:t>
            </a:r>
            <a:r>
              <a:rPr lang="ko-KR" altLang="en-US" dirty="0"/>
              <a:t>의 버전이 다를 경우 아래와 같은 문제가 발생할 수 있음</a:t>
            </a:r>
            <a:endParaRPr lang="en-US" altLang="ko-KR" dirty="0"/>
          </a:p>
          <a:p>
            <a:pPr lvl="3"/>
            <a:r>
              <a:rPr lang="ko-KR" altLang="en-US" dirty="0"/>
              <a:t>관련 내용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http://javarevisited.blogspot.kr/2011/07/javalangunsupportedclassversionerror.html</a:t>
            </a:r>
            <a:endParaRPr lang="en-US" altLang="ko-KR" dirty="0"/>
          </a:p>
          <a:p>
            <a:pPr lvl="3"/>
            <a:r>
              <a:rPr lang="ko-KR" altLang="en-US" dirty="0"/>
              <a:t>채점 환경은 </a:t>
            </a:r>
            <a:r>
              <a:rPr lang="en-US" altLang="ko-KR" dirty="0"/>
              <a:t>Java 1.8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위와 같은 문제를 없애기 위해 </a:t>
            </a:r>
            <a:r>
              <a:rPr lang="en-US" altLang="ko-KR" dirty="0"/>
              <a:t>1.8</a:t>
            </a:r>
            <a:r>
              <a:rPr lang="ko-KR" altLang="en-US" dirty="0"/>
              <a:t>로 통일해서 사용할 것을 강하게 권고함</a:t>
            </a:r>
            <a:endParaRPr lang="en-US" altLang="ko-KR" dirty="0"/>
          </a:p>
          <a:p>
            <a:pPr lvl="2"/>
            <a:r>
              <a:rPr lang="en-US" altLang="ko-KR" dirty="0"/>
              <a:t>Eclipse</a:t>
            </a:r>
            <a:r>
              <a:rPr lang="ko-KR" altLang="en-US" dirty="0"/>
              <a:t>에서 </a:t>
            </a:r>
            <a:r>
              <a:rPr lang="en-US" altLang="ko-KR" dirty="0"/>
              <a:t>JDK </a:t>
            </a:r>
            <a:r>
              <a:rPr lang="ko-KR" altLang="en-US" dirty="0"/>
              <a:t>버전 설정하는 법</a:t>
            </a:r>
            <a:endParaRPr lang="en-US" altLang="ko-KR" dirty="0"/>
          </a:p>
          <a:p>
            <a:pPr lvl="3"/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http://www.javavids.com/video/how-to-change-jre--jdk-in-eclipse-project.html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PostgreSQL DB </a:t>
            </a:r>
            <a:r>
              <a:rPr lang="ko-KR" altLang="en-US" b="1" dirty="0"/>
              <a:t>버전</a:t>
            </a:r>
            <a:endParaRPr lang="en-US" altLang="ko-KR" b="1" dirty="0"/>
          </a:p>
          <a:p>
            <a:pPr lvl="2"/>
            <a:r>
              <a:rPr lang="ko-KR" altLang="en-US" dirty="0"/>
              <a:t>반드시 </a:t>
            </a:r>
            <a:r>
              <a:rPr lang="en-US" altLang="ko-KR" u="sng" dirty="0"/>
              <a:t>PostgreSQL-9.6</a:t>
            </a:r>
            <a:r>
              <a:rPr lang="ko-KR" altLang="en-US" dirty="0"/>
              <a:t>를 사용할 것</a:t>
            </a:r>
            <a:endParaRPr lang="en-US" altLang="ko-KR" dirty="0"/>
          </a:p>
          <a:p>
            <a:pPr lvl="2"/>
            <a:r>
              <a:rPr lang="ko-KR" altLang="en-US" dirty="0"/>
              <a:t>다운로드 링크</a:t>
            </a:r>
            <a:endParaRPr lang="en-US" altLang="ko-KR" dirty="0"/>
          </a:p>
          <a:p>
            <a:pPr lvl="3"/>
            <a:r>
              <a:rPr lang="ko-KR" altLang="en-US" dirty="0"/>
              <a:t>본인 </a:t>
            </a:r>
            <a:r>
              <a:rPr lang="en-US" altLang="ko-KR" dirty="0"/>
              <a:t>OS</a:t>
            </a:r>
            <a:r>
              <a:rPr lang="ko-KR" altLang="en-US" dirty="0"/>
              <a:t>에 맞는 버전을 선택해서 설치할 것</a:t>
            </a:r>
            <a:endParaRPr lang="en-US" altLang="ko-KR" dirty="0"/>
          </a:p>
          <a:p>
            <a:pPr lvl="3"/>
            <a:r>
              <a:rPr lang="en-US" altLang="ko-KR" dirty="0">
                <a:hlinkClick r:id="rId4"/>
              </a:rPr>
              <a:t>http://www.enterprisedb.com/products-services-training/pgdownload#windows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b="1" dirty="0"/>
              <a:t>PostgreSQL JDBC</a:t>
            </a:r>
            <a:r>
              <a:rPr lang="ko-KR" altLang="en-US" b="1" dirty="0"/>
              <a:t> </a:t>
            </a:r>
            <a:r>
              <a:rPr lang="en-US" altLang="ko-KR" b="1" dirty="0"/>
              <a:t>Driver </a:t>
            </a:r>
            <a:r>
              <a:rPr lang="ko-KR" altLang="en-US" b="1" dirty="0"/>
              <a:t>버전</a:t>
            </a:r>
            <a:endParaRPr lang="en-US" altLang="ko-KR" b="1" dirty="0"/>
          </a:p>
          <a:p>
            <a:pPr lvl="2"/>
            <a:r>
              <a:rPr lang="ko-KR" altLang="en-US" dirty="0"/>
              <a:t>반드시 </a:t>
            </a:r>
            <a:r>
              <a:rPr lang="en-US" altLang="ko-KR" u="sng" dirty="0"/>
              <a:t>JDBC</a:t>
            </a:r>
            <a:r>
              <a:rPr lang="ko-KR" altLang="en-US" u="sng" dirty="0"/>
              <a:t> </a:t>
            </a:r>
            <a:r>
              <a:rPr lang="en-US" altLang="ko-KR" u="sng" dirty="0"/>
              <a:t>4.2 Driver</a:t>
            </a:r>
            <a:r>
              <a:rPr lang="ko-KR" altLang="en-US" u="sng" dirty="0"/>
              <a:t> </a:t>
            </a:r>
            <a:r>
              <a:rPr lang="en-US" altLang="ko-KR" u="sng" dirty="0"/>
              <a:t>42.2.5</a:t>
            </a:r>
            <a:r>
              <a:rPr lang="ko-KR" altLang="en-US" dirty="0"/>
              <a:t>를 사용할 것</a:t>
            </a:r>
            <a:endParaRPr lang="en-US" altLang="ko-KR" dirty="0"/>
          </a:p>
          <a:p>
            <a:pPr lvl="2"/>
            <a:r>
              <a:rPr lang="ko-KR" altLang="en-US" dirty="0"/>
              <a:t>다운로드 링크</a:t>
            </a:r>
            <a:endParaRPr lang="en-US" altLang="ko-KR" dirty="0"/>
          </a:p>
          <a:p>
            <a:pPr lvl="3"/>
            <a:r>
              <a:rPr lang="en-GB" altLang="ko-KR" dirty="0">
                <a:hlinkClick r:id="rId5"/>
              </a:rPr>
              <a:t>https://jdbc.postgresql.org/download.html</a:t>
            </a:r>
            <a:endParaRPr lang="en-GB" altLang="ko-KR" dirty="0"/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제출물이 실행되지 않는 경우 점수 부여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AE9A5E-C1D2-4549-A074-1FB41C8C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개요</a:t>
            </a:r>
            <a:r>
              <a:rPr lang="en-US" altLang="ko-KR" dirty="0"/>
              <a:t>(Overview)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작성 시 유의사항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altLang="ko-KR" b="1" dirty="0"/>
              <a:t>DB </a:t>
            </a:r>
            <a:r>
              <a:rPr lang="ko-KR" altLang="en-US" b="1" dirty="0"/>
              <a:t>인코딩</a:t>
            </a:r>
            <a:endParaRPr lang="en-US" altLang="ko-KR" b="1" dirty="0"/>
          </a:p>
          <a:p>
            <a:pPr lvl="2"/>
            <a:r>
              <a:rPr lang="en-US" altLang="ko-KR" dirty="0"/>
              <a:t>Database </a:t>
            </a:r>
            <a:r>
              <a:rPr lang="ko-KR" altLang="en-US" dirty="0"/>
              <a:t>인코딩을 </a:t>
            </a:r>
            <a:r>
              <a:rPr lang="en-US" altLang="ko-KR" dirty="0"/>
              <a:t>UTF-8</a:t>
            </a:r>
            <a:r>
              <a:rPr lang="ko-KR" altLang="en-US" dirty="0"/>
              <a:t>로 설정함</a:t>
            </a:r>
            <a:r>
              <a:rPr lang="en-US" altLang="ko-KR" dirty="0"/>
              <a:t> (</a:t>
            </a:r>
            <a:r>
              <a:rPr lang="ko-KR" altLang="en-US" dirty="0"/>
              <a:t>윈도우 </a:t>
            </a:r>
            <a:r>
              <a:rPr lang="en-US" altLang="ko-KR" dirty="0"/>
              <a:t>default)</a:t>
            </a:r>
          </a:p>
          <a:p>
            <a:pPr lvl="2"/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출력되는 </a:t>
            </a:r>
            <a:r>
              <a:rPr lang="en-US" altLang="ko-KR" dirty="0"/>
              <a:t>CSV </a:t>
            </a:r>
            <a:r>
              <a:rPr lang="ko-KR" altLang="en-US" dirty="0"/>
              <a:t>파일의 인코딩을 </a:t>
            </a:r>
            <a:r>
              <a:rPr lang="en-US" altLang="ko-KR" dirty="0"/>
              <a:t>UTF-8(BOM </a:t>
            </a:r>
            <a:r>
              <a:rPr lang="ko-KR" altLang="en-US" dirty="0"/>
              <a:t>없음</a:t>
            </a:r>
            <a:r>
              <a:rPr lang="en-US" altLang="ko-KR" dirty="0"/>
              <a:t>)</a:t>
            </a:r>
            <a:r>
              <a:rPr lang="ko-KR" altLang="en-US" dirty="0"/>
              <a:t>으로 설정할 것</a:t>
            </a:r>
            <a:endParaRPr lang="en-US" altLang="ko-KR" dirty="0"/>
          </a:p>
          <a:p>
            <a:pPr lvl="2"/>
            <a:r>
              <a:rPr lang="en-US" altLang="ko-KR" dirty="0"/>
              <a:t>Notepad++ </a:t>
            </a:r>
            <a:r>
              <a:rPr lang="ko-KR" altLang="en-US" dirty="0"/>
              <a:t>라는 오픈소스 프로그램을 통해 현재 파일의 인코딩을 확인하고</a:t>
            </a:r>
            <a:r>
              <a:rPr lang="en-US" altLang="ko-KR" dirty="0"/>
              <a:t>, UTF-8 (BOM </a:t>
            </a:r>
            <a:r>
              <a:rPr lang="ko-KR" altLang="en-US" dirty="0"/>
              <a:t>없음</a:t>
            </a:r>
            <a:r>
              <a:rPr lang="en-US" altLang="ko-KR" dirty="0"/>
              <a:t>)</a:t>
            </a:r>
            <a:r>
              <a:rPr lang="ko-KR" altLang="en-US" dirty="0"/>
              <a:t>로 쉽게 변환할 수 있음</a:t>
            </a:r>
            <a:endParaRPr lang="en-US" altLang="ko-KR" dirty="0"/>
          </a:p>
          <a:p>
            <a:pPr lvl="3"/>
            <a:r>
              <a:rPr lang="ko-KR" altLang="en-US" dirty="0"/>
              <a:t>다운로드 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https://notepad-plus-plus.org/download/v7.2.2.html</a:t>
            </a:r>
            <a:endParaRPr lang="en-US" altLang="ko-KR" dirty="0"/>
          </a:p>
          <a:p>
            <a:pPr lvl="2"/>
            <a:r>
              <a:rPr lang="en-US" altLang="ko-KR" dirty="0"/>
              <a:t>Notepad++</a:t>
            </a:r>
            <a:r>
              <a:rPr lang="ko-KR" altLang="en-US" dirty="0"/>
              <a:t>의 오른쪽 아래 상태 바에서 현재 파일의 인코딩을 확인할 수 있음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Notepad++</a:t>
            </a:r>
            <a:r>
              <a:rPr lang="ko-KR" altLang="en-US" dirty="0"/>
              <a:t>의 상단 메뉴 바에서 </a:t>
            </a:r>
            <a:r>
              <a:rPr lang="en-US" altLang="ko-KR" dirty="0"/>
              <a:t>[</a:t>
            </a:r>
            <a:r>
              <a:rPr lang="ko-KR" altLang="en-US" dirty="0"/>
              <a:t>인코딩</a:t>
            </a:r>
            <a:r>
              <a:rPr lang="en-US" altLang="ko-KR" dirty="0"/>
              <a:t>] </a:t>
            </a:r>
            <a:r>
              <a:rPr lang="ko-KR" altLang="en-US" dirty="0"/>
              <a:t>메뉴를 열면 </a:t>
            </a:r>
            <a:r>
              <a:rPr lang="en-US" altLang="ko-KR" dirty="0"/>
              <a:t>“~</a:t>
            </a:r>
            <a:r>
              <a:rPr lang="ko-KR" altLang="en-US" dirty="0"/>
              <a:t>로 변환</a:t>
            </a:r>
            <a:r>
              <a:rPr lang="en-US" altLang="ko-KR" dirty="0"/>
              <a:t>“ </a:t>
            </a:r>
            <a:r>
              <a:rPr lang="ko-KR" altLang="en-US" dirty="0"/>
              <a:t>이라는 메뉴를 선택하면</a:t>
            </a:r>
            <a:r>
              <a:rPr lang="en-US" altLang="ko-KR" dirty="0"/>
              <a:t>, </a:t>
            </a:r>
            <a:r>
              <a:rPr lang="ko-KR" altLang="en-US" dirty="0"/>
              <a:t>열린 파일이 해당 인코딩으로 변환됨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99" y="3413275"/>
            <a:ext cx="8269380" cy="38660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7707084" y="3606576"/>
            <a:ext cx="353465" cy="193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267" y="4369898"/>
            <a:ext cx="1543465" cy="178188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F8A97E-BF30-4A0B-A7F4-59602F57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0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개요</a:t>
            </a:r>
            <a:r>
              <a:rPr lang="en-US" altLang="ko-KR" dirty="0"/>
              <a:t>(Overview)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83221" y="1311215"/>
            <a:ext cx="8577558" cy="5098293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과제 작성 시 유의사항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ko-KR" altLang="en-US" b="1" dirty="0"/>
              <a:t>외부 라이브러리 사용금지</a:t>
            </a:r>
            <a:endParaRPr lang="en-US" altLang="ko-KR" b="1" dirty="0"/>
          </a:p>
          <a:p>
            <a:pPr lvl="2"/>
            <a:r>
              <a:rPr lang="ko-KR" altLang="en-US" dirty="0"/>
              <a:t>외부 라이브러리</a:t>
            </a:r>
            <a:r>
              <a:rPr lang="en-US" altLang="ko-KR" dirty="0"/>
              <a:t>(Third party library)</a:t>
            </a:r>
            <a:r>
              <a:rPr lang="ko-KR" altLang="en-US" dirty="0"/>
              <a:t>의 사용을 금지</a:t>
            </a:r>
            <a:endParaRPr lang="en-US" altLang="ko-KR" dirty="0"/>
          </a:p>
          <a:p>
            <a:pPr lvl="2"/>
            <a:r>
              <a:rPr lang="ko-KR" altLang="en-US" dirty="0"/>
              <a:t>제출한 </a:t>
            </a:r>
            <a:r>
              <a:rPr lang="en-US" altLang="ko-KR" dirty="0"/>
              <a:t>Jar</a:t>
            </a:r>
            <a:r>
              <a:rPr lang="ko-KR" altLang="en-US" dirty="0"/>
              <a:t> 파일을 확인하여 외부 라이브러리 사용된 경우 감점 대상</a:t>
            </a:r>
            <a:endParaRPr lang="en-US" altLang="ko-KR" dirty="0"/>
          </a:p>
          <a:p>
            <a:pPr lvl="2"/>
            <a:r>
              <a:rPr lang="en-US" altLang="ko-KR" dirty="0"/>
              <a:t>Java </a:t>
            </a:r>
            <a:r>
              <a:rPr lang="ko-KR" altLang="en-US" dirty="0"/>
              <a:t>기본 </a:t>
            </a:r>
            <a:r>
              <a:rPr lang="en-US" altLang="ko-KR" dirty="0"/>
              <a:t>API</a:t>
            </a:r>
            <a:r>
              <a:rPr lang="ko-KR" altLang="en-US" dirty="0"/>
              <a:t>와 </a:t>
            </a:r>
            <a:r>
              <a:rPr lang="en-US" altLang="ko-KR" dirty="0"/>
              <a:t>JDBC </a:t>
            </a:r>
            <a:r>
              <a:rPr lang="ko-KR" altLang="en-US" dirty="0"/>
              <a:t>라이브러리만 사용할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JDBC API </a:t>
            </a:r>
            <a:r>
              <a:rPr lang="ko-KR" altLang="en-US" b="1" dirty="0"/>
              <a:t>사용 유의사항</a:t>
            </a:r>
            <a:endParaRPr lang="en-US" altLang="ko-KR" b="1" dirty="0"/>
          </a:p>
          <a:p>
            <a:pPr lvl="2"/>
            <a:r>
              <a:rPr lang="en-US" altLang="ko-KR" dirty="0"/>
              <a:t>Auto commit</a:t>
            </a:r>
            <a:r>
              <a:rPr lang="ko-KR" altLang="en-US" dirty="0"/>
              <a:t>을 </a:t>
            </a:r>
            <a:r>
              <a:rPr lang="en-US" altLang="ko-KR" dirty="0"/>
              <a:t>on</a:t>
            </a:r>
            <a:r>
              <a:rPr lang="ko-KR" altLang="en-US" dirty="0"/>
              <a:t>으로 설정 후 사용할 것</a:t>
            </a:r>
            <a:endParaRPr lang="en-US" altLang="ko-KR" dirty="0"/>
          </a:p>
          <a:p>
            <a:pPr lvl="3"/>
            <a:r>
              <a:rPr lang="en-US" altLang="ko-KR" dirty="0"/>
              <a:t>Connection </a:t>
            </a:r>
            <a:r>
              <a:rPr lang="ko-KR" altLang="en-US" dirty="0"/>
              <a:t>객체의 </a:t>
            </a:r>
            <a:r>
              <a:rPr lang="en-US" altLang="ko-KR" dirty="0" err="1"/>
              <a:t>setAutocommit</a:t>
            </a:r>
            <a:r>
              <a:rPr lang="en-US" altLang="ko-KR" dirty="0"/>
              <a:t>() method</a:t>
            </a:r>
            <a:r>
              <a:rPr lang="ko-KR" altLang="en-US" dirty="0"/>
              <a:t>를 실행할 것</a:t>
            </a:r>
            <a:endParaRPr lang="en-US" altLang="ko-KR" dirty="0"/>
          </a:p>
          <a:p>
            <a:pPr lvl="4"/>
            <a:r>
              <a:rPr lang="en-US" altLang="ko-KR" dirty="0"/>
              <a:t>Method</a:t>
            </a:r>
            <a:r>
              <a:rPr lang="ko-KR" altLang="en-US" dirty="0"/>
              <a:t>의 </a:t>
            </a:r>
            <a:r>
              <a:rPr lang="ko-KR" altLang="en-US" dirty="0" err="1"/>
              <a:t>인자값을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로 설정하면 </a:t>
            </a:r>
            <a:r>
              <a:rPr lang="en-US" altLang="ko-KR" dirty="0"/>
              <a:t>auto commit</a:t>
            </a:r>
            <a:r>
              <a:rPr lang="ko-KR" altLang="en-US" dirty="0"/>
              <a:t>을 </a:t>
            </a:r>
            <a:r>
              <a:rPr lang="en-US" altLang="ko-KR" dirty="0"/>
              <a:t>on</a:t>
            </a:r>
            <a:r>
              <a:rPr lang="ko-KR" altLang="en-US" dirty="0"/>
              <a:t>으로 설정할 수 있음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Java packaging</a:t>
            </a:r>
          </a:p>
          <a:p>
            <a:pPr lvl="2"/>
            <a:r>
              <a:rPr lang="en-US" altLang="ko-KR" dirty="0"/>
              <a:t>Runnable jar </a:t>
            </a:r>
            <a:r>
              <a:rPr lang="ko-KR" altLang="en-US" dirty="0"/>
              <a:t>파일로 패키징 후 제출할 것</a:t>
            </a:r>
            <a:endParaRPr lang="en-US" altLang="ko-KR" dirty="0"/>
          </a:p>
          <a:p>
            <a:pPr lvl="3"/>
            <a:r>
              <a:rPr lang="en-US" altLang="ko-KR" dirty="0"/>
              <a:t>Eclipse </a:t>
            </a:r>
            <a:r>
              <a:rPr lang="ko-KR" altLang="en-US" dirty="0"/>
              <a:t>사용 시 아래 링크의 매뉴얼에 나와있는 방법으로 생성 가능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http://help.eclipse.org/neon/index.jsp?topic=%2Forg.eclipse.jdt.doc.user%2Ftasks%2Ftasks-37.htm</a:t>
            </a:r>
            <a:endParaRPr lang="en-US" altLang="ko-KR" dirty="0"/>
          </a:p>
          <a:p>
            <a:pPr lvl="4"/>
            <a:r>
              <a:rPr lang="en-US" altLang="ko-KR" dirty="0"/>
              <a:t>Eclipse neon </a:t>
            </a:r>
            <a:r>
              <a:rPr lang="ko-KR" altLang="en-US" dirty="0"/>
              <a:t>버전 기준이며</a:t>
            </a:r>
            <a:r>
              <a:rPr lang="en-US" altLang="ko-KR" dirty="0"/>
              <a:t>, </a:t>
            </a:r>
            <a:r>
              <a:rPr lang="ko-KR" altLang="en-US" dirty="0"/>
              <a:t>다른 버전을 사용할 경우 버전에 맞는 매뉴얼을 찾아서 확인할 것</a:t>
            </a:r>
            <a:endParaRPr lang="en-US" altLang="ko-KR" dirty="0"/>
          </a:p>
          <a:p>
            <a:pPr lvl="2"/>
            <a:r>
              <a:rPr lang="ko-KR" altLang="en-US" dirty="0"/>
              <a:t>반드시 제출 전 </a:t>
            </a:r>
            <a:r>
              <a:rPr lang="en-US" altLang="ko-KR" dirty="0"/>
              <a:t>Windows</a:t>
            </a:r>
            <a:r>
              <a:rPr lang="ko-KR" altLang="en-US" dirty="0"/>
              <a:t>의 </a:t>
            </a:r>
            <a:r>
              <a:rPr lang="en-US" altLang="ko-KR" dirty="0" err="1"/>
              <a:t>cmd</a:t>
            </a:r>
            <a:r>
              <a:rPr lang="ko-KR" altLang="en-US" dirty="0"/>
              <a:t>에서 정상 실행 여부를 확인할 것</a:t>
            </a:r>
            <a:endParaRPr lang="en-US" altLang="ko-KR" dirty="0"/>
          </a:p>
          <a:p>
            <a:pPr lvl="3"/>
            <a:r>
              <a:rPr lang="en-US" altLang="ko-KR" dirty="0"/>
              <a:t>Windows</a:t>
            </a:r>
            <a:r>
              <a:rPr lang="ko-KR" altLang="en-US" dirty="0"/>
              <a:t>의 명령 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를 관리자 권한으로 실행할 것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D53E0E-2A54-4832-B2EB-5A65E960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8A30AC-A413-413B-BCA5-D8485540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09" y="5315486"/>
            <a:ext cx="1951326" cy="109402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12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개요</a:t>
            </a:r>
            <a:r>
              <a:rPr lang="en-US" altLang="ko-KR" dirty="0"/>
              <a:t>(Overview)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과제 제출 관련 유의사항</a:t>
            </a:r>
            <a:endParaRPr lang="en-US" altLang="ko-KR" b="1" dirty="0"/>
          </a:p>
          <a:p>
            <a:pPr lvl="1"/>
            <a:r>
              <a:rPr lang="en-US" altLang="ko-KR" b="1" dirty="0"/>
              <a:t>YSCEC</a:t>
            </a:r>
          </a:p>
          <a:p>
            <a:pPr lvl="2"/>
            <a:r>
              <a:rPr lang="ko-KR" altLang="en-US" b="1" dirty="0"/>
              <a:t>제출 파일</a:t>
            </a:r>
            <a:endParaRPr lang="en-US" altLang="ko-KR" b="1" dirty="0"/>
          </a:p>
          <a:p>
            <a:pPr lvl="3"/>
            <a:r>
              <a:rPr lang="ko-KR" altLang="en-US" b="1" dirty="0"/>
              <a:t>제출 파일명 </a:t>
            </a:r>
            <a:r>
              <a:rPr lang="en-US" altLang="ko-KR" b="1" dirty="0"/>
              <a:t>: project2_</a:t>
            </a:r>
            <a:r>
              <a:rPr lang="ko-KR" altLang="en-US" b="1" dirty="0" err="1"/>
              <a:t>팀번호</a:t>
            </a:r>
            <a:r>
              <a:rPr lang="en-US" altLang="ko-KR" b="1" dirty="0"/>
              <a:t>.zip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Runnable jar </a:t>
            </a:r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en-US" altLang="ko-KR" b="1" dirty="0"/>
              <a:t>project2.jar</a:t>
            </a:r>
            <a:endParaRPr lang="en-US" altLang="ko-KR" dirty="0"/>
          </a:p>
          <a:p>
            <a:pPr lvl="3"/>
            <a:r>
              <a:rPr lang="ko-KR" altLang="en-US" dirty="0"/>
              <a:t>다음의 </a:t>
            </a:r>
            <a:r>
              <a:rPr lang="en-US" altLang="ko-KR" dirty="0"/>
              <a:t>3</a:t>
            </a:r>
            <a:r>
              <a:rPr lang="ko-KR" altLang="en-US" dirty="0"/>
              <a:t>가지 파일 및 폴더를 </a:t>
            </a:r>
            <a:r>
              <a:rPr lang="en-US" altLang="ko-KR" dirty="0"/>
              <a:t>zip</a:t>
            </a:r>
            <a:r>
              <a:rPr lang="ko-KR" altLang="en-US" dirty="0"/>
              <a:t>으로 압축하여 제출할 것</a:t>
            </a:r>
            <a:endParaRPr lang="en-US" altLang="ko-KR" dirty="0"/>
          </a:p>
          <a:p>
            <a:pPr marL="1600200" lvl="4" indent="-228600">
              <a:buFont typeface="+mj-ea"/>
              <a:buAutoNum type="circleNumDbPlain"/>
            </a:pPr>
            <a:r>
              <a:rPr lang="en-US" altLang="ko-KR" dirty="0"/>
              <a:t>project2.jar</a:t>
            </a:r>
          </a:p>
          <a:p>
            <a:pPr marL="1600200" lvl="4" indent="-228600">
              <a:buFont typeface="+mj-ea"/>
              <a:buAutoNum type="circleNumDbPlain"/>
            </a:pPr>
            <a:r>
              <a:rPr lang="en-US" altLang="ko-KR" dirty="0"/>
              <a:t>connection.txt</a:t>
            </a:r>
          </a:p>
          <a:p>
            <a:pPr marL="1600200" lvl="4" indent="-228600">
              <a:buFont typeface="+mj-ea"/>
              <a:buAutoNum type="circleNumDbPlain"/>
            </a:pPr>
            <a:r>
              <a:rPr lang="en-US" altLang="ko-KR" dirty="0"/>
              <a:t>Project </a:t>
            </a:r>
            <a:r>
              <a:rPr lang="ko-KR" altLang="en-US" dirty="0"/>
              <a:t>폴더 </a:t>
            </a:r>
            <a:r>
              <a:rPr lang="en-US" altLang="ko-KR" dirty="0"/>
              <a:t>(Source Codes)</a:t>
            </a:r>
          </a:p>
          <a:p>
            <a:pPr lvl="3"/>
            <a:endParaRPr lang="en-US" altLang="ko-KR" b="1" dirty="0">
              <a:solidFill>
                <a:srgbClr val="FF0000"/>
              </a:solidFill>
            </a:endParaRPr>
          </a:p>
          <a:p>
            <a:pPr lvl="3"/>
            <a:r>
              <a:rPr lang="ko-KR" altLang="en-US" b="1" dirty="0">
                <a:solidFill>
                  <a:srgbClr val="FF0000"/>
                </a:solidFill>
              </a:rPr>
              <a:t>위 형식을 지키지 않을 경우 감점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4"/>
            <a:r>
              <a:rPr lang="ko-KR" altLang="en-US" b="1" dirty="0">
                <a:solidFill>
                  <a:srgbClr val="FF0000"/>
                </a:solidFill>
              </a:rPr>
              <a:t>팀 당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대표자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명만 </a:t>
            </a:r>
            <a:r>
              <a:rPr lang="en-US" altLang="ko-KR" b="1" dirty="0">
                <a:solidFill>
                  <a:srgbClr val="FF0000"/>
                </a:solidFill>
              </a:rPr>
              <a:t>YSCEC</a:t>
            </a:r>
            <a:r>
              <a:rPr lang="ko-KR" altLang="en-US" b="1" dirty="0">
                <a:solidFill>
                  <a:srgbClr val="FF0000"/>
                </a:solidFill>
              </a:rPr>
              <a:t>에 제출할 것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중복 제출 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감점할 예정임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b="1" dirty="0"/>
              <a:t>제출 기한</a:t>
            </a:r>
            <a:endParaRPr lang="en-US" altLang="ko-KR" b="1" dirty="0"/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2019</a:t>
            </a:r>
            <a:r>
              <a:rPr lang="ko-KR" altLang="en-US" b="1" dirty="0">
                <a:solidFill>
                  <a:srgbClr val="FF0000"/>
                </a:solidFill>
              </a:rPr>
              <a:t>년 </a:t>
            </a:r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ko-KR" altLang="en-US" b="1" dirty="0">
                <a:solidFill>
                  <a:srgbClr val="FF0000"/>
                </a:solidFill>
              </a:rPr>
              <a:t>월 </a:t>
            </a:r>
            <a:r>
              <a:rPr lang="en-US" altLang="ko-KR" b="1" dirty="0">
                <a:solidFill>
                  <a:srgbClr val="FF0000"/>
                </a:solidFill>
              </a:rPr>
              <a:t>26</a:t>
            </a:r>
            <a:r>
              <a:rPr lang="ko-KR" altLang="en-US" b="1" dirty="0">
                <a:solidFill>
                  <a:srgbClr val="FF0000"/>
                </a:solidFill>
              </a:rPr>
              <a:t>일</a:t>
            </a:r>
            <a:r>
              <a:rPr lang="en-US" altLang="ko-KR" b="1" dirty="0">
                <a:solidFill>
                  <a:srgbClr val="FF0000"/>
                </a:solidFill>
              </a:rPr>
              <a:t> 23:55</a:t>
            </a: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제출기한을 넘길 경우 하루 당 획득 점수의 </a:t>
            </a:r>
            <a:r>
              <a:rPr lang="en-US" altLang="ko-KR" b="1" dirty="0">
                <a:solidFill>
                  <a:srgbClr val="FF0000"/>
                </a:solidFill>
              </a:rPr>
              <a:t>10%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27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00:01 </a:t>
            </a:r>
            <a:r>
              <a:rPr lang="ko-KR" altLang="en-US" b="1" dirty="0">
                <a:solidFill>
                  <a:srgbClr val="FF0000"/>
                </a:solidFill>
              </a:rPr>
              <a:t>부터 </a:t>
            </a:r>
            <a:r>
              <a:rPr lang="en-US" altLang="ko-KR" b="1" dirty="0">
                <a:solidFill>
                  <a:srgbClr val="FF0000"/>
                </a:solidFill>
              </a:rPr>
              <a:t>10%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/>
              <a:t>코드 내용이 동일한 경우 </a:t>
            </a:r>
            <a:r>
              <a:rPr lang="en-US" altLang="ko-KR" b="1" dirty="0"/>
              <a:t>0</a:t>
            </a:r>
            <a:r>
              <a:rPr lang="ko-KR" altLang="en-US" b="1" dirty="0"/>
              <a:t>점 처리함</a:t>
            </a:r>
            <a:endParaRPr lang="en-US" altLang="ko-KR" b="1" dirty="0"/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코드 분석을 통해 </a:t>
            </a:r>
            <a:r>
              <a:rPr lang="en-US" altLang="ko-KR" b="1" dirty="0">
                <a:solidFill>
                  <a:srgbClr val="FF0000"/>
                </a:solidFill>
              </a:rPr>
              <a:t>COPY</a:t>
            </a:r>
            <a:r>
              <a:rPr lang="ko-KR" altLang="en-US" b="1" dirty="0">
                <a:solidFill>
                  <a:srgbClr val="FF0000"/>
                </a:solidFill>
              </a:rPr>
              <a:t>로 인정될 경우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 처리함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해당되는 사람은 모든 과제를 재확인하여 </a:t>
            </a:r>
            <a:r>
              <a:rPr lang="en-US" altLang="ko-KR" b="1" dirty="0">
                <a:solidFill>
                  <a:srgbClr val="FF0000"/>
                </a:solidFill>
              </a:rPr>
              <a:t>COPY </a:t>
            </a:r>
            <a:r>
              <a:rPr lang="ko-KR" altLang="en-US" b="1" dirty="0">
                <a:solidFill>
                  <a:srgbClr val="FF0000"/>
                </a:solidFill>
              </a:rPr>
              <a:t>여부 확인할 것임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C4549-0569-4350-ADD1-2564D79B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6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세부 내용</a:t>
            </a:r>
          </a:p>
        </p:txBody>
      </p:sp>
    </p:spTree>
    <p:extLst>
      <p:ext uri="{BB962C8B-B14F-4D97-AF65-F5344CB8AC3E}">
        <p14:creationId xmlns:p14="http://schemas.microsoft.com/office/powerpoint/2010/main" val="277099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세부내용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0. </a:t>
            </a:r>
            <a:r>
              <a:rPr lang="ko-KR" altLang="en-US" b="1" dirty="0"/>
              <a:t>프로그램 실행</a:t>
            </a:r>
            <a:endParaRPr lang="en-US" altLang="ko-KR" b="1" dirty="0"/>
          </a:p>
          <a:p>
            <a:pPr lvl="1"/>
            <a:r>
              <a:rPr lang="en-US" altLang="ko-KR" dirty="0"/>
              <a:t>Connection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2"/>
            <a:r>
              <a:rPr lang="en-US" altLang="ko-KR" dirty="0"/>
              <a:t>Jar </a:t>
            </a:r>
            <a:r>
              <a:rPr lang="ko-KR" altLang="en-US" dirty="0"/>
              <a:t>파일과 같은 디렉토리에 </a:t>
            </a:r>
            <a:r>
              <a:rPr lang="en-US" altLang="ko-KR" dirty="0"/>
              <a:t>connection.txt </a:t>
            </a:r>
            <a:r>
              <a:rPr lang="ko-KR" altLang="en-US" dirty="0"/>
              <a:t>파일 생성하여</a:t>
            </a:r>
            <a:r>
              <a:rPr lang="en-US" altLang="ko-KR" dirty="0"/>
              <a:t>, </a:t>
            </a:r>
            <a:r>
              <a:rPr lang="ko-KR" altLang="en-US" dirty="0"/>
              <a:t>아래 내용을 이용해 </a:t>
            </a:r>
            <a:r>
              <a:rPr lang="en-US" altLang="ko-KR" dirty="0"/>
              <a:t>JDBC connection</a:t>
            </a:r>
            <a:r>
              <a:rPr lang="ko-KR" altLang="en-US" dirty="0"/>
              <a:t>을 생성함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띄워쓰기</a:t>
            </a:r>
            <a:r>
              <a:rPr lang="en-US" altLang="ko-KR" dirty="0"/>
              <a:t>(space)</a:t>
            </a:r>
            <a:r>
              <a:rPr lang="ko-KR" altLang="en-US" dirty="0"/>
              <a:t> 처리할 것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IP : 127.0.0.1</a:t>
            </a:r>
            <a:r>
              <a:rPr lang="ko-KR" altLang="en-US" dirty="0"/>
              <a:t>에서 </a:t>
            </a:r>
            <a:r>
              <a:rPr lang="en-US" altLang="ko-KR" dirty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: </a:t>
            </a:r>
            <a:r>
              <a:rPr lang="ko-KR" altLang="en-US" dirty="0"/>
              <a:t>사이에 </a:t>
            </a:r>
            <a:r>
              <a:rPr lang="ko-KR" altLang="en-US" dirty="0" err="1"/>
              <a:t>띄워쓰기</a:t>
            </a:r>
            <a:r>
              <a:rPr lang="ko-KR" altLang="en-US" dirty="0"/>
              <a:t> 존재</a:t>
            </a:r>
            <a:r>
              <a:rPr lang="en-US" altLang="ko-KR" dirty="0"/>
              <a:t>, :</a:t>
            </a:r>
            <a:r>
              <a:rPr lang="ko-KR" altLang="en-US" dirty="0"/>
              <a:t>와 </a:t>
            </a:r>
            <a:r>
              <a:rPr lang="en-US" altLang="ko-KR" dirty="0"/>
              <a:t>127.0.0.1 </a:t>
            </a:r>
            <a:r>
              <a:rPr lang="ko-KR" altLang="en-US" dirty="0"/>
              <a:t>사이에 </a:t>
            </a:r>
            <a:r>
              <a:rPr lang="ko-KR" altLang="en-US" dirty="0" err="1"/>
              <a:t>띄워쓰기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2"/>
            <a:r>
              <a:rPr lang="ko-KR" altLang="en-US" dirty="0" err="1"/>
              <a:t>띄워쓰기</a:t>
            </a:r>
            <a:r>
              <a:rPr lang="ko-KR" altLang="en-US" dirty="0"/>
              <a:t> 없을 경우에도 정상적으로 </a:t>
            </a:r>
            <a:r>
              <a:rPr lang="en-US" altLang="ko-KR" dirty="0"/>
              <a:t>parsing </a:t>
            </a:r>
            <a:r>
              <a:rPr lang="ko-KR" altLang="en-US" dirty="0"/>
              <a:t>할 수 있어야 함</a:t>
            </a:r>
            <a:endParaRPr lang="en-US" altLang="ko-KR" dirty="0"/>
          </a:p>
          <a:p>
            <a:pPr lvl="2"/>
            <a:r>
              <a:rPr lang="ko-KR" altLang="en-US" b="1" dirty="0" err="1">
                <a:solidFill>
                  <a:srgbClr val="FF0000"/>
                </a:solidFill>
              </a:rPr>
              <a:t>띄워쓰기</a:t>
            </a:r>
            <a:r>
              <a:rPr lang="ko-KR" altLang="en-US" b="1" dirty="0">
                <a:solidFill>
                  <a:srgbClr val="FF0000"/>
                </a:solidFill>
              </a:rPr>
              <a:t> 처리는 다음 페이지부터 설명할 프로그램 동작과정에서도 모두 처리해야 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insert </a:t>
            </a:r>
            <a:r>
              <a:rPr lang="ko-KR" altLang="en-US" dirty="0"/>
              <a:t>수행 시 </a:t>
            </a:r>
            <a:r>
              <a:rPr lang="en-US" altLang="ko-KR" dirty="0"/>
              <a:t>1,2,3 </a:t>
            </a:r>
            <a:r>
              <a:rPr lang="ko-KR" altLang="en-US" dirty="0"/>
              <a:t>이라고 입력한 경우와 </a:t>
            </a:r>
            <a:r>
              <a:rPr lang="en-US" altLang="ko-KR" dirty="0"/>
              <a:t>1, 2, 3</a:t>
            </a:r>
            <a:r>
              <a:rPr lang="ko-KR" altLang="en-US" dirty="0"/>
              <a:t>이라고 입력한 경우 </a:t>
            </a:r>
            <a:r>
              <a:rPr lang="ko-KR" altLang="en-US" b="1" dirty="0">
                <a:solidFill>
                  <a:srgbClr val="FF0000"/>
                </a:solidFill>
              </a:rPr>
              <a:t>모두 정상적으로 입력</a:t>
            </a:r>
            <a:r>
              <a:rPr lang="ko-KR" altLang="en-US" dirty="0"/>
              <a:t>되어야 함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37" y="2300534"/>
            <a:ext cx="4358514" cy="1791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019165" y="4185214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예제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41B00E-E7E2-4261-AAA3-7CD1B319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1942"/>
      </p:ext>
    </p:extLst>
  </p:cSld>
  <p:clrMapOvr>
    <a:masterClrMapping/>
  </p:clrMapOvr>
</p:sld>
</file>

<file path=ppt/theme/theme1.xml><?xml version="1.0" encoding="utf-8"?>
<a:theme xmlns:a="http://schemas.openxmlformats.org/drawingml/2006/main" name="DE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AB" id="{95A6A276-0638-4DAD-A809-BEB59B997B53}" vid="{D6682B73-E63A-490E-A4AF-D70FFFACB86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DELAB</Template>
  <TotalTime>24772</TotalTime>
  <Words>5066</Words>
  <Application>Microsoft Office PowerPoint</Application>
  <PresentationFormat>화면 슬라이드 쇼(4:3)</PresentationFormat>
  <Paragraphs>582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Adobe Fan Heiti Std B</vt:lpstr>
      <vt:lpstr>맑은 고딕</vt:lpstr>
      <vt:lpstr>Arial</vt:lpstr>
      <vt:lpstr>Wingdings</vt:lpstr>
      <vt:lpstr>DELAB</vt:lpstr>
      <vt:lpstr>Project Specification - 학사관리 시스템 과제 2번</vt:lpstr>
      <vt:lpstr>개요</vt:lpstr>
      <vt:lpstr>과제 2번 개요(Overview)</vt:lpstr>
      <vt:lpstr>과제 2번 개요(Overview)</vt:lpstr>
      <vt:lpstr>과제 2번 개요(Overview)</vt:lpstr>
      <vt:lpstr>과제 2번 개요(Overview)</vt:lpstr>
      <vt:lpstr>과제 2번 개요(Overview)</vt:lpstr>
      <vt:lpstr>세부 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과제 2번 세부내용</vt:lpstr>
      <vt:lpstr>추가 주의사항</vt:lpstr>
      <vt:lpstr>추가 주의사항</vt:lpstr>
      <vt:lpstr>추가 주의사항</vt:lpstr>
      <vt:lpstr>추가 주의사항</vt:lpstr>
      <vt:lpstr>추가 주의사항</vt:lpstr>
      <vt:lpstr>추가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Mincheol</dc:creator>
  <cp:lastModifiedBy>김도영 </cp:lastModifiedBy>
  <cp:revision>801</cp:revision>
  <dcterms:created xsi:type="dcterms:W3CDTF">2016-10-13T15:21:59Z</dcterms:created>
  <dcterms:modified xsi:type="dcterms:W3CDTF">2019-11-06T10:35:06Z</dcterms:modified>
</cp:coreProperties>
</file>