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86" r:id="rId2"/>
    <p:sldId id="285" r:id="rId3"/>
    <p:sldId id="269" r:id="rId4"/>
    <p:sldId id="279" r:id="rId5"/>
    <p:sldId id="310" r:id="rId6"/>
    <p:sldId id="276" r:id="rId7"/>
    <p:sldId id="309" r:id="rId8"/>
    <p:sldId id="277" r:id="rId9"/>
    <p:sldId id="297" r:id="rId10"/>
    <p:sldId id="280" r:id="rId11"/>
    <p:sldId id="281" r:id="rId12"/>
    <p:sldId id="308" r:id="rId13"/>
    <p:sldId id="282" r:id="rId14"/>
    <p:sldId id="283" r:id="rId15"/>
    <p:sldId id="296" r:id="rId16"/>
    <p:sldId id="284" r:id="rId17"/>
    <p:sldId id="302" r:id="rId18"/>
    <p:sldId id="293" r:id="rId19"/>
    <p:sldId id="301" r:id="rId20"/>
    <p:sldId id="303" r:id="rId21"/>
    <p:sldId id="305" r:id="rId22"/>
    <p:sldId id="306" r:id="rId23"/>
    <p:sldId id="30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1246" y="1122363"/>
            <a:ext cx="8221508" cy="191215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20525"/>
            <a:ext cx="6858000" cy="1655762"/>
          </a:xfrm>
        </p:spPr>
        <p:txBody>
          <a:bodyPr/>
          <a:lstStyle>
            <a:lvl1pPr marL="0" indent="0" algn="ctr">
              <a:buNone/>
              <a:defRPr sz="1800" b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287512"/>
            <a:ext cx="9144000" cy="570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Mark Wieman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054" y="6262299"/>
            <a:ext cx="1569013" cy="5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영문 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5" t="31212" r="31489" b="29456"/>
          <a:stretch/>
        </p:blipFill>
        <p:spPr bwMode="auto">
          <a:xfrm>
            <a:off x="113288" y="6376033"/>
            <a:ext cx="1472750" cy="40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2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99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54537"/>
            <a:ext cx="6400800" cy="1032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idx="13"/>
          </p:nvPr>
        </p:nvSpPr>
        <p:spPr>
          <a:xfrm>
            <a:off x="251520" y="446807"/>
            <a:ext cx="8640960" cy="72008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9832" y="6453336"/>
            <a:ext cx="1296144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1C1CAA8-6380-4D8D-A9D1-E6D4EDA1E9D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355976" y="6458991"/>
            <a:ext cx="2016224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082050"/>
            <a:ext cx="1378496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51520" y="5849113"/>
            <a:ext cx="1750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 </a:t>
            </a:r>
            <a:b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Engineering </a:t>
            </a:r>
            <a:b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Lab</a:t>
            </a:r>
            <a:endParaRPr lang="ko-KR" altLang="en-US" sz="1600" b="1" dirty="0">
              <a:latin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481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8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3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7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6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0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2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3221" y="1453150"/>
            <a:ext cx="8577558" cy="4880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3221" y="6530271"/>
            <a:ext cx="1008000" cy="260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1C1CAA8-6380-4D8D-A9D1-E6D4EDA1E9D5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08014" y="6530272"/>
            <a:ext cx="6578825" cy="260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97832" y="6530272"/>
            <a:ext cx="789750" cy="260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6476547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9.6/static/datatype-charact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9.6/static/functions-conditional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9.6/static/functions-str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bc139/tutorial-query-g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9.6/static/sql-syntax-lexical.html" TargetMode="External"/><Relationship Id="rId2" Type="http://schemas.openxmlformats.org/officeDocument/2006/relationships/hyperlink" Target="https://www.pgadmin.org/docs/pgadmin4/4.x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Specification</a:t>
            </a:r>
            <a:br>
              <a:rPr lang="en-US" altLang="ko-KR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과제 </a:t>
            </a:r>
            <a:r>
              <a:rPr lang="en-US" altLang="ko-KR" sz="2400" dirty="0"/>
              <a:t>1</a:t>
            </a:r>
            <a:r>
              <a:rPr lang="ko-KR" altLang="en-US" sz="2400" dirty="0"/>
              <a:t>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8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1: SQL </a:t>
            </a:r>
            <a:r>
              <a:rPr lang="ko-KR" altLang="en-US" dirty="0"/>
              <a:t>작성</a:t>
            </a:r>
            <a:br>
              <a:rPr lang="en-US" altLang="ko-KR" dirty="0"/>
            </a:br>
            <a:r>
              <a:rPr lang="en-US" altLang="ko-KR" sz="2000" dirty="0">
                <a:solidFill>
                  <a:prstClr val="black"/>
                </a:solidFill>
              </a:rPr>
              <a:t>Due date: 10/31 23:55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3221" y="1181098"/>
            <a:ext cx="8577558" cy="4880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highlight>
                  <a:srgbClr val="00FF00"/>
                </a:highlight>
              </a:rPr>
              <a:t>2) </a:t>
            </a:r>
            <a:r>
              <a:rPr lang="ko-KR" altLang="en-US" sz="1600" dirty="0">
                <a:highlight>
                  <a:srgbClr val="00FF00"/>
                </a:highlight>
              </a:rPr>
              <a:t>전체 데이터가 제공되지 않는 </a:t>
            </a:r>
            <a:r>
              <a:rPr lang="en-US" altLang="ko-KR" sz="1600" dirty="0">
                <a:highlight>
                  <a:srgbClr val="00FF00"/>
                </a:highlight>
              </a:rPr>
              <a:t>Table</a:t>
            </a:r>
          </a:p>
          <a:p>
            <a:pPr lvl="1"/>
            <a:r>
              <a:rPr lang="ko-KR" altLang="en-US" sz="1200" dirty="0"/>
              <a:t>문자열 길이는 </a:t>
            </a:r>
            <a:r>
              <a:rPr lang="en-US" altLang="ko-KR" sz="1200" dirty="0"/>
              <a:t>Data Type</a:t>
            </a:r>
            <a:r>
              <a:rPr lang="ko-KR" altLang="en-US" sz="1200" dirty="0"/>
              <a:t>에 선언된 길이까지 사용 가능</a:t>
            </a:r>
            <a:endParaRPr lang="en-US" altLang="ko-KR" sz="1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100" dirty="0"/>
              <a:t>단</a:t>
            </a:r>
            <a:r>
              <a:rPr lang="en-US" altLang="ko-KR" sz="1100" dirty="0"/>
              <a:t>, </a:t>
            </a:r>
            <a:r>
              <a:rPr lang="ko-KR" altLang="en-US" sz="1100" dirty="0"/>
              <a:t>특정 컬럼의 경우 길이가 고정일 수 있으며</a:t>
            </a:r>
            <a:r>
              <a:rPr lang="en-US" altLang="ko-KR" sz="1100" dirty="0"/>
              <a:t>, Column Info</a:t>
            </a:r>
            <a:r>
              <a:rPr lang="ko-KR" altLang="en-US" sz="1100" dirty="0"/>
              <a:t>의 내용을 반드시 확인할 것</a:t>
            </a:r>
            <a:endParaRPr lang="en-US" altLang="ko-KR" sz="11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100" dirty="0"/>
              <a:t>참고자료 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2"/>
              </a:rPr>
              <a:t>https://www.postgresql.org/docs/9.6/static/datatype-character.html</a:t>
            </a:r>
            <a:endParaRPr lang="en-US" altLang="ko-KR" sz="11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1362"/>
              </p:ext>
            </p:extLst>
          </p:nvPr>
        </p:nvGraphicFramePr>
        <p:xfrm>
          <a:off x="105797" y="2155171"/>
          <a:ext cx="8932405" cy="3657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5990">
                  <a:extLst>
                    <a:ext uri="{9D8B030D-6E8A-4147-A177-3AD203B41FA5}">
                      <a16:colId xmlns:a16="http://schemas.microsoft.com/office/drawing/2014/main" val="2412538676"/>
                    </a:ext>
                  </a:extLst>
                </a:gridCol>
                <a:gridCol w="892492">
                  <a:extLst>
                    <a:ext uri="{9D8B030D-6E8A-4147-A177-3AD203B41FA5}">
                      <a16:colId xmlns:a16="http://schemas.microsoft.com/office/drawing/2014/main" val="2293213568"/>
                    </a:ext>
                  </a:extLst>
                </a:gridCol>
                <a:gridCol w="1347368">
                  <a:extLst>
                    <a:ext uri="{9D8B030D-6E8A-4147-A177-3AD203B41FA5}">
                      <a16:colId xmlns:a16="http://schemas.microsoft.com/office/drawing/2014/main" val="282553630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867183097"/>
                    </a:ext>
                  </a:extLst>
                </a:gridCol>
                <a:gridCol w="1023457">
                  <a:extLst>
                    <a:ext uri="{9D8B030D-6E8A-4147-A177-3AD203B41FA5}">
                      <a16:colId xmlns:a16="http://schemas.microsoft.com/office/drawing/2014/main" val="4262801127"/>
                    </a:ext>
                  </a:extLst>
                </a:gridCol>
                <a:gridCol w="2608976">
                  <a:extLst>
                    <a:ext uri="{9D8B030D-6E8A-4147-A177-3AD203B41FA5}">
                      <a16:colId xmlns:a16="http://schemas.microsoft.com/office/drawing/2014/main" val="104453620"/>
                    </a:ext>
                  </a:extLst>
                </a:gridCol>
                <a:gridCol w="1479721">
                  <a:extLst>
                    <a:ext uri="{9D8B030D-6E8A-4147-A177-3AD203B41FA5}">
                      <a16:colId xmlns:a16="http://schemas.microsoft.com/office/drawing/2014/main" val="3607734127"/>
                    </a:ext>
                  </a:extLst>
                </a:gridCol>
              </a:tblGrid>
              <a:tr h="2275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Table</a:t>
                      </a:r>
                      <a:r>
                        <a:rPr lang="en-US" altLang="ko-KR" sz="1100" b="1" baseline="0" dirty="0"/>
                        <a:t> name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Contents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 list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Data Type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</a:t>
                      </a:r>
                      <a:r>
                        <a:rPr lang="en-US" altLang="ko-KR" sz="1100" b="1" baseline="0" dirty="0"/>
                        <a:t> Feature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</a:t>
                      </a:r>
                      <a:r>
                        <a:rPr lang="en-US" altLang="ko-KR" sz="1100" b="1" baseline="0" dirty="0"/>
                        <a:t> Info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Reference</a:t>
                      </a:r>
                    </a:p>
                    <a:p>
                      <a:pPr algn="l"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참조 관계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80456"/>
                  </a:ext>
                </a:extLst>
              </a:tr>
              <a:tr h="178755">
                <a:tc rowSpan="1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COURSE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/>
                        <a:t>과목 정보 테이블</a:t>
                      </a:r>
                      <a:r>
                        <a:rPr lang="en-US" altLang="ko-KR" sz="900" dirty="0"/>
                        <a:t>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/>
                        <a:t>연도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학기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전공코드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과목번호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분반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과목명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담당교수명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건물명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강의실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학점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최대수강인원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COURSE_ID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integer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PK, 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 </a:t>
                      </a:r>
                      <a:r>
                        <a:rPr lang="ko-KR" altLang="en-US" sz="1000" dirty="0"/>
                        <a:t>이상 정수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/>
                        <a:t>COURSE_ID_PREFIX</a:t>
                      </a:r>
                      <a:r>
                        <a:rPr lang="ko-KR" altLang="en-US" sz="900" dirty="0"/>
                        <a:t>는 전공과목의 경우</a:t>
                      </a:r>
                      <a:r>
                        <a:rPr lang="en-US" altLang="ko-KR" sz="900" dirty="0"/>
                        <a:t>, COLLEGE</a:t>
                      </a:r>
                      <a:r>
                        <a:rPr lang="ko-KR" altLang="en-US" sz="900" dirty="0"/>
                        <a:t>의 </a:t>
                      </a:r>
                      <a:r>
                        <a:rPr lang="en-US" altLang="ko-KR" sz="900" dirty="0"/>
                        <a:t>MAJOR_ID</a:t>
                      </a:r>
                      <a:r>
                        <a:rPr lang="ko-KR" altLang="en-US" sz="900" dirty="0"/>
                        <a:t>를 참조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교양과목은 </a:t>
                      </a:r>
                      <a:r>
                        <a:rPr lang="en-US" altLang="ko-KR" sz="900" dirty="0"/>
                        <a:t>MAJOR_ID</a:t>
                      </a:r>
                      <a:r>
                        <a:rPr lang="ko-KR" altLang="en-US" sz="900" dirty="0"/>
                        <a:t>가 </a:t>
                      </a:r>
                      <a:r>
                        <a:rPr lang="en-US" altLang="ko-KR" sz="900" dirty="0"/>
                        <a:t>‘XYZ’</a:t>
                      </a:r>
                      <a:r>
                        <a:rPr lang="ko-KR" altLang="en-US" sz="900" dirty="0"/>
                        <a:t>임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/>
                        <a:t>PROF_ID</a:t>
                      </a:r>
                      <a:r>
                        <a:rPr lang="ko-KR" altLang="en-US" sz="900" dirty="0"/>
                        <a:t>는 </a:t>
                      </a:r>
                      <a:r>
                        <a:rPr lang="en-US" altLang="ko-KR" sz="900" dirty="0"/>
                        <a:t>FACULTY </a:t>
                      </a:r>
                      <a:r>
                        <a:rPr lang="ko-KR" altLang="en-US" sz="900" dirty="0"/>
                        <a:t>테이블의 </a:t>
                      </a:r>
                      <a:r>
                        <a:rPr lang="en-US" altLang="ko-KR" sz="900" dirty="0"/>
                        <a:t>ID</a:t>
                      </a:r>
                      <a:r>
                        <a:rPr lang="ko-KR" altLang="en-US" sz="900" dirty="0"/>
                        <a:t>를 참조함</a:t>
                      </a:r>
                      <a:endParaRPr lang="en-US" altLang="ko-KR" sz="9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/>
                        <a:t>BUILDNO</a:t>
                      </a:r>
                      <a:r>
                        <a:rPr lang="ko-KR" altLang="en-US" sz="900" dirty="0"/>
                        <a:t>는 </a:t>
                      </a:r>
                      <a:r>
                        <a:rPr lang="en-US" altLang="ko-KR" sz="900" dirty="0"/>
                        <a:t>LECTUREROOM </a:t>
                      </a:r>
                      <a:r>
                        <a:rPr lang="ko-KR" altLang="en-US" sz="900" dirty="0"/>
                        <a:t>테이블의 </a:t>
                      </a:r>
                      <a:r>
                        <a:rPr lang="en-US" altLang="ko-KR" sz="900" dirty="0"/>
                        <a:t>BUILDNO </a:t>
                      </a:r>
                      <a:r>
                        <a:rPr lang="ko-KR" altLang="en-US" sz="900" dirty="0"/>
                        <a:t>컬럼을 참조함</a:t>
                      </a:r>
                      <a:endParaRPr lang="en-US" altLang="ko-KR" sz="9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/>
                        <a:t>ROOMNO</a:t>
                      </a:r>
                      <a:r>
                        <a:rPr lang="ko-KR" altLang="en-US" sz="900" dirty="0"/>
                        <a:t>는</a:t>
                      </a:r>
                      <a:r>
                        <a:rPr lang="en-US" altLang="ko-KR" sz="900" dirty="0"/>
                        <a:t>LECTUREROOM </a:t>
                      </a:r>
                      <a:r>
                        <a:rPr lang="ko-KR" altLang="en-US" sz="900" dirty="0"/>
                        <a:t>테이블의 </a:t>
                      </a:r>
                      <a:r>
                        <a:rPr lang="en-US" altLang="ko-KR" sz="900" dirty="0"/>
                        <a:t>ROOMNO </a:t>
                      </a:r>
                      <a:r>
                        <a:rPr lang="ko-KR" altLang="en-US" sz="900" dirty="0"/>
                        <a:t>컬럼을 참조함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615286"/>
                  </a:ext>
                </a:extLst>
              </a:tr>
              <a:tr h="178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YEAR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integer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정수 </a:t>
                      </a:r>
                      <a:r>
                        <a:rPr lang="en-US" altLang="ko-KR" sz="1000" dirty="0"/>
                        <a:t>e.g.</a:t>
                      </a:r>
                      <a:r>
                        <a:rPr lang="en-US" altLang="ko-KR" sz="1000" baseline="0" dirty="0"/>
                        <a:t> 2019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614179"/>
                  </a:ext>
                </a:extLst>
              </a:tr>
              <a:tr h="178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SEMESTER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integer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정수 </a:t>
                      </a:r>
                      <a:r>
                        <a:rPr lang="en-US" altLang="ko-KR" sz="1000" dirty="0"/>
                        <a:t>1 or 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610070"/>
                  </a:ext>
                </a:extLst>
              </a:tr>
              <a:tr h="178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COURSE_ID_PREFIX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char(3)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자리 영문 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406262"/>
                  </a:ext>
                </a:extLst>
              </a:tr>
              <a:tr h="211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COURSE_ID_NO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char(4)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임의의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자리 숫자</a:t>
                      </a:r>
                      <a:r>
                        <a:rPr lang="en-US" altLang="ko-KR" sz="1000" dirty="0"/>
                        <a:t>(0~9)</a:t>
                      </a:r>
                      <a:r>
                        <a:rPr lang="ko-KR" altLang="en-US" sz="1000" dirty="0"/>
                        <a:t>로 구성된 문자열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e.g.</a:t>
                      </a:r>
                      <a:r>
                        <a:rPr lang="en-US" altLang="ko-KR" sz="1000" baseline="0" dirty="0"/>
                        <a:t> 0100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97827"/>
                  </a:ext>
                </a:extLst>
              </a:tr>
              <a:tr h="178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DIVISION_NO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integer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1~99 </a:t>
                      </a:r>
                      <a:r>
                        <a:rPr lang="ko-KR" altLang="en-US" sz="1000" dirty="0"/>
                        <a:t>사이의 정수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20937"/>
                  </a:ext>
                </a:extLst>
              </a:tr>
              <a:tr h="178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COURSE_NAME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varchar(100)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콤마 없는 문자열 </a:t>
                      </a:r>
                      <a:endParaRPr lang="en-US" altLang="ko-KR" sz="10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25720"/>
                  </a:ext>
                </a:extLst>
              </a:tr>
              <a:tr h="211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PROF_ID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/>
                        <a:t>char(10)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/>
                        <a:t>Not NULL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1000" kern="1200" dirty="0"/>
                        <a:t>임의의 </a:t>
                      </a:r>
                      <a:r>
                        <a:rPr lang="en-US" altLang="ko-KR" sz="1000" kern="1200" dirty="0"/>
                        <a:t>10</a:t>
                      </a:r>
                      <a:r>
                        <a:rPr lang="ko-KR" altLang="en-US" sz="1000" kern="1200" dirty="0"/>
                        <a:t>자리 정수</a:t>
                      </a:r>
                      <a:r>
                        <a:rPr lang="en-US" altLang="ko-KR" sz="1000" kern="1200" dirty="0"/>
                        <a:t>(0~9)</a:t>
                      </a:r>
                      <a:r>
                        <a:rPr lang="ko-KR" altLang="en-US" sz="1000" kern="1200" dirty="0"/>
                        <a:t>로 구성된 문자열</a:t>
                      </a:r>
                      <a:endParaRPr lang="en-US" altLang="ko-KR" sz="1000" kern="1200" dirty="0"/>
                    </a:p>
                    <a:p>
                      <a:pPr marL="0" algn="l" defTabSz="685800" rtl="0" eaLnBrk="1" latinLnBrk="1" hangingPunct="1"/>
                      <a:r>
                        <a:rPr lang="en-US" altLang="ko-KR" sz="1000" kern="1200" dirty="0"/>
                        <a:t>e.g. 2019000111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70900"/>
                  </a:ext>
                </a:extLst>
              </a:tr>
              <a:tr h="1787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BUILDNO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varchar(10)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문자열 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특수문자 제외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696748"/>
                  </a:ext>
                </a:extLst>
              </a:tr>
              <a:tr h="1787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ROOMNO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varchar(10)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문자열 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특수문자 제외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027717"/>
                  </a:ext>
                </a:extLst>
              </a:tr>
              <a:tr h="1787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CREDIT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integer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1~3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사이의 정수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367638"/>
                  </a:ext>
                </a:extLst>
              </a:tr>
              <a:tr h="1787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MAX_ENROLLEES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integer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1~300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사이의 정수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2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44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1: SQL </a:t>
            </a:r>
            <a:r>
              <a:rPr lang="ko-KR" altLang="en-US" dirty="0"/>
              <a:t>작성</a:t>
            </a:r>
            <a:br>
              <a:rPr lang="en-US" altLang="ko-KR" dirty="0"/>
            </a:br>
            <a:r>
              <a:rPr lang="en-US" altLang="ko-KR" sz="2000" dirty="0">
                <a:solidFill>
                  <a:prstClr val="black"/>
                </a:solidFill>
              </a:rPr>
              <a:t>Due date: 10/31 23:55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highlight>
                  <a:srgbClr val="00FF00"/>
                </a:highlight>
              </a:rPr>
              <a:t>2) </a:t>
            </a:r>
            <a:r>
              <a:rPr lang="ko-KR" altLang="en-US" sz="1800" dirty="0">
                <a:highlight>
                  <a:srgbClr val="00FF00"/>
                </a:highlight>
              </a:rPr>
              <a:t>전체 데이터가 제공되지 않는 </a:t>
            </a:r>
            <a:r>
              <a:rPr lang="en-US" altLang="ko-KR" sz="1800" dirty="0">
                <a:highlight>
                  <a:srgbClr val="00FF00"/>
                </a:highlight>
              </a:rPr>
              <a:t>Table</a:t>
            </a:r>
          </a:p>
          <a:p>
            <a:pPr lvl="1"/>
            <a:r>
              <a:rPr lang="en-US" altLang="ko-KR" sz="1400" dirty="0"/>
              <a:t>COURSE Table</a:t>
            </a:r>
          </a:p>
          <a:p>
            <a:pPr lvl="2"/>
            <a:r>
              <a:rPr lang="en-US" altLang="ko-KR" sz="1100" dirty="0"/>
              <a:t>COURSE_ID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ko-KR" sz="950" dirty="0"/>
              <a:t>Primary Key</a:t>
            </a:r>
            <a:r>
              <a:rPr lang="ko-KR" altLang="en-US" sz="950" dirty="0"/>
              <a:t>로 학정번호</a:t>
            </a:r>
            <a:r>
              <a:rPr lang="en-US" altLang="ko-KR" sz="950" dirty="0"/>
              <a:t>(COURSE_ID_PREFIX</a:t>
            </a:r>
            <a:r>
              <a:rPr lang="ko-KR" altLang="en-US" sz="950" dirty="0"/>
              <a:t>와 </a:t>
            </a:r>
            <a:r>
              <a:rPr lang="en-US" altLang="ko-KR" sz="950" dirty="0"/>
              <a:t>COURSE_ID_NO</a:t>
            </a:r>
            <a:r>
              <a:rPr lang="ko-KR" altLang="en-US" sz="950" dirty="0"/>
              <a:t>의 조합</a:t>
            </a:r>
            <a:r>
              <a:rPr lang="en-US" altLang="ko-KR" sz="950" dirty="0"/>
              <a:t>)</a:t>
            </a:r>
            <a:r>
              <a:rPr lang="ko-KR" altLang="en-US" sz="950" dirty="0"/>
              <a:t>와 별도로 </a:t>
            </a:r>
            <a:r>
              <a:rPr lang="en-US" altLang="ko-KR" sz="950" dirty="0"/>
              <a:t>COURSE </a:t>
            </a:r>
            <a:r>
              <a:rPr lang="ko-KR" altLang="en-US" sz="950" dirty="0"/>
              <a:t>테이블 내에서 </a:t>
            </a:r>
            <a:r>
              <a:rPr lang="en-US" altLang="ko-KR" sz="950" dirty="0"/>
              <a:t>Unique </a:t>
            </a:r>
            <a:r>
              <a:rPr lang="ko-KR" altLang="en-US" sz="950" dirty="0"/>
              <a:t>한 </a:t>
            </a:r>
            <a:r>
              <a:rPr lang="en-US" altLang="ko-KR" sz="950" dirty="0"/>
              <a:t>Key</a:t>
            </a:r>
            <a:r>
              <a:rPr lang="ko-KR" altLang="en-US" sz="950" dirty="0"/>
              <a:t>를 별도로 생성함</a:t>
            </a:r>
            <a:endParaRPr lang="en-US" altLang="ko-KR" sz="95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ko-KR" sz="950" b="1" dirty="0"/>
              <a:t>0 </a:t>
            </a:r>
            <a:r>
              <a:rPr lang="ko-KR" altLang="en-US" sz="950" b="1" dirty="0"/>
              <a:t>이상의 정수를 가짐 </a:t>
            </a:r>
            <a:endParaRPr lang="en-US" altLang="ko-KR" sz="950" b="1" dirty="0"/>
          </a:p>
          <a:p>
            <a:pPr lvl="4">
              <a:buFont typeface="Wingdings" panose="05000000000000000000" pitchFamily="2" charset="2"/>
              <a:buChar char="ü"/>
            </a:pPr>
            <a:r>
              <a:rPr lang="ko-KR" altLang="en-US" sz="950" b="1" dirty="0"/>
              <a:t>기존에 표기된 </a:t>
            </a:r>
            <a:r>
              <a:rPr lang="en-US" altLang="ko-KR" sz="950" b="1" dirty="0"/>
              <a:t>10</a:t>
            </a:r>
            <a:r>
              <a:rPr lang="ko-KR" altLang="en-US" sz="950" b="1" dirty="0"/>
              <a:t>자리 </a:t>
            </a:r>
            <a:r>
              <a:rPr lang="ko-KR" altLang="en-US" sz="950" b="1" dirty="0" err="1"/>
              <a:t>숫자값을</a:t>
            </a:r>
            <a:r>
              <a:rPr lang="ko-KR" altLang="en-US" sz="950" b="1" dirty="0"/>
              <a:t> 갖는 문자열 대신 </a:t>
            </a:r>
            <a:r>
              <a:rPr lang="en-US" altLang="ko-KR" sz="950" b="1" dirty="0"/>
              <a:t>0 </a:t>
            </a:r>
            <a:r>
              <a:rPr lang="ko-KR" altLang="en-US" sz="950" b="1" dirty="0"/>
              <a:t>이상의 정수를 사용하도록 변경함</a:t>
            </a:r>
            <a:endParaRPr lang="en-US" altLang="ko-KR" sz="950" b="1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ko-KR" altLang="en-US" sz="950" dirty="0">
                <a:solidFill>
                  <a:srgbClr val="FF0000"/>
                </a:solidFill>
              </a:rPr>
              <a:t>단</a:t>
            </a:r>
            <a:r>
              <a:rPr lang="en-US" altLang="ko-KR" sz="950" dirty="0">
                <a:solidFill>
                  <a:srgbClr val="FF0000"/>
                </a:solidFill>
              </a:rPr>
              <a:t>, {YEAR, SEMESTER, COURSE_ID_PREFIX, COURSE_ID_NO, DIVISION_NO} </a:t>
            </a:r>
            <a:r>
              <a:rPr lang="ko-KR" altLang="en-US" sz="950" dirty="0">
                <a:solidFill>
                  <a:srgbClr val="FF0000"/>
                </a:solidFill>
              </a:rPr>
              <a:t>컬럼들은 묶어서 </a:t>
            </a:r>
            <a:r>
              <a:rPr lang="en-US" altLang="ko-KR" sz="950" dirty="0">
                <a:solidFill>
                  <a:srgbClr val="FF0000"/>
                </a:solidFill>
              </a:rPr>
              <a:t>Unique</a:t>
            </a:r>
            <a:r>
              <a:rPr lang="ko-KR" altLang="en-US" sz="950" dirty="0">
                <a:solidFill>
                  <a:srgbClr val="FF0000"/>
                </a:solidFill>
              </a:rPr>
              <a:t>해야 함</a:t>
            </a:r>
            <a:endParaRPr lang="en-US" altLang="ko-KR" sz="950" dirty="0">
              <a:solidFill>
                <a:srgbClr val="FF0000"/>
              </a:solidFill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ko-KR" altLang="en-US" sz="950" dirty="0"/>
              <a:t>예</a:t>
            </a:r>
            <a:r>
              <a:rPr lang="en-US" altLang="ko-KR" sz="950" dirty="0"/>
              <a:t>)  'COURSE_ID</a:t>
            </a:r>
            <a:r>
              <a:rPr lang="ko-KR" altLang="en-US" sz="950" dirty="0"/>
              <a:t>가 </a:t>
            </a:r>
            <a:r>
              <a:rPr lang="en-US" altLang="ko-KR" sz="950" dirty="0"/>
              <a:t>1</a:t>
            </a:r>
            <a:r>
              <a:rPr lang="ko-KR" altLang="en-US" sz="950" dirty="0"/>
              <a:t>이고</a:t>
            </a:r>
            <a:r>
              <a:rPr lang="en-US" altLang="ko-KR" sz="950" dirty="0"/>
              <a:t> {2019, 1, CSI, 0000, 1}</a:t>
            </a:r>
            <a:r>
              <a:rPr lang="ko-KR" altLang="en-US" sz="950" dirty="0"/>
              <a:t>인 행</a:t>
            </a:r>
            <a:r>
              <a:rPr lang="en-US" altLang="ko-KR" sz="950" dirty="0"/>
              <a:t>(row)'</a:t>
            </a:r>
            <a:r>
              <a:rPr lang="ko-KR" altLang="en-US" sz="950" dirty="0"/>
              <a:t>과 </a:t>
            </a:r>
            <a:r>
              <a:rPr lang="en-US" altLang="ko-KR" sz="950" dirty="0"/>
              <a:t>'COURSE_ID</a:t>
            </a:r>
            <a:r>
              <a:rPr lang="ko-KR" altLang="en-US" sz="950" dirty="0"/>
              <a:t>가 </a:t>
            </a:r>
            <a:r>
              <a:rPr lang="en-US" altLang="ko-KR" sz="950" dirty="0"/>
              <a:t>2</a:t>
            </a:r>
            <a:r>
              <a:rPr lang="ko-KR" altLang="en-US" sz="950" dirty="0"/>
              <a:t>이고</a:t>
            </a:r>
            <a:r>
              <a:rPr lang="en-US" altLang="ko-KR" sz="950" dirty="0"/>
              <a:t> {2019, 1, CSI, 0000, 1}</a:t>
            </a:r>
            <a:r>
              <a:rPr lang="ko-KR" altLang="en-US" sz="950" dirty="0"/>
              <a:t>인 행</a:t>
            </a:r>
            <a:r>
              <a:rPr lang="en-US" altLang="ko-KR" sz="950" dirty="0"/>
              <a:t>'</a:t>
            </a:r>
            <a:r>
              <a:rPr lang="ko-KR" altLang="en-US" sz="950" dirty="0"/>
              <a:t>은 존재할 수 없음</a:t>
            </a:r>
            <a:endParaRPr lang="en-US" altLang="ko-KR" sz="95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ko-KR" altLang="en-US" sz="950" dirty="0"/>
              <a:t>예</a:t>
            </a:r>
            <a:r>
              <a:rPr lang="en-US" altLang="ko-KR" sz="950" dirty="0"/>
              <a:t>)  'COURSE_ID</a:t>
            </a:r>
            <a:r>
              <a:rPr lang="ko-KR" altLang="en-US" sz="950" dirty="0"/>
              <a:t>가 </a:t>
            </a:r>
            <a:r>
              <a:rPr lang="en-US" altLang="ko-KR" sz="950" dirty="0"/>
              <a:t>1</a:t>
            </a:r>
            <a:r>
              <a:rPr lang="ko-KR" altLang="en-US" sz="950" dirty="0"/>
              <a:t>이고</a:t>
            </a:r>
            <a:r>
              <a:rPr lang="en-US" altLang="ko-KR" sz="950" dirty="0"/>
              <a:t> {2019, 1, CSI, 0000, 1}</a:t>
            </a:r>
            <a:r>
              <a:rPr lang="ko-KR" altLang="en-US" sz="950" dirty="0"/>
              <a:t>인 행</a:t>
            </a:r>
            <a:r>
              <a:rPr lang="en-US" altLang="ko-KR" sz="950" dirty="0"/>
              <a:t>(row)'</a:t>
            </a:r>
            <a:r>
              <a:rPr lang="ko-KR" altLang="en-US" sz="950" dirty="0"/>
              <a:t>과 </a:t>
            </a:r>
            <a:r>
              <a:rPr lang="en-US" altLang="ko-KR" sz="950" dirty="0"/>
              <a:t>'COURSE_ID</a:t>
            </a:r>
            <a:r>
              <a:rPr lang="ko-KR" altLang="en-US" sz="950" dirty="0"/>
              <a:t>가 </a:t>
            </a:r>
            <a:r>
              <a:rPr lang="en-US" altLang="ko-KR" sz="950" dirty="0"/>
              <a:t>2</a:t>
            </a:r>
            <a:r>
              <a:rPr lang="ko-KR" altLang="en-US" sz="950" dirty="0"/>
              <a:t>이고</a:t>
            </a:r>
            <a:r>
              <a:rPr lang="en-US" altLang="ko-KR" sz="950" dirty="0"/>
              <a:t> {2019, 1, CSI, 0000, 2}</a:t>
            </a:r>
            <a:r>
              <a:rPr lang="ko-KR" altLang="en-US" sz="950" dirty="0"/>
              <a:t>인 행</a:t>
            </a:r>
            <a:r>
              <a:rPr lang="en-US" altLang="ko-KR" sz="950" dirty="0"/>
              <a:t>'</a:t>
            </a:r>
            <a:r>
              <a:rPr lang="ko-KR" altLang="en-US" sz="950" dirty="0"/>
              <a:t>은 존재할 수 있음</a:t>
            </a:r>
            <a:endParaRPr lang="en-US" altLang="ko-KR" sz="950" dirty="0"/>
          </a:p>
          <a:p>
            <a:pPr lvl="2"/>
            <a:r>
              <a:rPr lang="en-US" altLang="ko-KR" sz="1100" dirty="0"/>
              <a:t>COURSE_ID_PREFIX</a:t>
            </a:r>
            <a:r>
              <a:rPr lang="ko-KR" altLang="en-US" sz="1100" dirty="0"/>
              <a:t>와 </a:t>
            </a:r>
            <a:r>
              <a:rPr lang="en-US" altLang="ko-KR" sz="1100" dirty="0"/>
              <a:t>COURSE_ID_NO (</a:t>
            </a:r>
            <a:r>
              <a:rPr lang="ko-KR" altLang="en-US" sz="1100" dirty="0"/>
              <a:t>학정번호</a:t>
            </a:r>
            <a:r>
              <a:rPr lang="en-US" altLang="ko-KR" sz="1100" dirty="0"/>
              <a:t>)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ko-KR" altLang="en-US" sz="950" dirty="0"/>
              <a:t>이 두 개의 컬럼으로 학정번호를 구성하게 됨</a:t>
            </a:r>
            <a:endParaRPr lang="en-US" altLang="ko-KR" sz="95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ko-KR" sz="1000" dirty="0"/>
              <a:t>COURSE_ID_PREFIX</a:t>
            </a:r>
            <a:r>
              <a:rPr lang="ko-KR" altLang="en-US" sz="1000" dirty="0"/>
              <a:t>는</a:t>
            </a:r>
            <a:r>
              <a:rPr lang="en-US" altLang="ko-KR" sz="1000" dirty="0"/>
              <a:t> </a:t>
            </a:r>
            <a:r>
              <a:rPr lang="ko-KR" altLang="en-US" sz="1000" b="1" dirty="0"/>
              <a:t>전공과목</a:t>
            </a:r>
            <a:r>
              <a:rPr lang="ko-KR" altLang="en-US" sz="1000" dirty="0"/>
              <a:t>일 경우</a:t>
            </a:r>
            <a:r>
              <a:rPr lang="en-US" altLang="ko-KR" sz="1000" dirty="0"/>
              <a:t>, </a:t>
            </a:r>
            <a:r>
              <a:rPr lang="en-US" altLang="ko-KR" sz="1000" b="1" dirty="0"/>
              <a:t>COLLEGE</a:t>
            </a:r>
            <a:r>
              <a:rPr lang="ko-KR" altLang="en-US" sz="1000" b="1" dirty="0"/>
              <a:t>의 </a:t>
            </a:r>
            <a:r>
              <a:rPr lang="en-US" altLang="ko-KR" sz="1000" b="1" dirty="0"/>
              <a:t>MAJOR_ID</a:t>
            </a:r>
            <a:r>
              <a:rPr lang="ko-KR" altLang="en-US" sz="1000" b="1" dirty="0"/>
              <a:t>값 중 하나</a:t>
            </a:r>
            <a:r>
              <a:rPr lang="ko-KR" altLang="en-US" sz="1000" dirty="0"/>
              <a:t>를 갖음</a:t>
            </a:r>
            <a:endParaRPr lang="en-US" altLang="ko-KR" sz="100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ko-KR" altLang="en-US" sz="1000" b="1" dirty="0"/>
              <a:t>교양과목</a:t>
            </a:r>
            <a:r>
              <a:rPr lang="ko-KR" altLang="en-US" sz="1000" dirty="0"/>
              <a:t>인 경우에는 </a:t>
            </a:r>
            <a:r>
              <a:rPr lang="ko-KR" altLang="en-US" sz="1000" b="1" dirty="0"/>
              <a:t>임의의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자리 영문자</a:t>
            </a:r>
            <a:r>
              <a:rPr lang="ko-KR" altLang="en-US" sz="1000" dirty="0"/>
              <a:t>가 됨</a:t>
            </a:r>
            <a:endParaRPr lang="en-US" altLang="ko-KR" sz="100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ko-KR" sz="1000" dirty="0"/>
              <a:t>COURSE_ID_NO</a:t>
            </a:r>
            <a:r>
              <a:rPr lang="ko-KR" altLang="en-US" sz="1000" dirty="0"/>
              <a:t>는 </a:t>
            </a:r>
            <a:r>
              <a:rPr lang="en-US" altLang="ko-KR" sz="1000" dirty="0"/>
              <a:t>0~9 </a:t>
            </a:r>
            <a:r>
              <a:rPr lang="ko-KR" altLang="en-US" sz="1000" dirty="0"/>
              <a:t>사이의 숫자 </a:t>
            </a:r>
            <a:r>
              <a:rPr lang="en-US" altLang="ko-KR" sz="1000" dirty="0"/>
              <a:t>4</a:t>
            </a:r>
            <a:r>
              <a:rPr lang="ko-KR" altLang="en-US" sz="1000" dirty="0"/>
              <a:t>개로 구성됨</a:t>
            </a:r>
            <a:endParaRPr lang="en-US" altLang="ko-KR" sz="950" dirty="0"/>
          </a:p>
          <a:p>
            <a:pPr lvl="2"/>
            <a:r>
              <a:rPr lang="en-US" altLang="ko-KR" sz="1100" dirty="0"/>
              <a:t>P/NP </a:t>
            </a:r>
            <a:r>
              <a:rPr lang="ko-KR" altLang="en-US" sz="1100" dirty="0"/>
              <a:t>과목은 존재하지 않음</a:t>
            </a:r>
            <a:endParaRPr lang="en-US" altLang="ko-KR" sz="1100" dirty="0"/>
          </a:p>
          <a:p>
            <a:pPr lvl="2"/>
            <a:r>
              <a:rPr lang="ko-KR" altLang="en-US" sz="1100" dirty="0"/>
              <a:t>같은 과목이라도 학기에 따라 강의실은 바뀔 수 있음</a:t>
            </a:r>
            <a:endParaRPr lang="en-US" altLang="ko-KR" sz="1100" dirty="0"/>
          </a:p>
          <a:p>
            <a:pPr lvl="2"/>
            <a:r>
              <a:rPr lang="ko-KR" altLang="en-US" sz="1100" dirty="0"/>
              <a:t>하나의 수업에 강의실은 하나만 배정됨</a:t>
            </a:r>
            <a:endParaRPr lang="en-US" altLang="ko-KR" sz="110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ko-KR" altLang="en-US" sz="950" dirty="0"/>
              <a:t>수업 시간에 따라 강의실이 바뀌지 않음</a:t>
            </a:r>
            <a:endParaRPr lang="en-US" altLang="ko-KR" sz="950" dirty="0"/>
          </a:p>
          <a:p>
            <a:pPr lvl="2"/>
            <a:r>
              <a:rPr lang="ko-KR" altLang="en-US" sz="1100" dirty="0"/>
              <a:t>모든 수업은 특정 전공에 속한 교수가 가르침</a:t>
            </a:r>
            <a:endParaRPr lang="en-US" altLang="ko-KR" sz="110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ko-KR" altLang="en-US" sz="950" dirty="0"/>
              <a:t>교양수업은 특정 전공에 속하지 않지만</a:t>
            </a:r>
            <a:r>
              <a:rPr lang="en-US" altLang="ko-KR" sz="950" dirty="0"/>
              <a:t>, </a:t>
            </a:r>
            <a:r>
              <a:rPr lang="ko-KR" altLang="en-US" sz="950" dirty="0"/>
              <a:t>교양 수업을 가르치는 교수는 특정 전공에 속함</a:t>
            </a:r>
            <a:endParaRPr lang="en-US" altLang="ko-KR" sz="950" dirty="0"/>
          </a:p>
        </p:txBody>
      </p:sp>
    </p:spTree>
    <p:extLst>
      <p:ext uri="{BB962C8B-B14F-4D97-AF65-F5344CB8AC3E}">
        <p14:creationId xmlns:p14="http://schemas.microsoft.com/office/powerpoint/2010/main" val="172952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1: SQL </a:t>
            </a:r>
            <a:r>
              <a:rPr lang="ko-KR" altLang="en-US" dirty="0"/>
              <a:t>작성</a:t>
            </a:r>
            <a:br>
              <a:rPr lang="en-US" altLang="ko-KR" dirty="0"/>
            </a:br>
            <a:r>
              <a:rPr lang="en-US" altLang="ko-KR" sz="2000" dirty="0">
                <a:solidFill>
                  <a:prstClr val="black"/>
                </a:solidFill>
              </a:rPr>
              <a:t>Due date: 10/31 23:55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3221" y="1181098"/>
            <a:ext cx="8577558" cy="4880661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highlight>
                  <a:srgbClr val="00FF00"/>
                </a:highlight>
              </a:rPr>
              <a:t>2) </a:t>
            </a:r>
            <a:r>
              <a:rPr lang="ko-KR" altLang="en-US" sz="1600" dirty="0">
                <a:highlight>
                  <a:srgbClr val="00FF00"/>
                </a:highlight>
              </a:rPr>
              <a:t>전체 데이터가 제공되지 않는 </a:t>
            </a:r>
            <a:r>
              <a:rPr lang="en-US" altLang="ko-KR" sz="1600" dirty="0">
                <a:highlight>
                  <a:srgbClr val="00FF00"/>
                </a:highlight>
              </a:rPr>
              <a:t>Table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lvl="1"/>
            <a:r>
              <a:rPr lang="en-US" altLang="ko-KR" sz="1300" dirty="0"/>
              <a:t>COURSE_TO_TIME </a:t>
            </a:r>
            <a:r>
              <a:rPr lang="ko-KR" altLang="en-US" sz="1300" dirty="0"/>
              <a:t>테이블</a:t>
            </a:r>
            <a:endParaRPr lang="en-US" altLang="ko-KR" sz="1300" dirty="0"/>
          </a:p>
          <a:p>
            <a:pPr lvl="2"/>
            <a:r>
              <a:rPr lang="ko-KR" altLang="en-US" sz="1000" dirty="0"/>
              <a:t>아래와 같은 형식으로 데이터를 가짐</a:t>
            </a:r>
            <a:endParaRPr lang="en-US" altLang="ko-KR" sz="1000" dirty="0"/>
          </a:p>
          <a:p>
            <a:pPr lvl="2"/>
            <a:r>
              <a:rPr lang="ko-KR" altLang="en-US" sz="1000" dirty="0"/>
              <a:t>예</a:t>
            </a:r>
            <a:r>
              <a:rPr lang="en-US" altLang="ko-KR" sz="1000" dirty="0"/>
              <a:t>) COURSE_ID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  <a:r>
              <a:rPr lang="ko-KR" altLang="en-US" sz="1000" dirty="0"/>
              <a:t>인 과목이 화요일 </a:t>
            </a:r>
            <a:r>
              <a:rPr lang="en-US" altLang="ko-KR" sz="1000" dirty="0"/>
              <a:t>0</a:t>
            </a:r>
            <a:r>
              <a:rPr lang="ko-KR" altLang="en-US" sz="1000" dirty="0"/>
              <a:t>교시</a:t>
            </a:r>
            <a:r>
              <a:rPr lang="en-US" altLang="ko-KR" sz="1000" dirty="0"/>
              <a:t>, </a:t>
            </a:r>
            <a:r>
              <a:rPr lang="ko-KR" altLang="en-US" sz="1000" dirty="0"/>
              <a:t>수요일 </a:t>
            </a:r>
            <a:r>
              <a:rPr lang="en-US" altLang="ko-KR" sz="1000" dirty="0"/>
              <a:t>1,2</a:t>
            </a:r>
            <a:r>
              <a:rPr lang="ko-KR" altLang="en-US" sz="1000" dirty="0"/>
              <a:t>교시에 수업이 있다면 다음과 같은 행을 가짐</a:t>
            </a:r>
            <a:endParaRPr lang="en-US" altLang="ko-KR" sz="100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ko-KR" sz="850" dirty="0"/>
              <a:t>1, TUE, 0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ko-KR" sz="850" dirty="0"/>
              <a:t>1, WED, 1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ko-KR" sz="850" dirty="0"/>
              <a:t>1, WED, 2</a:t>
            </a:r>
          </a:p>
          <a:p>
            <a:pPr lvl="2"/>
            <a:r>
              <a:rPr lang="en-US" altLang="ko-KR" sz="1000" dirty="0"/>
              <a:t>{COURSE_ID, DAY_OF_WEEK, NO} </a:t>
            </a:r>
            <a:r>
              <a:rPr lang="ko-KR" altLang="en-US" sz="1000" dirty="0"/>
              <a:t>세 컬럼을 묶어서 </a:t>
            </a:r>
            <a:r>
              <a:rPr lang="en-US" altLang="ko-KR" sz="1000" dirty="0"/>
              <a:t>Unique</a:t>
            </a:r>
            <a:r>
              <a:rPr lang="ko-KR" altLang="en-US" sz="1000" dirty="0"/>
              <a:t>해야 함</a:t>
            </a:r>
            <a:endParaRPr lang="en-US" altLang="ko-KR" sz="1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00339"/>
              </p:ext>
            </p:extLst>
          </p:nvPr>
        </p:nvGraphicFramePr>
        <p:xfrm>
          <a:off x="105797" y="1777068"/>
          <a:ext cx="8932405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582">
                  <a:extLst>
                    <a:ext uri="{9D8B030D-6E8A-4147-A177-3AD203B41FA5}">
                      <a16:colId xmlns:a16="http://schemas.microsoft.com/office/drawing/2014/main" val="2412538676"/>
                    </a:ext>
                  </a:extLst>
                </a:gridCol>
                <a:gridCol w="1175590">
                  <a:extLst>
                    <a:ext uri="{9D8B030D-6E8A-4147-A177-3AD203B41FA5}">
                      <a16:colId xmlns:a16="http://schemas.microsoft.com/office/drawing/2014/main" val="2293213568"/>
                    </a:ext>
                  </a:extLst>
                </a:gridCol>
                <a:gridCol w="1149292">
                  <a:extLst>
                    <a:ext uri="{9D8B030D-6E8A-4147-A177-3AD203B41FA5}">
                      <a16:colId xmlns:a16="http://schemas.microsoft.com/office/drawing/2014/main" val="282553630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1867183097"/>
                    </a:ext>
                  </a:extLst>
                </a:gridCol>
                <a:gridCol w="854983">
                  <a:extLst>
                    <a:ext uri="{9D8B030D-6E8A-4147-A177-3AD203B41FA5}">
                      <a16:colId xmlns:a16="http://schemas.microsoft.com/office/drawing/2014/main" val="4262801127"/>
                    </a:ext>
                  </a:extLst>
                </a:gridCol>
                <a:gridCol w="2433501">
                  <a:extLst>
                    <a:ext uri="{9D8B030D-6E8A-4147-A177-3AD203B41FA5}">
                      <a16:colId xmlns:a16="http://schemas.microsoft.com/office/drawing/2014/main" val="104453620"/>
                    </a:ext>
                  </a:extLst>
                </a:gridCol>
                <a:gridCol w="1874004">
                  <a:extLst>
                    <a:ext uri="{9D8B030D-6E8A-4147-A177-3AD203B41FA5}">
                      <a16:colId xmlns:a16="http://schemas.microsoft.com/office/drawing/2014/main" val="3607734127"/>
                    </a:ext>
                  </a:extLst>
                </a:gridCol>
              </a:tblGrid>
              <a:tr h="1920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Table</a:t>
                      </a:r>
                      <a:r>
                        <a:rPr lang="en-US" altLang="ko-KR" sz="1100" b="1" baseline="0" dirty="0"/>
                        <a:t> name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Contents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 list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Data Type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</a:t>
                      </a:r>
                      <a:r>
                        <a:rPr lang="en-US" altLang="ko-KR" sz="1100" b="1" baseline="0" dirty="0"/>
                        <a:t> Feature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</a:t>
                      </a:r>
                      <a:r>
                        <a:rPr lang="en-US" altLang="ko-KR" sz="1100" b="1" baseline="0" dirty="0"/>
                        <a:t> Info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Reference</a:t>
                      </a:r>
                    </a:p>
                    <a:p>
                      <a:pPr algn="l"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참조 관계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80456"/>
                  </a:ext>
                </a:extLst>
              </a:tr>
              <a:tr h="441960"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COURSE_TO_TIME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/>
                        <a:t>해당 과목의 시간표 정보를 갖는 테이블</a:t>
                      </a:r>
                      <a:endParaRPr lang="en-US" altLang="ko-KR" sz="9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/>
                        <a:t>각 컬럼은 과목 </a:t>
                      </a:r>
                      <a:r>
                        <a:rPr lang="en-US" altLang="ko-KR" sz="900" dirty="0"/>
                        <a:t>ID, </a:t>
                      </a:r>
                      <a:r>
                        <a:rPr lang="ko-KR" altLang="en-US" sz="900" dirty="0"/>
                        <a:t>요일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시간을 나타냄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COURSE_ID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integer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이상 정수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/>
                        <a:t>COURSE_ID</a:t>
                      </a:r>
                      <a:r>
                        <a:rPr lang="ko-KR" altLang="en-US" sz="900" dirty="0"/>
                        <a:t>는 </a:t>
                      </a:r>
                      <a:r>
                        <a:rPr lang="en-US" altLang="ko-KR" sz="900" dirty="0"/>
                        <a:t>COURSE </a:t>
                      </a:r>
                      <a:r>
                        <a:rPr lang="ko-KR" altLang="en-US" sz="900" dirty="0"/>
                        <a:t>테이블의 </a:t>
                      </a:r>
                      <a:r>
                        <a:rPr lang="en-US" altLang="ko-KR" sz="900" dirty="0"/>
                        <a:t>COURSE_ID</a:t>
                      </a:r>
                      <a:r>
                        <a:rPr lang="ko-KR" altLang="en-US" sz="900" dirty="0"/>
                        <a:t>를 참조함</a:t>
                      </a:r>
                      <a:endParaRPr lang="en-US" altLang="ko-KR" sz="900" dirty="0"/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/>
                        <a:t>NO</a:t>
                      </a:r>
                      <a:r>
                        <a:rPr lang="ko-KR" altLang="en-US" sz="900" dirty="0"/>
                        <a:t>는 </a:t>
                      </a:r>
                      <a:r>
                        <a:rPr lang="en-US" altLang="ko-KR" sz="900" dirty="0"/>
                        <a:t>TIMETABLE </a:t>
                      </a:r>
                      <a:r>
                        <a:rPr lang="ko-KR" altLang="en-US" sz="900" dirty="0"/>
                        <a:t>테이블의 </a:t>
                      </a:r>
                      <a:r>
                        <a:rPr lang="en-US" altLang="ko-KR" sz="900" dirty="0"/>
                        <a:t>NO</a:t>
                      </a:r>
                      <a:r>
                        <a:rPr lang="ko-KR" altLang="en-US" sz="900" dirty="0"/>
                        <a:t>을 참조함</a:t>
                      </a:r>
                      <a:endParaRPr lang="en-US" altLang="ko-KR" sz="900" dirty="0"/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/>
                        <a:t>DAY_OF_WEEK</a:t>
                      </a:r>
                      <a:r>
                        <a:rPr lang="ko-KR" altLang="en-US" sz="900" dirty="0"/>
                        <a:t>는 </a:t>
                      </a:r>
                      <a:r>
                        <a:rPr lang="en-US" altLang="ko-KR" sz="900" dirty="0"/>
                        <a:t>DAY_OF_WEEK </a:t>
                      </a:r>
                      <a:r>
                        <a:rPr lang="ko-KR" altLang="en-US" sz="900" dirty="0"/>
                        <a:t>테이블의</a:t>
                      </a:r>
                      <a:r>
                        <a:rPr lang="en-US" altLang="ko-KR" sz="900" dirty="0"/>
                        <a:t>DAY_OF_WEEK </a:t>
                      </a:r>
                      <a:r>
                        <a:rPr lang="ko-KR" altLang="en-US" sz="900" dirty="0"/>
                        <a:t>를 참조함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615286"/>
                  </a:ext>
                </a:extLst>
              </a:tr>
              <a:tr h="441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DAY_OF_WEEK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char(3)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MON, TUE, WED, THU, FRI, SAT, SUN</a:t>
                      </a:r>
                      <a:endParaRPr lang="ko-KR" altLang="en-US" sz="1000" dirty="0"/>
                    </a:p>
                    <a:p>
                      <a:pPr algn="l" latinLnBrk="1"/>
                      <a:r>
                        <a:rPr lang="ko-KR" altLang="en-US" sz="1000" dirty="0"/>
                        <a:t>중 하나를 가짐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610070"/>
                  </a:ext>
                </a:extLst>
              </a:tr>
              <a:tr h="441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/>
                        <a:t>NO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/>
                        <a:t>Integer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/>
                        <a:t>Not NULL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/>
                        <a:t>0~10 </a:t>
                      </a:r>
                      <a:r>
                        <a:rPr lang="ko-KR" altLang="en-US" sz="1000" kern="1200" dirty="0"/>
                        <a:t>사이의 정수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40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18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1: SQL </a:t>
            </a:r>
            <a:r>
              <a:rPr lang="ko-KR" altLang="en-US" dirty="0"/>
              <a:t>작성</a:t>
            </a:r>
            <a:br>
              <a:rPr lang="en-US" altLang="ko-KR" dirty="0"/>
            </a:br>
            <a:r>
              <a:rPr lang="en-US" altLang="ko-KR" sz="2000" dirty="0">
                <a:solidFill>
                  <a:prstClr val="black"/>
                </a:solidFill>
              </a:rPr>
              <a:t>Due date: 10/31 23:55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800" dirty="0">
                <a:highlight>
                  <a:srgbClr val="00FF00"/>
                </a:highlight>
              </a:rPr>
              <a:t>2) </a:t>
            </a:r>
            <a:r>
              <a:rPr lang="ko-KR" altLang="en-US" sz="1800" dirty="0">
                <a:highlight>
                  <a:srgbClr val="00FF00"/>
                </a:highlight>
              </a:rPr>
              <a:t>전체 데이터가 제공되지 않는 </a:t>
            </a:r>
            <a:r>
              <a:rPr lang="en-US" altLang="ko-KR" sz="1800" dirty="0">
                <a:highlight>
                  <a:srgbClr val="00FF00"/>
                </a:highlight>
              </a:rPr>
              <a:t>Table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r>
              <a:rPr lang="en-US" altLang="ko-KR" sz="1100" b="1" dirty="0"/>
              <a:t>STUDENTS </a:t>
            </a:r>
            <a:r>
              <a:rPr lang="ko-KR" altLang="en-US" sz="1100" b="1" dirty="0"/>
              <a:t>테이블 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lvl="2"/>
            <a:r>
              <a:rPr lang="ko-KR" altLang="en-US" sz="800" dirty="0"/>
              <a:t>휴학생은 존재하지 않으며</a:t>
            </a:r>
            <a:r>
              <a:rPr lang="en-US" altLang="ko-KR" sz="800" dirty="0"/>
              <a:t>, </a:t>
            </a:r>
            <a:r>
              <a:rPr lang="ko-KR" altLang="en-US" sz="800" dirty="0"/>
              <a:t>모든 학과에 대해 </a:t>
            </a:r>
            <a:r>
              <a:rPr lang="en-US" altLang="ko-KR" sz="800" dirty="0"/>
              <a:t>4</a:t>
            </a:r>
            <a:r>
              <a:rPr lang="ko-KR" altLang="en-US" sz="800" dirty="0"/>
              <a:t>년제로 처리함</a:t>
            </a:r>
            <a:r>
              <a:rPr lang="en-US" altLang="ko-KR" sz="800" dirty="0"/>
              <a:t>.</a:t>
            </a:r>
          </a:p>
          <a:p>
            <a:pPr lvl="2"/>
            <a:r>
              <a:rPr lang="ko-KR" altLang="en-US" sz="800" dirty="0"/>
              <a:t>현재 시점은 </a:t>
            </a:r>
            <a:r>
              <a:rPr lang="en-US" altLang="ko-KR" sz="800" dirty="0"/>
              <a:t>2019</a:t>
            </a:r>
            <a:r>
              <a:rPr lang="ko-KR" altLang="en-US" sz="800" dirty="0"/>
              <a:t>년 </a:t>
            </a:r>
            <a:r>
              <a:rPr lang="en-US" altLang="ko-KR" sz="800" dirty="0"/>
              <a:t>1</a:t>
            </a:r>
            <a:r>
              <a:rPr lang="ko-KR" altLang="en-US" sz="800" dirty="0"/>
              <a:t>학기 직전으로 가정하여</a:t>
            </a:r>
            <a:r>
              <a:rPr lang="en-US" altLang="ko-KR" sz="800" dirty="0"/>
              <a:t>, 2015</a:t>
            </a:r>
            <a:r>
              <a:rPr lang="ko-KR" altLang="en-US" sz="800" dirty="0"/>
              <a:t>년 입학생은 </a:t>
            </a:r>
            <a:r>
              <a:rPr lang="en-US" altLang="ko-KR" sz="800" dirty="0"/>
              <a:t>2018</a:t>
            </a:r>
            <a:r>
              <a:rPr lang="ko-KR" altLang="en-US" sz="800" dirty="0"/>
              <a:t>년 </a:t>
            </a:r>
            <a:r>
              <a:rPr lang="en-US" altLang="ko-KR" sz="800" dirty="0"/>
              <a:t>4</a:t>
            </a:r>
            <a:r>
              <a:rPr lang="ko-KR" altLang="en-US" sz="800" dirty="0"/>
              <a:t>학년으로 일괄 처리함</a:t>
            </a:r>
            <a:r>
              <a:rPr lang="en-US" altLang="ko-KR" sz="800" dirty="0"/>
              <a:t>.</a:t>
            </a:r>
          </a:p>
          <a:p>
            <a:pPr lvl="2"/>
            <a:r>
              <a:rPr lang="ko-KR" altLang="en-US" sz="800" dirty="0"/>
              <a:t>즉</a:t>
            </a:r>
            <a:r>
              <a:rPr lang="en-US" altLang="ko-KR" sz="800" dirty="0"/>
              <a:t>,  2015</a:t>
            </a:r>
            <a:r>
              <a:rPr lang="ko-KR" altLang="en-US" sz="800" dirty="0"/>
              <a:t>년 입학생은 </a:t>
            </a:r>
            <a:r>
              <a:rPr lang="en-US" altLang="ko-KR" sz="800" dirty="0"/>
              <a:t>2019</a:t>
            </a:r>
            <a:r>
              <a:rPr lang="ko-KR" altLang="en-US" sz="800" dirty="0"/>
              <a:t>년 </a:t>
            </a:r>
            <a:r>
              <a:rPr lang="en-US" altLang="ko-KR" sz="800" dirty="0"/>
              <a:t>2</a:t>
            </a:r>
            <a:r>
              <a:rPr lang="ko-KR" altLang="en-US" sz="800" dirty="0"/>
              <a:t>월 졸업예정자</a:t>
            </a:r>
            <a:r>
              <a:rPr lang="en-US" altLang="ko-KR" sz="800" dirty="0"/>
              <a:t>(</a:t>
            </a:r>
            <a:r>
              <a:rPr lang="ko-KR" altLang="en-US" sz="800" dirty="0"/>
              <a:t>아직 </a:t>
            </a:r>
            <a:r>
              <a:rPr lang="en-US" altLang="ko-KR" sz="800" dirty="0"/>
              <a:t>4</a:t>
            </a:r>
            <a:r>
              <a:rPr lang="ko-KR" altLang="en-US" sz="800" dirty="0"/>
              <a:t>학년</a:t>
            </a:r>
            <a:r>
              <a:rPr lang="en-US" altLang="ko-KR" sz="800" dirty="0"/>
              <a:t>), 2016</a:t>
            </a:r>
            <a:r>
              <a:rPr lang="ko-KR" altLang="en-US" sz="800" dirty="0"/>
              <a:t>년 입학생은 </a:t>
            </a:r>
            <a:r>
              <a:rPr lang="en-US" altLang="ko-KR" sz="800" dirty="0"/>
              <a:t>3</a:t>
            </a:r>
            <a:r>
              <a:rPr lang="ko-KR" altLang="en-US" sz="800" dirty="0"/>
              <a:t>학년인 상태이며</a:t>
            </a:r>
            <a:r>
              <a:rPr lang="en-US" altLang="ko-KR" sz="800" dirty="0"/>
              <a:t>, 2017</a:t>
            </a:r>
            <a:r>
              <a:rPr lang="ko-KR" altLang="en-US" sz="800" dirty="0"/>
              <a:t>년 입학생은 </a:t>
            </a:r>
            <a:r>
              <a:rPr lang="en-US" altLang="ko-KR" sz="800" dirty="0"/>
              <a:t>2</a:t>
            </a:r>
            <a:r>
              <a:rPr lang="ko-KR" altLang="en-US" sz="800" dirty="0"/>
              <a:t>학년으로 처리됨</a:t>
            </a:r>
            <a:r>
              <a:rPr lang="en-US" altLang="ko-KR" sz="800" dirty="0"/>
              <a:t>, 2018</a:t>
            </a:r>
            <a:r>
              <a:rPr lang="ko-KR" altLang="en-US" sz="800" dirty="0"/>
              <a:t>입학생은 </a:t>
            </a:r>
            <a:r>
              <a:rPr lang="en-US" altLang="ko-KR" sz="800" dirty="0"/>
              <a:t>1</a:t>
            </a:r>
            <a:r>
              <a:rPr lang="ko-KR" altLang="en-US" sz="800" dirty="0"/>
              <a:t>학년</a:t>
            </a:r>
            <a:r>
              <a:rPr lang="en-US" altLang="ko-KR" sz="800" dirty="0"/>
              <a:t>.</a:t>
            </a:r>
          </a:p>
          <a:p>
            <a:pPr lvl="2"/>
            <a:r>
              <a:rPr lang="en-US" altLang="ko-KR" sz="800" dirty="0"/>
              <a:t>GRADUATE_YEAR</a:t>
            </a:r>
            <a:r>
              <a:rPr lang="ko-KR" altLang="en-US" sz="800" dirty="0"/>
              <a:t>이 </a:t>
            </a:r>
            <a:r>
              <a:rPr lang="en-US" altLang="ko-KR" sz="800" dirty="0"/>
              <a:t>NULL</a:t>
            </a:r>
            <a:r>
              <a:rPr lang="ko-KR" altLang="en-US" sz="800" dirty="0"/>
              <a:t>일 경우</a:t>
            </a:r>
            <a:r>
              <a:rPr lang="en-US" altLang="ko-KR" sz="800" dirty="0"/>
              <a:t>, </a:t>
            </a:r>
            <a:r>
              <a:rPr lang="ko-KR" altLang="en-US" sz="800" dirty="0"/>
              <a:t>재학생을 의미함</a:t>
            </a:r>
            <a:r>
              <a:rPr lang="en-US" altLang="ko-KR" sz="800" dirty="0"/>
              <a:t>.</a:t>
            </a:r>
          </a:p>
          <a:p>
            <a:pPr lvl="2"/>
            <a:r>
              <a:rPr lang="en-US" altLang="ko-KR" sz="800" dirty="0"/>
              <a:t>GRADE</a:t>
            </a:r>
            <a:r>
              <a:rPr lang="ko-KR" altLang="en-US" sz="800" dirty="0"/>
              <a:t>가 </a:t>
            </a:r>
            <a:r>
              <a:rPr lang="en-US" altLang="ko-KR" sz="800" dirty="0"/>
              <a:t>5</a:t>
            </a:r>
            <a:r>
              <a:rPr lang="ko-KR" altLang="en-US" sz="800" dirty="0"/>
              <a:t>인 경우</a:t>
            </a:r>
            <a:r>
              <a:rPr lang="en-US" altLang="ko-KR" sz="800" dirty="0"/>
              <a:t>, </a:t>
            </a:r>
            <a:r>
              <a:rPr lang="ko-KR" altLang="en-US" sz="800" dirty="0"/>
              <a:t>졸업생을 의미함</a:t>
            </a:r>
            <a:endParaRPr lang="en-US" altLang="ko-KR" sz="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01097"/>
              </p:ext>
            </p:extLst>
          </p:nvPr>
        </p:nvGraphicFramePr>
        <p:xfrm>
          <a:off x="105798" y="1826962"/>
          <a:ext cx="8932405" cy="355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602">
                  <a:extLst>
                    <a:ext uri="{9D8B030D-6E8A-4147-A177-3AD203B41FA5}">
                      <a16:colId xmlns:a16="http://schemas.microsoft.com/office/drawing/2014/main" val="2412538676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2293213568"/>
                    </a:ext>
                  </a:extLst>
                </a:gridCol>
                <a:gridCol w="1308682">
                  <a:extLst>
                    <a:ext uri="{9D8B030D-6E8A-4147-A177-3AD203B41FA5}">
                      <a16:colId xmlns:a16="http://schemas.microsoft.com/office/drawing/2014/main" val="282553630"/>
                    </a:ext>
                  </a:extLst>
                </a:gridCol>
                <a:gridCol w="973123">
                  <a:extLst>
                    <a:ext uri="{9D8B030D-6E8A-4147-A177-3AD203B41FA5}">
                      <a16:colId xmlns:a16="http://schemas.microsoft.com/office/drawing/2014/main" val="1867183097"/>
                    </a:ext>
                  </a:extLst>
                </a:gridCol>
                <a:gridCol w="1040235">
                  <a:extLst>
                    <a:ext uri="{9D8B030D-6E8A-4147-A177-3AD203B41FA5}">
                      <a16:colId xmlns:a16="http://schemas.microsoft.com/office/drawing/2014/main" val="4262801127"/>
                    </a:ext>
                  </a:extLst>
                </a:gridCol>
                <a:gridCol w="2608976">
                  <a:extLst>
                    <a:ext uri="{9D8B030D-6E8A-4147-A177-3AD203B41FA5}">
                      <a16:colId xmlns:a16="http://schemas.microsoft.com/office/drawing/2014/main" val="104453620"/>
                    </a:ext>
                  </a:extLst>
                </a:gridCol>
                <a:gridCol w="1211275">
                  <a:extLst>
                    <a:ext uri="{9D8B030D-6E8A-4147-A177-3AD203B41FA5}">
                      <a16:colId xmlns:a16="http://schemas.microsoft.com/office/drawing/2014/main" val="3607734127"/>
                    </a:ext>
                  </a:extLst>
                </a:gridCol>
              </a:tblGrid>
              <a:tr h="1779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Table</a:t>
                      </a:r>
                      <a:r>
                        <a:rPr lang="en-US" altLang="ko-KR" sz="1100" b="1" baseline="0" dirty="0"/>
                        <a:t> name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Contents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 list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Data Type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</a:t>
                      </a:r>
                      <a:r>
                        <a:rPr lang="en-US" altLang="ko-KR" sz="1100" b="1" baseline="0" dirty="0"/>
                        <a:t> Feature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</a:t>
                      </a:r>
                      <a:r>
                        <a:rPr lang="en-US" altLang="ko-KR" sz="1100" b="1" baseline="0" dirty="0"/>
                        <a:t> Info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Reference</a:t>
                      </a:r>
                    </a:p>
                    <a:p>
                      <a:pPr algn="l"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참조 관계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80456"/>
                  </a:ext>
                </a:extLst>
              </a:tr>
              <a:tr h="121920">
                <a:tc row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STUDENTS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학생 정보 테이블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입학연도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졸업연도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학번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ADMISSION_YEAR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Integer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연도 </a:t>
                      </a:r>
                      <a:r>
                        <a:rPr lang="en-US" altLang="ko-KR" sz="1000" dirty="0"/>
                        <a:t>e.g.</a:t>
                      </a:r>
                      <a:r>
                        <a:rPr lang="en-US" altLang="ko-KR" sz="1000" baseline="0" dirty="0"/>
                        <a:t> 2019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MAJOR_ID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altLang="ko-KR" sz="1000" dirty="0"/>
                        <a:t>COLLEGE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MAJOR_ID</a:t>
                      </a:r>
                      <a:r>
                        <a:rPr lang="ko-KR" altLang="en-US" sz="1000" dirty="0"/>
                        <a:t>에 있는 값만 존재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615286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GRADUATE_YEAR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Integer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연도 </a:t>
                      </a:r>
                      <a:r>
                        <a:rPr lang="en-US" altLang="ko-KR" sz="1000" dirty="0"/>
                        <a:t>e.g. 2019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3475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GRADE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Integer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정수 </a:t>
                      </a:r>
                      <a:r>
                        <a:rPr lang="en-US" altLang="ko-KR" sz="1000" dirty="0"/>
                        <a:t>1~5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6100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MAJOR_ID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char(3)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자리 영문 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406262"/>
                  </a:ext>
                </a:extLst>
              </a:tr>
              <a:tr h="1652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STUDENT_ID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char(10)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PK, 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임의의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자리 정수</a:t>
                      </a:r>
                      <a:r>
                        <a:rPr lang="en-US" altLang="ko-KR" sz="1000" dirty="0"/>
                        <a:t>(0~9)</a:t>
                      </a:r>
                      <a:r>
                        <a:rPr lang="ko-KR" altLang="en-US" sz="1000" dirty="0"/>
                        <a:t>로 구성된 문자열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e.g.</a:t>
                      </a:r>
                      <a:r>
                        <a:rPr lang="en-US" altLang="ko-KR" sz="1000" baseline="0" dirty="0"/>
                        <a:t> 2019000111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978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varchar(20)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임의의 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20937"/>
                  </a:ext>
                </a:extLst>
              </a:tr>
              <a:tr h="274320">
                <a:tc rowSpan="4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FACULTY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교수진 정보 테이블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교수번호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소속 전공 </a:t>
                      </a:r>
                      <a:r>
                        <a:rPr lang="en-US" altLang="ko-KR" sz="1000" dirty="0"/>
                        <a:t>ID, </a:t>
                      </a:r>
                      <a:r>
                        <a:rPr lang="ko-KR" altLang="en-US" sz="1000" dirty="0"/>
                        <a:t>직위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char(10)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PK, Not</a:t>
                      </a:r>
                      <a:r>
                        <a:rPr lang="en-US" altLang="ko-KR" sz="1000" baseline="0" dirty="0"/>
                        <a:t>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임의의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자리 정수</a:t>
                      </a:r>
                      <a:r>
                        <a:rPr lang="en-US" altLang="ko-KR" sz="1000" dirty="0"/>
                        <a:t>(0~9)</a:t>
                      </a:r>
                      <a:r>
                        <a:rPr lang="ko-KR" altLang="en-US" sz="1000" dirty="0"/>
                        <a:t>로 구성된 문자열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e.g.</a:t>
                      </a:r>
                      <a:r>
                        <a:rPr lang="en-US" altLang="ko-KR" sz="1000" baseline="0" dirty="0"/>
                        <a:t> 2019000111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MAJOR_ID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altLang="ko-KR" sz="1000" dirty="0"/>
                        <a:t>COLLEGE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MAJOR_ID</a:t>
                      </a:r>
                      <a:r>
                        <a:rPr lang="ko-KR" altLang="en-US" sz="1000" dirty="0"/>
                        <a:t>에 있는 값만 존재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9545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varchar(20)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</a:t>
                      </a:r>
                      <a:r>
                        <a:rPr lang="en-US" altLang="ko-KR" sz="1000" baseline="0" dirty="0"/>
                        <a:t>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콤마 없는 문자열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e.g. </a:t>
                      </a:r>
                      <a:r>
                        <a:rPr lang="en-US" altLang="ko-KR" sz="1000" dirty="0" err="1"/>
                        <a:t>Sanghyun</a:t>
                      </a:r>
                      <a:r>
                        <a:rPr lang="en-US" altLang="ko-KR" sz="1000" dirty="0"/>
                        <a:t>, Park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불가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e.g. </a:t>
                      </a:r>
                      <a:r>
                        <a:rPr lang="en-US" altLang="ko-KR" sz="1000" dirty="0" err="1"/>
                        <a:t>Sanghyun</a:t>
                      </a:r>
                      <a:r>
                        <a:rPr lang="en-US" altLang="ko-KR" sz="1000" dirty="0"/>
                        <a:t> Park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baseline="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00B050"/>
                          </a:solidFill>
                        </a:rPr>
                        <a:t>허용</a:t>
                      </a:r>
                      <a:r>
                        <a:rPr lang="en-US" altLang="ko-KR" sz="1000" baseline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09753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MAJOR_ID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char(3)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자리 영문 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040004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POSITION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varchar(6)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정교수</a:t>
                      </a:r>
                      <a:r>
                        <a:rPr lang="en-US" altLang="ko-KR" sz="1000" dirty="0"/>
                        <a:t>”, “</a:t>
                      </a:r>
                      <a:r>
                        <a:rPr lang="ko-KR" altLang="en-US" sz="1000" dirty="0"/>
                        <a:t>부교수</a:t>
                      </a:r>
                      <a:r>
                        <a:rPr lang="en-US" altLang="ko-KR" sz="1000" dirty="0"/>
                        <a:t>”, “</a:t>
                      </a:r>
                      <a:r>
                        <a:rPr lang="ko-KR" altLang="en-US" sz="1000" dirty="0"/>
                        <a:t>조교수</a:t>
                      </a:r>
                      <a:r>
                        <a:rPr lang="en-US" altLang="ko-KR" sz="1000" dirty="0"/>
                        <a:t>”</a:t>
                      </a:r>
                      <a:r>
                        <a:rPr lang="ko-KR" altLang="en-US" sz="1000" dirty="0"/>
                        <a:t> 중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73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944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1: SQL </a:t>
            </a:r>
            <a:r>
              <a:rPr lang="ko-KR" altLang="en-US" dirty="0"/>
              <a:t>작성</a:t>
            </a:r>
            <a:br>
              <a:rPr lang="en-US" altLang="ko-KR" dirty="0"/>
            </a:br>
            <a:r>
              <a:rPr lang="en-US" altLang="ko-KR" sz="2000" dirty="0">
                <a:solidFill>
                  <a:prstClr val="black"/>
                </a:solidFill>
              </a:rPr>
              <a:t>Due date: 10/31 23:55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highlight>
                  <a:srgbClr val="00FF00"/>
                </a:highlight>
              </a:rPr>
              <a:t>2) </a:t>
            </a:r>
            <a:r>
              <a:rPr lang="ko-KR" altLang="en-US" sz="1800" dirty="0">
                <a:highlight>
                  <a:srgbClr val="00FF00"/>
                </a:highlight>
              </a:rPr>
              <a:t>전체 데이터가 제공되지 않는 </a:t>
            </a:r>
            <a:r>
              <a:rPr lang="en-US" altLang="ko-KR" sz="1800" dirty="0">
                <a:highlight>
                  <a:srgbClr val="00FF00"/>
                </a:highlight>
              </a:rPr>
              <a:t>Table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327988"/>
              </p:ext>
            </p:extLst>
          </p:nvPr>
        </p:nvGraphicFramePr>
        <p:xfrm>
          <a:off x="105798" y="1826962"/>
          <a:ext cx="8932405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938">
                  <a:extLst>
                    <a:ext uri="{9D8B030D-6E8A-4147-A177-3AD203B41FA5}">
                      <a16:colId xmlns:a16="http://schemas.microsoft.com/office/drawing/2014/main" val="2412538676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93213568"/>
                    </a:ext>
                  </a:extLst>
                </a:gridCol>
                <a:gridCol w="1124125">
                  <a:extLst>
                    <a:ext uri="{9D8B030D-6E8A-4147-A177-3AD203B41FA5}">
                      <a16:colId xmlns:a16="http://schemas.microsoft.com/office/drawing/2014/main" val="282553630"/>
                    </a:ext>
                  </a:extLst>
                </a:gridCol>
                <a:gridCol w="892749">
                  <a:extLst>
                    <a:ext uri="{9D8B030D-6E8A-4147-A177-3AD203B41FA5}">
                      <a16:colId xmlns:a16="http://schemas.microsoft.com/office/drawing/2014/main" val="1867183097"/>
                    </a:ext>
                  </a:extLst>
                </a:gridCol>
                <a:gridCol w="1053497">
                  <a:extLst>
                    <a:ext uri="{9D8B030D-6E8A-4147-A177-3AD203B41FA5}">
                      <a16:colId xmlns:a16="http://schemas.microsoft.com/office/drawing/2014/main" val="4262801127"/>
                    </a:ext>
                  </a:extLst>
                </a:gridCol>
                <a:gridCol w="2718426">
                  <a:extLst>
                    <a:ext uri="{9D8B030D-6E8A-4147-A177-3AD203B41FA5}">
                      <a16:colId xmlns:a16="http://schemas.microsoft.com/office/drawing/2014/main" val="104453620"/>
                    </a:ext>
                  </a:extLst>
                </a:gridCol>
                <a:gridCol w="1319938">
                  <a:extLst>
                    <a:ext uri="{9D8B030D-6E8A-4147-A177-3AD203B41FA5}">
                      <a16:colId xmlns:a16="http://schemas.microsoft.com/office/drawing/2014/main" val="3607734127"/>
                    </a:ext>
                  </a:extLst>
                </a:gridCol>
              </a:tblGrid>
              <a:tr h="1779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Table</a:t>
                      </a:r>
                      <a:r>
                        <a:rPr lang="en-US" altLang="ko-KR" sz="1100" b="1" baseline="0" dirty="0"/>
                        <a:t> name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Contents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 list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Data Type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</a:t>
                      </a:r>
                      <a:r>
                        <a:rPr lang="en-US" altLang="ko-KR" sz="1100" b="1" baseline="0" dirty="0"/>
                        <a:t> Feature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</a:t>
                      </a:r>
                      <a:r>
                        <a:rPr lang="en-US" altLang="ko-KR" sz="1100" b="1" baseline="0" dirty="0"/>
                        <a:t> Info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Reference</a:t>
                      </a:r>
                    </a:p>
                    <a:p>
                      <a:pPr algn="l"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참조 관계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80456"/>
                  </a:ext>
                </a:extLst>
              </a:tr>
              <a:tr h="177963"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GRADE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성적 정보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COURSE_ID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integer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PK,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dirty="0"/>
                        <a:t>이상 정수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COURSE_ID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altLang="ko-KR" sz="1000" dirty="0"/>
                        <a:t>COURSE </a:t>
                      </a:r>
                      <a:r>
                        <a:rPr lang="ko-KR" altLang="en-US" sz="1000" dirty="0"/>
                        <a:t>테이블의 </a:t>
                      </a:r>
                      <a:r>
                        <a:rPr lang="en-US" altLang="ko-KR" sz="1000" dirty="0"/>
                        <a:t>COURSE_ID</a:t>
                      </a:r>
                      <a:r>
                        <a:rPr lang="ko-KR" altLang="en-US" sz="1000" dirty="0"/>
                        <a:t>에 있는 값만 존재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STUDENT_ID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altLang="ko-KR" sz="1000" dirty="0"/>
                        <a:t>STUDENTS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테이블의 </a:t>
                      </a:r>
                      <a:r>
                        <a:rPr lang="en-US" altLang="ko-KR" sz="1000" baseline="0" dirty="0"/>
                        <a:t>STUDENT_ID</a:t>
                      </a:r>
                      <a:r>
                        <a:rPr lang="ko-KR" altLang="en-US" sz="1000" baseline="0" dirty="0"/>
                        <a:t>에 있는 값만 존재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0727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GRADE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numeric(2,1)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</a:t>
                      </a:r>
                      <a:r>
                        <a:rPr lang="en-US" altLang="ko-KR" sz="1000" baseline="0" dirty="0"/>
                        <a:t>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/>
                        <a:t>아래에 해당하는 두 자리 실수 중 </a:t>
                      </a:r>
                      <a:r>
                        <a:rPr lang="en-US" altLang="ko-KR" sz="1000" kern="1200" dirty="0"/>
                        <a:t>1</a:t>
                      </a:r>
                      <a:r>
                        <a:rPr lang="ko-KR" altLang="en-US" sz="1000" kern="1200" dirty="0"/>
                        <a:t>가지</a:t>
                      </a:r>
                      <a:endParaRPr lang="en-US" altLang="ko-KR" sz="1000" kern="1200" dirty="0"/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/>
                        <a:t>A+: 4.3, A0: 4.0 A-: 3.7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/>
                        <a:t>B+: 3.3, B0: 3.0 B-: 2.7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/>
                        <a:t>C+: 2.3, C0: 2.0 C-: 1.7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/>
                        <a:t>D+: 1.3, D0: 1.0 D-: 0.7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/>
                        <a:t>F: 0.0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0618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STUDENT_ID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char(10)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PK, 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임의의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자리 정수</a:t>
                      </a:r>
                      <a:r>
                        <a:rPr lang="en-US" altLang="ko-KR" sz="1000" dirty="0"/>
                        <a:t>(0~9)</a:t>
                      </a:r>
                      <a:r>
                        <a:rPr lang="ko-KR" altLang="en-US" sz="1000" dirty="0"/>
                        <a:t>로 구성된 문자열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e.g.</a:t>
                      </a:r>
                      <a:r>
                        <a:rPr lang="en-US" altLang="ko-KR" sz="1000" baseline="0" dirty="0"/>
                        <a:t> 2019000111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9819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ATTENDANCE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출결 현황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COURSE_ID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integer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PK, 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dirty="0"/>
                        <a:t>이상 정수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COURSE_ID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altLang="ko-KR" sz="1000" dirty="0"/>
                        <a:t>COURSE </a:t>
                      </a:r>
                      <a:r>
                        <a:rPr lang="ko-KR" altLang="en-US" sz="1000" dirty="0"/>
                        <a:t>테이블의 </a:t>
                      </a:r>
                      <a:r>
                        <a:rPr lang="en-US" altLang="ko-KR" sz="1000" dirty="0"/>
                        <a:t>COURSE_ID</a:t>
                      </a:r>
                      <a:r>
                        <a:rPr lang="ko-KR" altLang="en-US" sz="1000" dirty="0"/>
                        <a:t>에 있는 값만 존재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STUDENT_ID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altLang="ko-KR" sz="1000" dirty="0"/>
                        <a:t>STUDNETS </a:t>
                      </a:r>
                      <a:r>
                        <a:rPr lang="ko-KR" altLang="en-US" sz="1000" dirty="0"/>
                        <a:t>테이블의 </a:t>
                      </a:r>
                      <a:r>
                        <a:rPr lang="en-US" altLang="ko-KR" sz="1000" dirty="0"/>
                        <a:t>STUDENT_ID</a:t>
                      </a:r>
                      <a:r>
                        <a:rPr lang="ko-KR" altLang="en-US" sz="1000" dirty="0"/>
                        <a:t>에 있는 값만 존재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17211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STUDENT_ID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char(10)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PK,</a:t>
                      </a:r>
                      <a:r>
                        <a:rPr lang="en-US" altLang="ko-KR" sz="1000" baseline="0" dirty="0"/>
                        <a:t> 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임의의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자리 정수</a:t>
                      </a:r>
                      <a:r>
                        <a:rPr lang="en-US" altLang="ko-KR" sz="1000" dirty="0"/>
                        <a:t>(0~9)</a:t>
                      </a:r>
                      <a:r>
                        <a:rPr lang="ko-KR" altLang="en-US" sz="1000" dirty="0"/>
                        <a:t>로 구성된 문자열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e.g.</a:t>
                      </a:r>
                      <a:r>
                        <a:rPr lang="en-US" altLang="ko-KR" sz="1000" baseline="0" dirty="0"/>
                        <a:t> 2019000111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529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ABSENCE_TIME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integer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총 수업 시간에서 출석하지 않은 시간을 정수로 나타내며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총 수업 시간을 넘을 수 없음</a:t>
                      </a:r>
                      <a:r>
                        <a:rPr lang="en-US" altLang="ko-KR" sz="1000" dirty="0"/>
                        <a:t>.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즉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결석과 지각의 개념 대신 수업시간에 참여하지 않은 시간으로 출석을 기록하며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시간은 </a:t>
                      </a:r>
                      <a:r>
                        <a:rPr lang="en-US" altLang="ko-KR" sz="1000" baseline="0" dirty="0"/>
                        <a:t>1</a:t>
                      </a:r>
                      <a:r>
                        <a:rPr lang="ko-KR" altLang="en-US" sz="1000" baseline="0" dirty="0"/>
                        <a:t>시간 단위이며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분초단위는 존재하지 않음</a:t>
                      </a:r>
                      <a:r>
                        <a:rPr lang="en-US" altLang="ko-KR" sz="1000" baseline="0" dirty="0"/>
                        <a:t>.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0</a:t>
                      </a:r>
                      <a:r>
                        <a:rPr lang="en-US" altLang="ko-KR" sz="1000" baseline="0" dirty="0"/>
                        <a:t> ~ </a:t>
                      </a:r>
                      <a:r>
                        <a:rPr lang="ko-KR" altLang="en-US" sz="1000" baseline="0" dirty="0"/>
                        <a:t>총 수업 시간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42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53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1: SQL </a:t>
            </a:r>
            <a:r>
              <a:rPr lang="ko-KR" altLang="en-US" dirty="0"/>
              <a:t>작성</a:t>
            </a:r>
            <a:br>
              <a:rPr lang="en-US" altLang="ko-KR" dirty="0"/>
            </a:br>
            <a:r>
              <a:rPr lang="en-US" altLang="ko-KR" sz="2000" dirty="0">
                <a:solidFill>
                  <a:prstClr val="black"/>
                </a:solidFill>
              </a:rPr>
              <a:t>Due date: 10/31 23:55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highlight>
                  <a:srgbClr val="00FF00"/>
                </a:highlight>
              </a:rPr>
              <a:t>2) </a:t>
            </a:r>
            <a:r>
              <a:rPr lang="ko-KR" altLang="en-US" sz="1800" dirty="0">
                <a:highlight>
                  <a:srgbClr val="00FF00"/>
                </a:highlight>
              </a:rPr>
              <a:t>전체 데이터가 제공되지 않는 </a:t>
            </a:r>
            <a:r>
              <a:rPr lang="en-US" altLang="ko-KR" sz="1800" dirty="0">
                <a:highlight>
                  <a:srgbClr val="00FF00"/>
                </a:highlight>
              </a:rPr>
              <a:t>Table</a:t>
            </a:r>
          </a:p>
          <a:p>
            <a:pPr lvl="1"/>
            <a:r>
              <a:rPr lang="en-US" altLang="ko-KR" sz="1400" dirty="0"/>
              <a:t>ATTENDANCE </a:t>
            </a:r>
            <a:r>
              <a:rPr lang="ko-KR" altLang="en-US" sz="1400" dirty="0"/>
              <a:t>테이블</a:t>
            </a:r>
            <a:endParaRPr lang="en-US" altLang="ko-KR" sz="1400" dirty="0"/>
          </a:p>
          <a:p>
            <a:pPr lvl="2"/>
            <a:r>
              <a:rPr lang="ko-KR" altLang="en-US" sz="1200" dirty="0"/>
              <a:t>휴강은 존재하지 않음</a:t>
            </a:r>
            <a:endParaRPr lang="en-US" altLang="ko-KR" sz="1200" dirty="0"/>
          </a:p>
          <a:p>
            <a:pPr lvl="2"/>
            <a:r>
              <a:rPr lang="en-US" altLang="ko-KR" sz="1200" b="1" dirty="0">
                <a:solidFill>
                  <a:srgbClr val="FF0000"/>
                </a:solidFill>
              </a:rPr>
              <a:t>(COURSE_ID,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STUDENT_ID)</a:t>
            </a:r>
            <a:r>
              <a:rPr lang="ko-KR" altLang="en-US" sz="1200" b="1" dirty="0">
                <a:solidFill>
                  <a:srgbClr val="FF0000"/>
                </a:solidFill>
              </a:rPr>
              <a:t>가 </a:t>
            </a:r>
            <a:r>
              <a:rPr lang="en-US" altLang="ko-KR" sz="1200" b="1" dirty="0">
                <a:solidFill>
                  <a:srgbClr val="FF0000"/>
                </a:solidFill>
              </a:rPr>
              <a:t>PK </a:t>
            </a:r>
            <a:r>
              <a:rPr lang="ko-KR" altLang="en-US" sz="1200" b="1" dirty="0">
                <a:solidFill>
                  <a:srgbClr val="FF0000"/>
                </a:solidFill>
              </a:rPr>
              <a:t>입니다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 marL="685800" lvl="2" indent="0">
              <a:buNone/>
            </a:pPr>
            <a:endParaRPr lang="en-US" altLang="ko-KR" sz="1200" dirty="0"/>
          </a:p>
          <a:p>
            <a:pPr lvl="1"/>
            <a:r>
              <a:rPr lang="en-US" altLang="ko-KR" sz="1500" dirty="0"/>
              <a:t>GRADE </a:t>
            </a:r>
            <a:r>
              <a:rPr lang="ko-KR" altLang="en-US" sz="1500" dirty="0"/>
              <a:t>테이블</a:t>
            </a:r>
            <a:endParaRPr lang="en-US" altLang="ko-KR" sz="1500" dirty="0"/>
          </a:p>
          <a:p>
            <a:pPr lvl="2"/>
            <a:r>
              <a:rPr lang="ko-KR" altLang="en-US" sz="1200" dirty="0"/>
              <a:t>전체 강의 시간의 </a:t>
            </a:r>
            <a:r>
              <a:rPr lang="en-US" altLang="ko-KR" sz="1200" dirty="0"/>
              <a:t>1/3</a:t>
            </a:r>
            <a:r>
              <a:rPr lang="ko-KR" altLang="en-US" sz="1200" dirty="0"/>
              <a:t>시간 이상을 출석하지 않은 경우 입력한 성적과 무관하게 </a:t>
            </a:r>
            <a:r>
              <a:rPr lang="en-US" altLang="ko-KR" sz="1200" dirty="0"/>
              <a:t>F</a:t>
            </a:r>
            <a:r>
              <a:rPr lang="ko-KR" altLang="en-US" sz="1200" dirty="0"/>
              <a:t>학점 처리</a:t>
            </a:r>
            <a:endParaRPr lang="en-US" altLang="ko-KR" sz="120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ko-KR" sz="1050" dirty="0"/>
              <a:t>1/3 </a:t>
            </a:r>
            <a:r>
              <a:rPr lang="ko-KR" altLang="en-US" sz="1050" dirty="0"/>
              <a:t>시간이 소수점이 나올 경우 소수점 첫째자리에서 올림 처리</a:t>
            </a:r>
            <a:endParaRPr lang="en-US" altLang="ko-KR" sz="105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ko-KR" altLang="en-US" sz="1050" dirty="0"/>
              <a:t>예</a:t>
            </a:r>
            <a:r>
              <a:rPr lang="en-US" altLang="ko-KR" sz="1050" dirty="0"/>
              <a:t>) 22 / 3 = 7.33 </a:t>
            </a:r>
            <a:r>
              <a:rPr lang="en-US" altLang="ko-KR" sz="1050" dirty="0">
                <a:sym typeface="Wingdings" panose="05000000000000000000" pitchFamily="2" charset="2"/>
              </a:rPr>
              <a:t> 8</a:t>
            </a:r>
            <a:endParaRPr lang="en-US" altLang="ko-KR" sz="1050" dirty="0"/>
          </a:p>
          <a:p>
            <a:pPr lvl="2"/>
            <a:r>
              <a:rPr lang="ko-KR" altLang="en-US" sz="1200" dirty="0"/>
              <a:t>재수강하는 학생의 경우 </a:t>
            </a:r>
            <a:r>
              <a:rPr lang="en-US" altLang="ko-KR" sz="1200" dirty="0"/>
              <a:t>A0</a:t>
            </a:r>
            <a:r>
              <a:rPr lang="ko-KR" altLang="en-US" sz="1200" dirty="0"/>
              <a:t>를 초과한 학점을 받을 수 없음</a:t>
            </a:r>
            <a:endParaRPr lang="en-US" altLang="ko-KR" sz="1200" dirty="0"/>
          </a:p>
          <a:p>
            <a:pPr lvl="2"/>
            <a:r>
              <a:rPr lang="ko-KR" altLang="en-US" sz="1200" dirty="0"/>
              <a:t>위 두 조건을 만족하는 데이터만 존재한다고 가정하면 됨</a:t>
            </a:r>
            <a:endParaRPr lang="en-US" altLang="ko-KR" sz="1200" dirty="0"/>
          </a:p>
          <a:p>
            <a:pPr lvl="2"/>
            <a:r>
              <a:rPr lang="en-US" altLang="ko-KR" sz="1200" dirty="0"/>
              <a:t>COURSE_ID</a:t>
            </a:r>
            <a:r>
              <a:rPr lang="ko-KR" altLang="en-US" sz="1200" dirty="0"/>
              <a:t>와 </a:t>
            </a:r>
            <a:r>
              <a:rPr lang="en-US" altLang="ko-KR" sz="1200" dirty="0"/>
              <a:t>STUDENT_ID</a:t>
            </a:r>
            <a:r>
              <a:rPr lang="ko-KR" altLang="en-US" sz="1200" dirty="0"/>
              <a:t>를 합쳐서 </a:t>
            </a:r>
            <a:r>
              <a:rPr lang="en-US" altLang="ko-KR" sz="1200" dirty="0"/>
              <a:t>PK</a:t>
            </a:r>
            <a:r>
              <a:rPr lang="ko-KR" altLang="en-US" sz="1200" dirty="0"/>
              <a:t>를 구성</a:t>
            </a:r>
            <a:endParaRPr lang="en-US" altLang="ko-KR" sz="1200" dirty="0"/>
          </a:p>
          <a:p>
            <a:pPr lvl="2"/>
            <a:r>
              <a:rPr lang="ko-KR" altLang="en-US" sz="1200" dirty="0"/>
              <a:t>재수강한 과목은 해당 과목의 최종 성적만 기록되는 것으로 가정함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5256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1: SQL </a:t>
            </a:r>
            <a:r>
              <a:rPr lang="ko-KR" altLang="en-US" dirty="0"/>
              <a:t>작성</a:t>
            </a:r>
            <a:br>
              <a:rPr lang="en-US" altLang="ko-KR" dirty="0"/>
            </a:br>
            <a:r>
              <a:rPr lang="en-US" altLang="ko-KR" sz="2000" dirty="0">
                <a:solidFill>
                  <a:prstClr val="black"/>
                </a:solidFill>
              </a:rPr>
              <a:t>Due date: 10/31 23:55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highlight>
                  <a:srgbClr val="00FF00"/>
                </a:highlight>
              </a:rPr>
              <a:t>2) </a:t>
            </a:r>
            <a:r>
              <a:rPr lang="ko-KR" altLang="en-US" sz="1800" dirty="0">
                <a:highlight>
                  <a:srgbClr val="00FF00"/>
                </a:highlight>
              </a:rPr>
              <a:t>전체 데이터가 제공되지 않는 </a:t>
            </a:r>
            <a:r>
              <a:rPr lang="en-US" altLang="ko-KR" sz="1800" dirty="0">
                <a:highlight>
                  <a:srgbClr val="00FF00"/>
                </a:highlight>
              </a:rPr>
              <a:t>Table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r>
              <a:rPr lang="ko-KR" altLang="en-US" sz="1100" dirty="0"/>
              <a:t>학생 </a:t>
            </a:r>
            <a:r>
              <a:rPr lang="en-US" altLang="ko-KR" sz="1100" dirty="0"/>
              <a:t>1</a:t>
            </a:r>
            <a:r>
              <a:rPr lang="ko-KR" altLang="en-US" sz="1100" dirty="0"/>
              <a:t>인당 한 학기에 최대 </a:t>
            </a:r>
            <a:r>
              <a:rPr lang="en-US" altLang="ko-KR" sz="1100" dirty="0"/>
              <a:t>19</a:t>
            </a:r>
            <a:r>
              <a:rPr lang="ko-KR" altLang="en-US" sz="1100" dirty="0"/>
              <a:t>학점까지 등록되었다고 가정</a:t>
            </a:r>
            <a:endParaRPr lang="en-US" altLang="ko-KR" sz="1100" dirty="0"/>
          </a:p>
          <a:p>
            <a:pPr lvl="1"/>
            <a:endParaRPr lang="en-US" altLang="ko-KR" sz="11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82299"/>
              </p:ext>
            </p:extLst>
          </p:nvPr>
        </p:nvGraphicFramePr>
        <p:xfrm>
          <a:off x="105798" y="1850094"/>
          <a:ext cx="8932405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9604">
                  <a:extLst>
                    <a:ext uri="{9D8B030D-6E8A-4147-A177-3AD203B41FA5}">
                      <a16:colId xmlns:a16="http://schemas.microsoft.com/office/drawing/2014/main" val="2412538676"/>
                    </a:ext>
                  </a:extLst>
                </a:gridCol>
                <a:gridCol w="1065402">
                  <a:extLst>
                    <a:ext uri="{9D8B030D-6E8A-4147-A177-3AD203B41FA5}">
                      <a16:colId xmlns:a16="http://schemas.microsoft.com/office/drawing/2014/main" val="2293213568"/>
                    </a:ext>
                  </a:extLst>
                </a:gridCol>
                <a:gridCol w="960019">
                  <a:extLst>
                    <a:ext uri="{9D8B030D-6E8A-4147-A177-3AD203B41FA5}">
                      <a16:colId xmlns:a16="http://schemas.microsoft.com/office/drawing/2014/main" val="282553630"/>
                    </a:ext>
                  </a:extLst>
                </a:gridCol>
                <a:gridCol w="855519">
                  <a:extLst>
                    <a:ext uri="{9D8B030D-6E8A-4147-A177-3AD203B41FA5}">
                      <a16:colId xmlns:a16="http://schemas.microsoft.com/office/drawing/2014/main" val="1867183097"/>
                    </a:ext>
                  </a:extLst>
                </a:gridCol>
                <a:gridCol w="1011552">
                  <a:extLst>
                    <a:ext uri="{9D8B030D-6E8A-4147-A177-3AD203B41FA5}">
                      <a16:colId xmlns:a16="http://schemas.microsoft.com/office/drawing/2014/main" val="4262801127"/>
                    </a:ext>
                  </a:extLst>
                </a:gridCol>
                <a:gridCol w="2625754">
                  <a:extLst>
                    <a:ext uri="{9D8B030D-6E8A-4147-A177-3AD203B41FA5}">
                      <a16:colId xmlns:a16="http://schemas.microsoft.com/office/drawing/2014/main" val="104453620"/>
                    </a:ext>
                  </a:extLst>
                </a:gridCol>
                <a:gridCol w="1454555">
                  <a:extLst>
                    <a:ext uri="{9D8B030D-6E8A-4147-A177-3AD203B41FA5}">
                      <a16:colId xmlns:a16="http://schemas.microsoft.com/office/drawing/2014/main" val="3607734127"/>
                    </a:ext>
                  </a:extLst>
                </a:gridCol>
              </a:tblGrid>
              <a:tr h="1779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Table</a:t>
                      </a:r>
                      <a:r>
                        <a:rPr lang="en-US" altLang="ko-KR" sz="1100" b="1" baseline="0" dirty="0"/>
                        <a:t> name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Contents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 list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Data Type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</a:t>
                      </a:r>
                      <a:r>
                        <a:rPr lang="en-US" altLang="ko-KR" sz="1100" b="1" baseline="0" dirty="0"/>
                        <a:t> Feature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</a:t>
                      </a:r>
                      <a:r>
                        <a:rPr lang="en-US" altLang="ko-KR" sz="1100" b="1" baseline="0" dirty="0"/>
                        <a:t> Info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Reference</a:t>
                      </a:r>
                    </a:p>
                    <a:p>
                      <a:pPr algn="l"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참조 관계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80456"/>
                  </a:ext>
                </a:extLst>
              </a:tr>
              <a:tr h="71805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COURSE</a:t>
                      </a:r>
                      <a:r>
                        <a:rPr lang="en-US" altLang="ko-KR" sz="1000"/>
                        <a:t>_REGISTRATION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수강 신청 결과 테이블로 각 과목별로 수강 신청된 학생들의 정보가 저장됨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COURSE_ID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/>
                        <a:t>integer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/>
                        <a:t>PK, Not NULL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/>
                        <a:t>0</a:t>
                      </a:r>
                      <a:r>
                        <a:rPr lang="en-US" altLang="ko-KR" sz="1000" kern="1200" baseline="0" dirty="0"/>
                        <a:t> </a:t>
                      </a:r>
                      <a:r>
                        <a:rPr lang="ko-KR" altLang="en-US" sz="1000" kern="1200" baseline="0" dirty="0"/>
                        <a:t>이상 정수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/>
                        <a:t>COURSE_ID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altLang="ko-KR" sz="1000" dirty="0"/>
                        <a:t>COURSE </a:t>
                      </a:r>
                      <a:r>
                        <a:rPr lang="ko-KR" altLang="en-US" sz="1000" dirty="0"/>
                        <a:t>테이블의 </a:t>
                      </a:r>
                      <a:r>
                        <a:rPr lang="en-US" altLang="ko-KR" sz="1000" dirty="0"/>
                        <a:t>COURSE_ID</a:t>
                      </a:r>
                      <a:r>
                        <a:rPr lang="ko-KR" altLang="en-US" sz="1000" dirty="0"/>
                        <a:t>에 있는 값만 존재</a:t>
                      </a:r>
                      <a:endParaRPr lang="en-US" altLang="ko-KR" sz="1000" dirty="0"/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/>
                        <a:t>STUDENT_ID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altLang="ko-KR" sz="1000" dirty="0"/>
                        <a:t>STUDENTS </a:t>
                      </a:r>
                      <a:r>
                        <a:rPr lang="ko-KR" altLang="en-US" sz="1000" dirty="0"/>
                        <a:t>테이블의 </a:t>
                      </a:r>
                      <a:r>
                        <a:rPr lang="en-US" altLang="ko-KR" sz="1000" dirty="0"/>
                        <a:t>STUDENT_ID</a:t>
                      </a:r>
                      <a:r>
                        <a:rPr lang="ko-KR" altLang="en-US" sz="1000" dirty="0"/>
                        <a:t>에 있는 값만 존재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0727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STUDENT_ID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char(10)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PK, 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임의의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자리 정수</a:t>
                      </a:r>
                      <a:r>
                        <a:rPr lang="en-US" altLang="ko-KR" sz="1000" dirty="0"/>
                        <a:t>(0~9)</a:t>
                      </a:r>
                      <a:r>
                        <a:rPr lang="ko-KR" altLang="en-US" sz="1000" dirty="0"/>
                        <a:t>로 구성된 문자열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e.g.</a:t>
                      </a:r>
                      <a:r>
                        <a:rPr lang="en-US" altLang="ko-KR" sz="1000" baseline="0" dirty="0"/>
                        <a:t> 2019000111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06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7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구문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문제에 대한</a:t>
            </a:r>
            <a:r>
              <a:rPr lang="en-US" altLang="ko-KR" dirty="0"/>
              <a:t> </a:t>
            </a: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구문을 작성하여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파일로 </a:t>
            </a:r>
            <a:r>
              <a:rPr lang="ko-KR" altLang="en-US" dirty="0" err="1"/>
              <a:t>저장하시오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반드시 </a:t>
            </a:r>
            <a:r>
              <a:rPr lang="en-US" altLang="ko-KR" b="1" dirty="0">
                <a:solidFill>
                  <a:srgbClr val="FF0000"/>
                </a:solidFill>
              </a:rPr>
              <a:t>PostgreSQL</a:t>
            </a:r>
            <a:r>
              <a:rPr lang="ko-KR" altLang="en-US" b="1" dirty="0">
                <a:solidFill>
                  <a:srgbClr val="FF0000"/>
                </a:solidFill>
              </a:rPr>
              <a:t>문으로 작성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VIEW </a:t>
            </a:r>
            <a:r>
              <a:rPr lang="ko-KR" altLang="en-US" dirty="0"/>
              <a:t>사용 금지</a:t>
            </a:r>
            <a:endParaRPr lang="en-US" altLang="ko-KR" dirty="0"/>
          </a:p>
          <a:p>
            <a:pPr lvl="1"/>
            <a:r>
              <a:rPr lang="ko-KR" altLang="en-US" dirty="0"/>
              <a:t>별도 </a:t>
            </a:r>
            <a:r>
              <a:rPr lang="en-US" altLang="ko-KR" dirty="0"/>
              <a:t>TABLE </a:t>
            </a:r>
            <a:r>
              <a:rPr lang="ko-KR" altLang="en-US" dirty="0"/>
              <a:t>생성 금지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구문은 문제 하나 당 반드시 하나일 것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테이블 생성 시 테이블 명과 컬럼 명은 반드시 대문자로 할 것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b="1" dirty="0"/>
              <a:t> 단</a:t>
            </a:r>
            <a:r>
              <a:rPr lang="en-US" altLang="ko-KR" b="1" dirty="0"/>
              <a:t>, </a:t>
            </a:r>
            <a:r>
              <a:rPr lang="ko-KR" altLang="en-US" b="1" dirty="0"/>
              <a:t>이 경우에 </a:t>
            </a:r>
            <a:r>
              <a:rPr lang="en-US" altLang="ko-KR" b="1" dirty="0"/>
              <a:t>SQL </a:t>
            </a:r>
            <a:r>
              <a:rPr lang="ko-KR" altLang="en-US" b="1" dirty="0"/>
              <a:t>구문에서 테이블 명과 컬럼 명을 </a:t>
            </a:r>
            <a:r>
              <a:rPr lang="en-US" altLang="ko-KR" b="1" dirty="0"/>
              <a:t>“”</a:t>
            </a:r>
            <a:r>
              <a:rPr lang="ko-KR" altLang="en-US" b="1" dirty="0"/>
              <a:t>로 묶어주어야 함</a:t>
            </a:r>
            <a:endParaRPr lang="en-US" altLang="ko-KR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b="1" dirty="0"/>
              <a:t> 예</a:t>
            </a:r>
            <a:r>
              <a:rPr lang="en-US" altLang="ko-KR" b="1" dirty="0"/>
              <a:t>) SELECT * FROM “BUILDING”; </a:t>
            </a:r>
            <a:r>
              <a:rPr lang="en-US" altLang="ko-KR" b="1" dirty="0">
                <a:solidFill>
                  <a:schemeClr val="accent1"/>
                </a:solidFill>
              </a:rPr>
              <a:t>(O)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b="1" dirty="0"/>
              <a:t> 예</a:t>
            </a:r>
            <a:r>
              <a:rPr lang="en-US" altLang="ko-KR" b="1" dirty="0"/>
              <a:t>) SELECT * FROM BUILDING; </a:t>
            </a:r>
            <a:r>
              <a:rPr lang="en-US" altLang="ko-KR" b="1" dirty="0">
                <a:solidFill>
                  <a:srgbClr val="FF0000"/>
                </a:solidFill>
              </a:rPr>
              <a:t>(X)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b="1" dirty="0"/>
              <a:t> 예</a:t>
            </a:r>
            <a:r>
              <a:rPr lang="en-US" altLang="ko-KR" b="1" dirty="0"/>
              <a:t>) SELECT “YEAR” FROM “COURSE”; </a:t>
            </a:r>
            <a:r>
              <a:rPr lang="en-US" altLang="ko-KR" b="1" dirty="0">
                <a:solidFill>
                  <a:schemeClr val="accent1"/>
                </a:solidFill>
              </a:rPr>
              <a:t>(O)</a:t>
            </a:r>
          </a:p>
        </p:txBody>
      </p:sp>
    </p:spTree>
    <p:extLst>
      <p:ext uri="{BB962C8B-B14F-4D97-AF65-F5344CB8AC3E}">
        <p14:creationId xmlns:p14="http://schemas.microsoft.com/office/powerpoint/2010/main" val="116282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1 – </a:t>
            </a:r>
            <a:r>
              <a:rPr lang="ko-KR" altLang="en-US" dirty="0"/>
              <a:t>전공수업 통계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각 연도별로 전공마다</a:t>
            </a:r>
            <a:r>
              <a:rPr lang="en-US" altLang="ko-KR" sz="2000" dirty="0"/>
              <a:t>,</a:t>
            </a:r>
            <a:r>
              <a:rPr lang="ko-KR" altLang="en-US" sz="2000" dirty="0"/>
              <a:t> 연도</a:t>
            </a:r>
            <a:r>
              <a:rPr lang="en-US" altLang="ko-KR" sz="2000" dirty="0"/>
              <a:t>, </a:t>
            </a:r>
            <a:r>
              <a:rPr lang="ko-KR" altLang="en-US" sz="2000" dirty="0"/>
              <a:t>전공명과 수업의 개수를 </a:t>
            </a:r>
            <a:r>
              <a:rPr lang="ko-KR" altLang="en-US" sz="2000" dirty="0" err="1"/>
              <a:t>출력하시오</a:t>
            </a:r>
            <a:endParaRPr lang="en-US" altLang="ko-KR" sz="2000" dirty="0"/>
          </a:p>
          <a:p>
            <a:pPr lvl="1"/>
            <a:r>
              <a:rPr lang="ko-KR" altLang="en-US" sz="1600" dirty="0"/>
              <a:t>교양과목은 전공에 속하지 않으므로 제외됨</a:t>
            </a:r>
            <a:endParaRPr lang="en-US" altLang="ko-KR" sz="1600" dirty="0"/>
          </a:p>
          <a:p>
            <a:pPr lvl="1"/>
            <a:r>
              <a:rPr lang="ko-KR" altLang="en-US" sz="1600" dirty="0"/>
              <a:t>연도를 오름차순으로 정렬할 것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400" dirty="0"/>
              <a:t> 그 다음으로 수업의 개수가 많은 전공순으로 정렬할 것</a:t>
            </a:r>
            <a:endParaRPr lang="en-US" altLang="ko-KR" sz="1400" dirty="0"/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예</a:t>
            </a:r>
            <a:r>
              <a:rPr lang="en-US" altLang="ko-KR" sz="1600" dirty="0"/>
              <a:t>) 2017, </a:t>
            </a:r>
            <a:r>
              <a:rPr lang="ko-KR" altLang="en-US" sz="1600" dirty="0"/>
              <a:t>컴퓨터과학</a:t>
            </a:r>
            <a:r>
              <a:rPr lang="en-US" altLang="ko-KR" sz="1600" dirty="0"/>
              <a:t>, 5</a:t>
            </a:r>
            <a:br>
              <a:rPr lang="en-US" altLang="ko-KR" sz="1600" dirty="0"/>
            </a:br>
            <a:r>
              <a:rPr lang="en-US" altLang="ko-KR" sz="1600" dirty="0"/>
              <a:t>     2017, </a:t>
            </a:r>
            <a:r>
              <a:rPr lang="ko-KR" altLang="en-US" sz="1600" dirty="0"/>
              <a:t>응용통계학</a:t>
            </a:r>
            <a:r>
              <a:rPr lang="en-US" altLang="ko-KR" sz="1600" dirty="0"/>
              <a:t>, 3</a:t>
            </a:r>
            <a:br>
              <a:rPr lang="en-US" altLang="ko-KR" sz="1600" dirty="0"/>
            </a:br>
            <a:r>
              <a:rPr lang="en-US" altLang="ko-KR" sz="1600" dirty="0"/>
              <a:t>     2018, </a:t>
            </a:r>
            <a:r>
              <a:rPr lang="ko-KR" altLang="en-US" sz="1600" dirty="0"/>
              <a:t>기계공학</a:t>
            </a:r>
            <a:r>
              <a:rPr lang="en-US" altLang="ko-KR" sz="1600" dirty="0"/>
              <a:t>, 6</a:t>
            </a:r>
            <a:br>
              <a:rPr lang="en-US" altLang="ko-KR" sz="1600" dirty="0"/>
            </a:br>
            <a:r>
              <a:rPr lang="en-US" altLang="ko-KR" sz="1600" dirty="0"/>
              <a:t>     2018, </a:t>
            </a:r>
            <a:r>
              <a:rPr lang="ko-KR" altLang="en-US" sz="1600" dirty="0"/>
              <a:t>컴퓨터과학</a:t>
            </a:r>
            <a:r>
              <a:rPr lang="en-US" altLang="ko-KR" sz="1600" dirty="0"/>
              <a:t>, 5</a:t>
            </a:r>
            <a:br>
              <a:rPr lang="en-US" altLang="ko-KR" sz="1600" dirty="0"/>
            </a:br>
            <a:r>
              <a:rPr lang="en-US" altLang="ko-KR" sz="1600" dirty="0"/>
              <a:t>     …</a:t>
            </a:r>
          </a:p>
        </p:txBody>
      </p:sp>
    </p:spTree>
    <p:extLst>
      <p:ext uri="{BB962C8B-B14F-4D97-AF65-F5344CB8AC3E}">
        <p14:creationId xmlns:p14="http://schemas.microsoft.com/office/powerpoint/2010/main" val="401013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2 – </a:t>
            </a:r>
            <a:r>
              <a:rPr lang="ko-KR" altLang="en-US" dirty="0"/>
              <a:t>난이도가 높은 과목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2013</a:t>
            </a:r>
            <a:r>
              <a:rPr lang="ko-KR" altLang="en-US" sz="2000" dirty="0"/>
              <a:t>년 </a:t>
            </a:r>
            <a:r>
              <a:rPr lang="en-US" altLang="ko-KR" sz="2000" dirty="0"/>
              <a:t>1</a:t>
            </a:r>
            <a:r>
              <a:rPr lang="ko-KR" altLang="en-US" sz="2000" dirty="0"/>
              <a:t>학기부터 </a:t>
            </a:r>
            <a:r>
              <a:rPr lang="en-US" altLang="ko-KR" sz="2000" dirty="0"/>
              <a:t>2018</a:t>
            </a:r>
            <a:r>
              <a:rPr lang="ko-KR" altLang="en-US" sz="2000" dirty="0"/>
              <a:t>년 </a:t>
            </a:r>
            <a:r>
              <a:rPr lang="en-US" altLang="ko-KR" sz="2000" dirty="0"/>
              <a:t>2</a:t>
            </a:r>
            <a:r>
              <a:rPr lang="ko-KR" altLang="en-US" sz="2000" dirty="0"/>
              <a:t>학기까지의 모든 수업 중</a:t>
            </a:r>
            <a:r>
              <a:rPr lang="en-US" altLang="ko-KR" sz="2000" dirty="0"/>
              <a:t>(</a:t>
            </a:r>
            <a:r>
              <a:rPr lang="ko-KR" altLang="en-US" sz="2000" dirty="0"/>
              <a:t>모든 학과를 통틀어</a:t>
            </a:r>
            <a:r>
              <a:rPr lang="en-US" altLang="ko-KR" sz="2000" dirty="0"/>
              <a:t>)</a:t>
            </a:r>
            <a:r>
              <a:rPr lang="ko-KR" altLang="en-US" sz="2000" dirty="0"/>
              <a:t>에서 </a:t>
            </a:r>
            <a:r>
              <a:rPr lang="ko-KR" altLang="en-US" sz="2000" dirty="0">
                <a:solidFill>
                  <a:srgbClr val="FF0000"/>
                </a:solidFill>
              </a:rPr>
              <a:t>가장 많은 학생들이 재수강을 많이 한 순서</a:t>
            </a:r>
            <a:r>
              <a:rPr lang="ko-KR" altLang="en-US" sz="2000" dirty="0"/>
              <a:t>로 </a:t>
            </a:r>
            <a:r>
              <a:rPr lang="en-US" altLang="ko-KR" sz="2000" dirty="0"/>
              <a:t>3</a:t>
            </a:r>
            <a:r>
              <a:rPr lang="ko-KR" altLang="en-US" sz="2000" dirty="0"/>
              <a:t>개 과목의 이름을 </a:t>
            </a:r>
            <a:r>
              <a:rPr lang="ko-KR" altLang="en-US" sz="2000" dirty="0" err="1"/>
              <a:t>출력하시오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/>
              <a:t>한 학생이 같은 과목을 재수강을 두 번이상한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모두 재수강 횟수에 포함시킬 것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FF0000"/>
                </a:solidFill>
              </a:rPr>
              <a:t> 예</a:t>
            </a:r>
            <a:r>
              <a:rPr lang="en-US" altLang="ko-KR" sz="1400" b="1" dirty="0">
                <a:solidFill>
                  <a:srgbClr val="FF0000"/>
                </a:solidFill>
              </a:rPr>
              <a:t>) </a:t>
            </a:r>
            <a:r>
              <a:rPr lang="ko-KR" altLang="en-US" sz="1400" b="1" dirty="0">
                <a:solidFill>
                  <a:srgbClr val="FF0000"/>
                </a:solidFill>
              </a:rPr>
              <a:t>재수강을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</a:rPr>
              <a:t>회해서 같은 과목을 두 번 듣게 된 경우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재수강 횟수는 </a:t>
            </a:r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</a:rPr>
              <a:t>로 인정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FF0000"/>
                </a:solidFill>
              </a:rPr>
              <a:t> 예</a:t>
            </a:r>
            <a:r>
              <a:rPr lang="en-US" altLang="ko-KR" sz="1400" b="1" dirty="0">
                <a:solidFill>
                  <a:srgbClr val="FF0000"/>
                </a:solidFill>
              </a:rPr>
              <a:t>) </a:t>
            </a:r>
            <a:r>
              <a:rPr lang="ko-KR" altLang="en-US" sz="1400" b="1" dirty="0">
                <a:solidFill>
                  <a:srgbClr val="FF0000"/>
                </a:solidFill>
              </a:rPr>
              <a:t>재수강을 </a:t>
            </a:r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</a:rPr>
              <a:t>회해서 같은 과목을 세 번 듣게 된 경우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재수강 횟수는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ko-KR" altLang="en-US" sz="1400" b="1" dirty="0">
                <a:solidFill>
                  <a:srgbClr val="FF0000"/>
                </a:solidFill>
              </a:rPr>
              <a:t>으로 인정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FF0000"/>
                </a:solidFill>
              </a:rPr>
              <a:t> 예</a:t>
            </a:r>
            <a:r>
              <a:rPr lang="en-US" altLang="ko-KR" sz="1400" b="1" dirty="0">
                <a:solidFill>
                  <a:srgbClr val="FF0000"/>
                </a:solidFill>
              </a:rPr>
              <a:t>) </a:t>
            </a:r>
            <a:r>
              <a:rPr lang="ko-KR" altLang="en-US" sz="1400" b="1" dirty="0">
                <a:solidFill>
                  <a:srgbClr val="FF0000"/>
                </a:solidFill>
              </a:rPr>
              <a:t>어떤 과목에 대해 학생 </a:t>
            </a:r>
            <a:r>
              <a:rPr lang="en-US" altLang="ko-KR" sz="1400" b="1" dirty="0">
                <a:solidFill>
                  <a:srgbClr val="FF0000"/>
                </a:solidFill>
              </a:rPr>
              <a:t>A</a:t>
            </a:r>
            <a:r>
              <a:rPr lang="ko-KR" altLang="en-US" sz="1400" b="1" dirty="0">
                <a:solidFill>
                  <a:srgbClr val="FF0000"/>
                </a:solidFill>
              </a:rPr>
              <a:t>가 재수강 횟수가 </a:t>
            </a:r>
            <a:r>
              <a:rPr lang="en-US" altLang="ko-KR" sz="1400" b="1" dirty="0">
                <a:solidFill>
                  <a:srgbClr val="FF0000"/>
                </a:solidFill>
              </a:rPr>
              <a:t>2, </a:t>
            </a:r>
            <a:r>
              <a:rPr lang="ko-KR" altLang="en-US" sz="1400" b="1" dirty="0">
                <a:solidFill>
                  <a:srgbClr val="FF0000"/>
                </a:solidFill>
              </a:rPr>
              <a:t>다른 학생 </a:t>
            </a:r>
            <a:r>
              <a:rPr lang="en-US" altLang="ko-KR" sz="1400" b="1" dirty="0">
                <a:solidFill>
                  <a:srgbClr val="FF0000"/>
                </a:solidFill>
              </a:rPr>
              <a:t>B</a:t>
            </a:r>
            <a:r>
              <a:rPr lang="ko-KR" altLang="en-US" sz="1400" b="1" dirty="0">
                <a:solidFill>
                  <a:srgbClr val="FF0000"/>
                </a:solidFill>
              </a:rPr>
              <a:t>가 재수강 횟수가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ko-KR" altLang="en-US" sz="1400" b="1" dirty="0">
                <a:solidFill>
                  <a:srgbClr val="FF0000"/>
                </a:solidFill>
              </a:rPr>
              <a:t>일 경우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해당 과목의 재수강 횟수는 </a:t>
            </a:r>
            <a:r>
              <a:rPr lang="en-US" altLang="ko-KR" sz="1400" b="1" dirty="0">
                <a:solidFill>
                  <a:srgbClr val="FF0000"/>
                </a:solidFill>
              </a:rPr>
              <a:t>5</a:t>
            </a:r>
            <a:r>
              <a:rPr lang="ko-KR" altLang="en-US" sz="1400" b="1" dirty="0">
                <a:solidFill>
                  <a:srgbClr val="FF0000"/>
                </a:solidFill>
              </a:rPr>
              <a:t>가 됨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Hint : COURSE_REGISTRATION </a:t>
            </a:r>
            <a:r>
              <a:rPr lang="ko-KR" altLang="en-US" sz="1600" dirty="0"/>
              <a:t>테이블을 활용하여 재수강 여부를 확인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FF0000"/>
                </a:solidFill>
              </a:rPr>
              <a:t> COURSE_ID_PREFIX </a:t>
            </a:r>
            <a:r>
              <a:rPr lang="ko-KR" altLang="en-US" sz="1400" b="1" dirty="0">
                <a:solidFill>
                  <a:srgbClr val="FF0000"/>
                </a:solidFill>
              </a:rPr>
              <a:t>컬럼과 </a:t>
            </a:r>
            <a:r>
              <a:rPr lang="en-US" altLang="ko-KR" sz="1400" b="1" dirty="0">
                <a:solidFill>
                  <a:srgbClr val="FF0000"/>
                </a:solidFill>
              </a:rPr>
              <a:t>COURSE_ID_NO </a:t>
            </a:r>
            <a:r>
              <a:rPr lang="ko-KR" altLang="en-US" sz="1400" b="1" dirty="0">
                <a:solidFill>
                  <a:srgbClr val="FF0000"/>
                </a:solidFill>
              </a:rPr>
              <a:t>컬럼으로 구성된 학정번호로 과목을 구분함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FF0000"/>
                </a:solidFill>
              </a:rPr>
              <a:t> 한 학생이 </a:t>
            </a:r>
            <a:r>
              <a:rPr lang="en-US" altLang="ko-KR" sz="1400" b="1" dirty="0">
                <a:solidFill>
                  <a:srgbClr val="FF0000"/>
                </a:solidFill>
              </a:rPr>
              <a:t>COURSE_ID_PREFIX </a:t>
            </a:r>
            <a:r>
              <a:rPr lang="ko-KR" altLang="en-US" sz="1400" b="1" dirty="0">
                <a:solidFill>
                  <a:srgbClr val="FF0000"/>
                </a:solidFill>
              </a:rPr>
              <a:t>컬럼과 </a:t>
            </a:r>
            <a:r>
              <a:rPr lang="en-US" altLang="ko-KR" sz="1400" b="1" dirty="0">
                <a:solidFill>
                  <a:srgbClr val="FF0000"/>
                </a:solidFill>
              </a:rPr>
              <a:t>COURSE_ID_NO </a:t>
            </a:r>
            <a:r>
              <a:rPr lang="ko-KR" altLang="en-US" sz="1400" b="1" dirty="0">
                <a:solidFill>
                  <a:srgbClr val="FF0000"/>
                </a:solidFill>
              </a:rPr>
              <a:t>컬럼 값이 같지만 </a:t>
            </a:r>
            <a:r>
              <a:rPr lang="en-US" altLang="ko-KR" sz="1400" b="1" dirty="0">
                <a:solidFill>
                  <a:srgbClr val="FF0000"/>
                </a:solidFill>
              </a:rPr>
              <a:t>COURSE_ID</a:t>
            </a:r>
            <a:r>
              <a:rPr lang="ko-KR" altLang="en-US" sz="1400" b="1" dirty="0">
                <a:solidFill>
                  <a:srgbClr val="FF0000"/>
                </a:solidFill>
              </a:rPr>
              <a:t>가 다른 </a:t>
            </a:r>
            <a:r>
              <a:rPr lang="ko-KR" altLang="en-US" sz="1400" b="1" dirty="0" err="1">
                <a:solidFill>
                  <a:srgbClr val="FF0000"/>
                </a:solidFill>
              </a:rPr>
              <a:t>튜플을</a:t>
            </a:r>
            <a:r>
              <a:rPr lang="ko-KR" altLang="en-US" sz="1400" b="1" dirty="0">
                <a:solidFill>
                  <a:srgbClr val="FF0000"/>
                </a:solidFill>
              </a:rPr>
              <a:t> 갖는 경우 이를 재수강으로 판단할 수 있음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vl="3"/>
            <a:r>
              <a:rPr lang="ko-KR" altLang="en-US" sz="1200" b="1" dirty="0">
                <a:solidFill>
                  <a:srgbClr val="FF0000"/>
                </a:solidFill>
              </a:rPr>
              <a:t>분반이 달라도 같은 과목으로 인정하므로 위와 같이 판단할 수 있음</a:t>
            </a:r>
            <a:endParaRPr lang="en-US" altLang="ko-KR" sz="1200" b="1" dirty="0"/>
          </a:p>
          <a:p>
            <a:pPr lvl="1"/>
            <a:r>
              <a:rPr lang="en-US" altLang="ko-KR" sz="1600" dirty="0"/>
              <a:t>Hint</a:t>
            </a:r>
            <a:r>
              <a:rPr lang="ko-KR" altLang="en-US" sz="1600" dirty="0"/>
              <a:t>와 다른 방법으로 해결해도 무방함</a:t>
            </a:r>
            <a:endParaRPr lang="en-US" altLang="ko-KR" sz="1600" dirty="0"/>
          </a:p>
          <a:p>
            <a:pPr lvl="1"/>
            <a:r>
              <a:rPr lang="ko-KR" altLang="en-US" sz="1600" b="1" dirty="0">
                <a:solidFill>
                  <a:srgbClr val="FF0000"/>
                </a:solidFill>
              </a:rPr>
              <a:t>과목의 재수강 횟수에 동률은 존재하지 않는 것으로 가정함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959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1: SQL </a:t>
            </a:r>
            <a:r>
              <a:rPr lang="ko-KR" altLang="en-US" dirty="0"/>
              <a:t>작성</a:t>
            </a:r>
            <a:br>
              <a:rPr lang="en-US" altLang="ko-KR" dirty="0"/>
            </a:br>
            <a:r>
              <a:rPr lang="en-US" altLang="ko-KR" sz="2000" dirty="0">
                <a:solidFill>
                  <a:prstClr val="black"/>
                </a:solidFill>
              </a:rPr>
              <a:t>Due date: 10/31 23:55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ko-KR" altLang="en-US" sz="1800" b="1" dirty="0"/>
              <a:t> 수강신청 데이터베이스 시나리오</a:t>
            </a:r>
            <a:endParaRPr lang="en-US" altLang="ko-KR" sz="1800" b="1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과제 </a:t>
            </a:r>
            <a:r>
              <a:rPr lang="en-US" altLang="ko-KR" sz="1400" dirty="0"/>
              <a:t>1</a:t>
            </a:r>
            <a:r>
              <a:rPr lang="ko-KR" altLang="en-US" sz="1400" dirty="0"/>
              <a:t>은 수강신청 및 성적 입력이 완료된 시점의 테이블 구성을 사용해</a:t>
            </a:r>
            <a:r>
              <a:rPr lang="en-US" altLang="ko-KR" sz="1400" dirty="0"/>
              <a:t>, </a:t>
            </a:r>
            <a:r>
              <a:rPr lang="ko-KR" altLang="en-US" sz="1400" dirty="0"/>
              <a:t>각종 정보를 출력하기 위한 </a:t>
            </a:r>
            <a:r>
              <a:rPr lang="en-US" altLang="ko-KR" sz="1400" dirty="0"/>
              <a:t>SQL </a:t>
            </a:r>
            <a:r>
              <a:rPr lang="ko-KR" altLang="en-US" sz="1400" dirty="0"/>
              <a:t>구문의 작성을 목표로 함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수강신청이 완료된 시점이며</a:t>
            </a:r>
            <a:r>
              <a:rPr lang="en-US" altLang="ko-KR" sz="1400" dirty="0"/>
              <a:t>, </a:t>
            </a:r>
            <a:r>
              <a:rPr lang="ko-KR" altLang="en-US" sz="1400" dirty="0"/>
              <a:t>다음 학기 과목에 대한 정보는 존재하지 않는다고 가정함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b="1" dirty="0"/>
              <a:t>전체 데이터가 제공되는 테이블</a:t>
            </a:r>
            <a:r>
              <a:rPr lang="ko-KR" altLang="en-US" sz="1400" dirty="0"/>
              <a:t>이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문제해결을 위해 </a:t>
            </a:r>
            <a:r>
              <a:rPr lang="ko-KR" altLang="en-US" sz="1400" b="1" dirty="0"/>
              <a:t>직접 데이터를 생성해야 하는 테이블</a:t>
            </a:r>
            <a:r>
              <a:rPr lang="ko-KR" altLang="en-US" sz="1400" dirty="0"/>
              <a:t>이 있습니다</a:t>
            </a:r>
            <a:r>
              <a:rPr lang="en-US" altLang="ko-KR" sz="1400" dirty="0"/>
              <a:t>.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100" u="sng" dirty="0"/>
              <a:t>본 </a:t>
            </a:r>
            <a:r>
              <a:rPr lang="en-US" altLang="ko-KR" sz="1100" u="sng" dirty="0"/>
              <a:t>PPT</a:t>
            </a:r>
            <a:r>
              <a:rPr lang="ko-KR" altLang="en-US" sz="1100" u="sng" dirty="0"/>
              <a:t>와 함께 첨부된 </a:t>
            </a:r>
            <a:r>
              <a:rPr lang="en-US" altLang="ko-KR" sz="1100" u="sng" dirty="0"/>
              <a:t>insert </a:t>
            </a:r>
            <a:r>
              <a:rPr lang="ko-KR" altLang="en-US" sz="1100" u="sng" dirty="0"/>
              <a:t>예제문을 활용하시면 데이터를 추가하실 수 있습니다</a:t>
            </a:r>
            <a:r>
              <a:rPr lang="en-US" altLang="ko-KR" sz="1100" u="sng" dirty="0"/>
              <a:t>.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100" u="sng" dirty="0"/>
              <a:t>예제 데이터 작성시 첨부된 </a:t>
            </a:r>
            <a:r>
              <a:rPr lang="en-US" altLang="ko-KR" sz="1100" u="sng" dirty="0"/>
              <a:t>excel </a:t>
            </a:r>
            <a:r>
              <a:rPr lang="ko-KR" altLang="en-US" sz="1100" u="sng" dirty="0"/>
              <a:t>파일을 참고하시어 데이터를 생성하시기 바랍니다</a:t>
            </a:r>
            <a:r>
              <a:rPr lang="en-US" altLang="ko-KR" sz="1100" u="sng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본 과제에는 </a:t>
            </a:r>
            <a:r>
              <a:rPr lang="en-US" altLang="ko-KR" sz="1400" dirty="0"/>
              <a:t>2013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2018</a:t>
            </a:r>
            <a:r>
              <a:rPr lang="ko-KR" altLang="en-US" sz="1400" dirty="0"/>
              <a:t>년 </a:t>
            </a:r>
            <a:r>
              <a:rPr lang="en-US" altLang="ko-KR" sz="1400" dirty="0"/>
              <a:t>2</a:t>
            </a:r>
            <a:r>
              <a:rPr lang="ko-KR" altLang="en-US" sz="1400" dirty="0"/>
              <a:t>학기 까지의 데이터가 존재한다고 가정함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데이터 생성 시 </a:t>
            </a:r>
            <a:r>
              <a:rPr lang="en-US" altLang="ko-KR" sz="1200" dirty="0"/>
              <a:t>2013</a:t>
            </a:r>
            <a:r>
              <a:rPr lang="ko-KR" altLang="en-US" sz="1200" dirty="0"/>
              <a:t>년 </a:t>
            </a:r>
            <a:r>
              <a:rPr lang="en-US" altLang="ko-KR" sz="1200" dirty="0"/>
              <a:t>~ 2018</a:t>
            </a:r>
            <a:r>
              <a:rPr lang="ko-KR" altLang="en-US" sz="1200" dirty="0"/>
              <a:t>년 </a:t>
            </a:r>
            <a:r>
              <a:rPr lang="en-US" altLang="ko-KR" sz="1200" dirty="0"/>
              <a:t>2</a:t>
            </a:r>
            <a:r>
              <a:rPr lang="ko-KR" altLang="en-US" sz="1200" dirty="0"/>
              <a:t>학기 까지의 데이터를 임의 생성하면 됨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(Hint : </a:t>
            </a:r>
            <a:r>
              <a:rPr lang="ko-KR" altLang="en-US" sz="1200" dirty="0"/>
              <a:t>대량의 데이터 생성보다는 작성한 </a:t>
            </a:r>
            <a:r>
              <a:rPr lang="en-US" altLang="ko-KR" sz="1200" dirty="0"/>
              <a:t>SQL </a:t>
            </a:r>
            <a:r>
              <a:rPr lang="ko-KR" altLang="en-US" sz="1200" dirty="0"/>
              <a:t>구문을 검증하기에 좋은 데이터를 생성</a:t>
            </a:r>
            <a:r>
              <a:rPr lang="en-US" altLang="ko-KR" sz="12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24678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3 - </a:t>
            </a:r>
            <a:r>
              <a:rPr lang="ko-KR" altLang="en-US" dirty="0"/>
              <a:t>선호도 조사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2013</a:t>
            </a:r>
            <a:r>
              <a:rPr lang="ko-KR" altLang="en-US" sz="2000" dirty="0"/>
              <a:t>년 </a:t>
            </a:r>
            <a:r>
              <a:rPr lang="en-US" altLang="ko-KR" sz="2000" dirty="0"/>
              <a:t>1</a:t>
            </a:r>
            <a:r>
              <a:rPr lang="ko-KR" altLang="en-US" sz="2000" dirty="0"/>
              <a:t>학기부터 </a:t>
            </a:r>
            <a:r>
              <a:rPr lang="en-US" altLang="ko-KR" sz="2000" dirty="0"/>
              <a:t>2018</a:t>
            </a:r>
            <a:r>
              <a:rPr lang="ko-KR" altLang="en-US" sz="2000" dirty="0"/>
              <a:t>년 </a:t>
            </a:r>
            <a:r>
              <a:rPr lang="en-US" altLang="ko-KR" sz="2000" dirty="0"/>
              <a:t>2</a:t>
            </a:r>
            <a:r>
              <a:rPr lang="ko-KR" altLang="en-US" sz="2000" dirty="0"/>
              <a:t>학기까지 개설된 과목 중 실제 수강인원이 최대 수강인원의 </a:t>
            </a:r>
            <a:r>
              <a:rPr lang="en-US" altLang="ko-KR" sz="2000" dirty="0"/>
              <a:t>80%</a:t>
            </a:r>
            <a:r>
              <a:rPr lang="ko-KR" altLang="en-US" sz="2000" b="1" dirty="0">
                <a:solidFill>
                  <a:srgbClr val="FF0000"/>
                </a:solidFill>
              </a:rPr>
              <a:t>를 초과하는</a:t>
            </a:r>
            <a:r>
              <a:rPr lang="ko-KR" altLang="en-US" sz="2000" dirty="0"/>
              <a:t> 과목들을 개설한 교수명과 그 과목 들의 개수를 </a:t>
            </a:r>
            <a:r>
              <a:rPr lang="ko-KR" altLang="en-US" sz="2000" dirty="0" err="1"/>
              <a:t>출력하시오</a:t>
            </a:r>
            <a:endParaRPr lang="en-US" altLang="ko-KR" sz="2000" dirty="0"/>
          </a:p>
          <a:p>
            <a:pPr lvl="1"/>
            <a:r>
              <a:rPr lang="ko-KR" altLang="en-US" sz="1600" b="1" dirty="0">
                <a:solidFill>
                  <a:srgbClr val="FF0000"/>
                </a:solidFill>
              </a:rPr>
              <a:t>수강인원이 </a:t>
            </a:r>
            <a:r>
              <a:rPr lang="en-US" altLang="ko-KR" sz="1600" b="1" dirty="0">
                <a:solidFill>
                  <a:srgbClr val="FF0000"/>
                </a:solidFill>
              </a:rPr>
              <a:t>80%</a:t>
            </a:r>
            <a:r>
              <a:rPr lang="ko-KR" altLang="en-US" sz="1600" b="1" dirty="0">
                <a:solidFill>
                  <a:srgbClr val="FF0000"/>
                </a:solidFill>
              </a:rPr>
              <a:t>를 초과하는 과목들의 개수가 높은 교수부터 낮은 교수 순</a:t>
            </a:r>
            <a:r>
              <a:rPr lang="ko-KR" altLang="en-US" sz="1600" dirty="0"/>
              <a:t>으로 정렬할 것</a:t>
            </a:r>
            <a:endParaRPr lang="en-US" altLang="ko-KR" sz="1600" dirty="0"/>
          </a:p>
          <a:p>
            <a:pPr lvl="1"/>
            <a:r>
              <a:rPr lang="en-US" altLang="ko-KR" sz="1600" dirty="0"/>
              <a:t>Hint : </a:t>
            </a:r>
            <a:r>
              <a:rPr lang="ko-KR" altLang="en-US" sz="1600" dirty="0"/>
              <a:t>과목별 수강인원은 </a:t>
            </a:r>
            <a:r>
              <a:rPr lang="en-US" altLang="ko-KR" sz="1600" dirty="0"/>
              <a:t>COURSE_ REGISTRATION </a:t>
            </a:r>
            <a:r>
              <a:rPr lang="ko-KR" altLang="en-US" sz="1600" dirty="0"/>
              <a:t>테이블을 이용해 획득 가능</a:t>
            </a:r>
            <a:endParaRPr lang="en-US" altLang="ko-KR" sz="1600" dirty="0"/>
          </a:p>
          <a:p>
            <a:pPr lvl="1"/>
            <a:r>
              <a:rPr lang="ko-KR" altLang="en-US" sz="1600" b="1" dirty="0">
                <a:solidFill>
                  <a:srgbClr val="FF0000"/>
                </a:solidFill>
              </a:rPr>
              <a:t>이 문제에서 과목은 오직 </a:t>
            </a:r>
            <a:r>
              <a:rPr lang="en-US" altLang="ko-KR" sz="1600" b="1" dirty="0">
                <a:solidFill>
                  <a:srgbClr val="FF0000"/>
                </a:solidFill>
              </a:rPr>
              <a:t>COURSE_ID</a:t>
            </a:r>
            <a:r>
              <a:rPr lang="ko-KR" altLang="en-US" sz="1600" b="1" dirty="0">
                <a:solidFill>
                  <a:srgbClr val="FF0000"/>
                </a:solidFill>
              </a:rPr>
              <a:t>로 구분하도록 함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FF0000"/>
                </a:solidFill>
              </a:rPr>
              <a:t>(PREFIX, COURSE_ID_NO </a:t>
            </a:r>
            <a:r>
              <a:rPr lang="ko-KR" altLang="en-US" sz="1400" b="1" dirty="0">
                <a:solidFill>
                  <a:srgbClr val="FF0000"/>
                </a:solidFill>
              </a:rPr>
              <a:t>등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</a:rPr>
              <a:t>을 사용 </a:t>
            </a:r>
            <a:r>
              <a:rPr lang="en-US" altLang="ko-KR" sz="1400" b="1" dirty="0">
                <a:solidFill>
                  <a:srgbClr val="FF0000"/>
                </a:solidFill>
              </a:rPr>
              <a:t>X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FF0000"/>
                </a:solidFill>
              </a:rPr>
              <a:t>이는 같은 과목이라도 매년 다른 교수가 수업을 진행할 수 있고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혹은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분반이 다른 수업에서 다른 교수가 수업을 진행할 수 있기 </a:t>
            </a:r>
            <a:r>
              <a:rPr lang="ko-KR" altLang="en-US" sz="1400" b="1" dirty="0" err="1">
                <a:solidFill>
                  <a:srgbClr val="FF0000"/>
                </a:solidFill>
              </a:rPr>
              <a:t>때문임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vl="3"/>
            <a:r>
              <a:rPr lang="ko-KR" altLang="en-US" sz="1200" b="1" dirty="0">
                <a:solidFill>
                  <a:srgbClr val="FF0000"/>
                </a:solidFill>
              </a:rPr>
              <a:t>예</a:t>
            </a:r>
            <a:r>
              <a:rPr lang="en-US" altLang="ko-KR" sz="1200" b="1" dirty="0">
                <a:solidFill>
                  <a:srgbClr val="FF0000"/>
                </a:solidFill>
              </a:rPr>
              <a:t>) 2018</a:t>
            </a:r>
            <a:r>
              <a:rPr lang="ko-KR" altLang="en-US" sz="1200" b="1" dirty="0">
                <a:solidFill>
                  <a:srgbClr val="FF0000"/>
                </a:solidFill>
              </a:rPr>
              <a:t>년에 개설된 과목의 학정번호가 </a:t>
            </a:r>
            <a:r>
              <a:rPr lang="en-US" altLang="ko-KR" sz="1200" b="1" dirty="0">
                <a:solidFill>
                  <a:srgbClr val="FF0000"/>
                </a:solidFill>
              </a:rPr>
              <a:t>CSI-0001</a:t>
            </a:r>
            <a:r>
              <a:rPr lang="ko-KR" altLang="en-US" sz="1200" b="1" dirty="0">
                <a:solidFill>
                  <a:srgbClr val="FF0000"/>
                </a:solidFill>
              </a:rPr>
              <a:t>이고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분반이</a:t>
            </a:r>
            <a:r>
              <a:rPr lang="en-US" altLang="ko-KR" sz="1200" b="1" dirty="0">
                <a:solidFill>
                  <a:srgbClr val="FF0000"/>
                </a:solidFill>
              </a:rPr>
              <a:t> 1</a:t>
            </a:r>
            <a:r>
              <a:rPr lang="ko-KR" altLang="en-US" sz="1200" b="1" dirty="0">
                <a:solidFill>
                  <a:srgbClr val="FF0000"/>
                </a:solidFill>
              </a:rPr>
              <a:t>과 </a:t>
            </a:r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r>
              <a:rPr lang="ko-KR" altLang="en-US" sz="1200" b="1" dirty="0">
                <a:solidFill>
                  <a:srgbClr val="FF0000"/>
                </a:solidFill>
              </a:rPr>
              <a:t>인 수업이 있을 때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이는 서로 다른 과목으로 처리함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3"/>
            <a:r>
              <a:rPr lang="ko-KR" altLang="en-US" sz="1200" b="1" dirty="0">
                <a:solidFill>
                  <a:srgbClr val="FF0000"/>
                </a:solidFill>
              </a:rPr>
              <a:t>예</a:t>
            </a:r>
            <a:r>
              <a:rPr lang="en-US" altLang="ko-KR" sz="1200" b="1" dirty="0">
                <a:solidFill>
                  <a:srgbClr val="FF0000"/>
                </a:solidFill>
              </a:rPr>
              <a:t>) 2016</a:t>
            </a:r>
            <a:r>
              <a:rPr lang="ko-KR" altLang="en-US" sz="1200" b="1" dirty="0">
                <a:solidFill>
                  <a:srgbClr val="FF0000"/>
                </a:solidFill>
              </a:rPr>
              <a:t>년</a:t>
            </a:r>
            <a:r>
              <a:rPr lang="en-US" altLang="ko-KR" sz="1200" b="1" dirty="0">
                <a:solidFill>
                  <a:srgbClr val="FF0000"/>
                </a:solidFill>
              </a:rPr>
              <a:t>, 2017</a:t>
            </a:r>
            <a:r>
              <a:rPr lang="ko-KR" altLang="en-US" sz="1200" b="1" dirty="0">
                <a:solidFill>
                  <a:srgbClr val="FF0000"/>
                </a:solidFill>
              </a:rPr>
              <a:t>년에 학정번호가 </a:t>
            </a:r>
            <a:r>
              <a:rPr lang="en-US" altLang="ko-KR" sz="1200" b="1" dirty="0">
                <a:solidFill>
                  <a:srgbClr val="FF0000"/>
                </a:solidFill>
              </a:rPr>
              <a:t>CSI-0002</a:t>
            </a:r>
            <a:r>
              <a:rPr lang="ko-KR" altLang="en-US" sz="1200" b="1" dirty="0">
                <a:solidFill>
                  <a:srgbClr val="FF0000"/>
                </a:solidFill>
              </a:rPr>
              <a:t>이고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분반이 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>
                <a:solidFill>
                  <a:srgbClr val="FF0000"/>
                </a:solidFill>
              </a:rPr>
              <a:t>인 과목이 개설되었다면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이는 서로 다른 과목으로 처리됨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529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4 – </a:t>
            </a:r>
            <a:r>
              <a:rPr lang="ko-KR" altLang="en-US" dirty="0"/>
              <a:t>성적 장학금 수혜자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학기에 전공별 그리고 학년별로 평균 학점이 가장 높은 학생의 평균 학점과 학번</a:t>
            </a:r>
            <a:r>
              <a:rPr lang="en-US" altLang="ko-KR" dirty="0"/>
              <a:t>,</a:t>
            </a:r>
            <a:r>
              <a:rPr lang="ko-KR" altLang="en-US" dirty="0"/>
              <a:t> 학년</a:t>
            </a:r>
            <a:r>
              <a:rPr lang="en-US" altLang="ko-KR" dirty="0"/>
              <a:t>, </a:t>
            </a:r>
            <a:r>
              <a:rPr lang="ko-KR" altLang="en-US" dirty="0" err="1"/>
              <a:t>전공명</a:t>
            </a:r>
            <a:r>
              <a:rPr lang="en-US" altLang="ko-KR" dirty="0"/>
              <a:t>, </a:t>
            </a:r>
            <a:r>
              <a:rPr lang="ko-KR" altLang="en-US" dirty="0"/>
              <a:t>소속 단과대학을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각 전공에서 </a:t>
            </a:r>
            <a:r>
              <a:rPr lang="en-US" altLang="ko-KR" b="1" dirty="0">
                <a:solidFill>
                  <a:srgbClr val="FF0000"/>
                </a:solidFill>
              </a:rPr>
              <a:t>1~4</a:t>
            </a:r>
            <a:r>
              <a:rPr lang="ko-KR" altLang="en-US" b="1" dirty="0">
                <a:solidFill>
                  <a:srgbClr val="FF0000"/>
                </a:solidFill>
              </a:rPr>
              <a:t>학년 학생 중 평균학점이 가장 높은 학생을 출력하는 문제임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결과 </a:t>
            </a:r>
            <a:r>
              <a:rPr lang="ko-KR" altLang="en-US" b="1" dirty="0" err="1">
                <a:solidFill>
                  <a:srgbClr val="FF0000"/>
                </a:solidFill>
              </a:rPr>
              <a:t>튜플의</a:t>
            </a:r>
            <a:r>
              <a:rPr lang="ko-KR" altLang="en-US" b="1" dirty="0">
                <a:solidFill>
                  <a:srgbClr val="FF0000"/>
                </a:solidFill>
              </a:rPr>
              <a:t> 개수는 </a:t>
            </a:r>
            <a:r>
              <a:rPr lang="en-US" altLang="ko-KR" b="1" dirty="0">
                <a:solidFill>
                  <a:srgbClr val="FF0000"/>
                </a:solidFill>
              </a:rPr>
              <a:t>{</a:t>
            </a:r>
            <a:r>
              <a:rPr lang="ko-KR" altLang="en-US" b="1" dirty="0">
                <a:solidFill>
                  <a:srgbClr val="FF0000"/>
                </a:solidFill>
              </a:rPr>
              <a:t>전공 수 </a:t>
            </a:r>
            <a:r>
              <a:rPr lang="en-US" altLang="ko-KR" b="1" dirty="0">
                <a:solidFill>
                  <a:srgbClr val="FF0000"/>
                </a:solidFill>
              </a:rPr>
              <a:t>X </a:t>
            </a:r>
            <a:r>
              <a:rPr lang="ko-KR" altLang="en-US" b="1" dirty="0">
                <a:solidFill>
                  <a:srgbClr val="FF0000"/>
                </a:solidFill>
              </a:rPr>
              <a:t>학년 수</a:t>
            </a:r>
            <a:r>
              <a:rPr lang="en-US" altLang="ko-KR" b="1" dirty="0">
                <a:solidFill>
                  <a:srgbClr val="FF0000"/>
                </a:solidFill>
              </a:rPr>
              <a:t>} </a:t>
            </a:r>
            <a:r>
              <a:rPr lang="ko-KR" altLang="en-US" b="1" dirty="0">
                <a:solidFill>
                  <a:srgbClr val="FF0000"/>
                </a:solidFill>
              </a:rPr>
              <a:t>만큼 나오게 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평균 학점 계산 공식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과목 평점 </a:t>
            </a:r>
            <a:r>
              <a:rPr lang="en-US" altLang="ko-KR" b="1" dirty="0">
                <a:solidFill>
                  <a:srgbClr val="FF0000"/>
                </a:solidFill>
              </a:rPr>
              <a:t>* </a:t>
            </a:r>
            <a:r>
              <a:rPr lang="ko-KR" altLang="en-US" b="1" dirty="0" err="1">
                <a:solidFill>
                  <a:srgbClr val="FF0000"/>
                </a:solidFill>
              </a:rPr>
              <a:t>학점수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의 합계 </a:t>
            </a:r>
            <a:r>
              <a:rPr lang="en-US" altLang="ko-KR" b="1" dirty="0">
                <a:solidFill>
                  <a:srgbClr val="FF0000"/>
                </a:solidFill>
              </a:rPr>
              <a:t>/ </a:t>
            </a:r>
            <a:r>
              <a:rPr lang="ko-KR" altLang="en-US" b="1" dirty="0">
                <a:solidFill>
                  <a:srgbClr val="FF0000"/>
                </a:solidFill>
              </a:rPr>
              <a:t>총 학점 수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9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5 – </a:t>
            </a:r>
            <a:r>
              <a:rPr lang="ko-KR" altLang="en-US" dirty="0"/>
              <a:t>학생 간 공강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학번이 </a:t>
            </a:r>
            <a:r>
              <a:rPr lang="en-US" altLang="ko-KR" dirty="0"/>
              <a:t>2018111111</a:t>
            </a:r>
            <a:r>
              <a:rPr lang="ko-KR" altLang="en-US" dirty="0"/>
              <a:t>과 </a:t>
            </a:r>
            <a:r>
              <a:rPr lang="en-US" altLang="ko-KR" dirty="0"/>
              <a:t>2017222222</a:t>
            </a:r>
            <a:r>
              <a:rPr lang="ko-KR" altLang="en-US" dirty="0"/>
              <a:t>인 두 학생의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학기 공강 시간 중 서로 겹치는 시간을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pPr lvl="1"/>
            <a:r>
              <a:rPr lang="en-US" altLang="ko-KR" dirty="0"/>
              <a:t>STUDENTS</a:t>
            </a:r>
            <a:r>
              <a:rPr lang="ko-KR" altLang="en-US" dirty="0"/>
              <a:t>에 위 학번을 갖는 학생에 대한 데이터를 생성할 것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토</a:t>
            </a:r>
            <a:r>
              <a:rPr lang="en-US" altLang="ko-KR" dirty="0"/>
              <a:t>, </a:t>
            </a:r>
            <a:r>
              <a:rPr lang="ko-KR" altLang="en-US" dirty="0"/>
              <a:t>일은 제외할 것</a:t>
            </a:r>
            <a:endParaRPr lang="en-US" altLang="ko-KR" dirty="0"/>
          </a:p>
          <a:p>
            <a:pPr lvl="1"/>
            <a:r>
              <a:rPr lang="ko-KR" altLang="en-US" dirty="0"/>
              <a:t>시간은 </a:t>
            </a:r>
            <a:r>
              <a:rPr lang="en-US" altLang="ko-KR" dirty="0"/>
              <a:t>TIMETABLE </a:t>
            </a:r>
            <a:r>
              <a:rPr lang="ko-KR" altLang="en-US" dirty="0"/>
              <a:t>테이블의 </a:t>
            </a:r>
            <a:r>
              <a:rPr lang="en-US" altLang="ko-KR" dirty="0"/>
              <a:t>NO</a:t>
            </a:r>
            <a:r>
              <a:rPr lang="ko-KR" altLang="en-US" dirty="0"/>
              <a:t>를 이용해서 출력할 것</a:t>
            </a:r>
            <a:endParaRPr lang="en-US" altLang="ko-KR" dirty="0"/>
          </a:p>
          <a:p>
            <a:pPr lvl="2"/>
            <a:r>
              <a:rPr lang="en-US" altLang="ko-KR" dirty="0"/>
              <a:t>Hint : </a:t>
            </a:r>
            <a:r>
              <a:rPr lang="en-US" altLang="ko-KR" dirty="0">
                <a:hlinkClick r:id="rId2"/>
              </a:rPr>
              <a:t>https://www.postgresql.org/docs/9.6/static/functions-conditional.html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MON, 8:00 ~ 8:50</a:t>
            </a:r>
          </a:p>
          <a:p>
            <a:pPr lvl="3"/>
            <a:r>
              <a:rPr lang="en-US" altLang="ko-KR" dirty="0"/>
              <a:t>MON, 9:00 ~ 9:50</a:t>
            </a:r>
          </a:p>
          <a:p>
            <a:pPr lvl="3"/>
            <a:r>
              <a:rPr lang="en-US" altLang="ko-KR" dirty="0"/>
              <a:t>TUE, 13:00 ~ 13:50</a:t>
            </a:r>
          </a:p>
          <a:p>
            <a:pPr lvl="3"/>
            <a:r>
              <a:rPr lang="en-US" altLang="ko-KR" dirty="0"/>
              <a:t>FRI, 14:00 ~ 14:50</a:t>
            </a:r>
          </a:p>
          <a:p>
            <a:pPr lvl="3"/>
            <a:r>
              <a:rPr lang="en-US" altLang="ko-KR" dirty="0"/>
              <a:t>FRI, 15:00 ~ 15:50</a:t>
            </a:r>
          </a:p>
        </p:txBody>
      </p:sp>
    </p:spTree>
    <p:extLst>
      <p:ext uri="{BB962C8B-B14F-4D97-AF65-F5344CB8AC3E}">
        <p14:creationId xmlns:p14="http://schemas.microsoft.com/office/powerpoint/2010/main" val="2586542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6 – </a:t>
            </a:r>
            <a:r>
              <a:rPr lang="ko-KR" altLang="en-US" dirty="0"/>
              <a:t>학교 수석 졸업자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학기 기준 </a:t>
            </a:r>
            <a:r>
              <a:rPr lang="en-US" altLang="ko-KR" dirty="0"/>
              <a:t>4</a:t>
            </a:r>
            <a:r>
              <a:rPr lang="ko-KR" altLang="en-US" dirty="0"/>
              <a:t>학년 학생 중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b="1" dirty="0">
                <a:solidFill>
                  <a:srgbClr val="FF0000"/>
                </a:solidFill>
              </a:rPr>
              <a:t>년간 </a:t>
            </a:r>
            <a:r>
              <a:rPr lang="en-US" altLang="ko-KR" b="1" dirty="0">
                <a:solidFill>
                  <a:srgbClr val="FF0000"/>
                </a:solidFill>
              </a:rPr>
              <a:t>40</a:t>
            </a:r>
            <a:r>
              <a:rPr lang="ko-KR" altLang="en-US" b="1" dirty="0">
                <a:solidFill>
                  <a:srgbClr val="FF0000"/>
                </a:solidFill>
              </a:rPr>
              <a:t>학점 </a:t>
            </a:r>
            <a:r>
              <a:rPr lang="ko-KR" altLang="en-US" dirty="0"/>
              <a:t>이상 취득한 학생들에 대해서 평균 학점이 가장 높은 학생과 가장 낮은 학생의 이름과 학번</a:t>
            </a:r>
            <a:r>
              <a:rPr lang="en-US" altLang="ko-KR" dirty="0"/>
              <a:t>, </a:t>
            </a:r>
            <a:r>
              <a:rPr lang="ko-KR" altLang="en-US" dirty="0" err="1"/>
              <a:t>전공명</a:t>
            </a:r>
            <a:r>
              <a:rPr lang="en-US" altLang="ko-KR" dirty="0"/>
              <a:t>, </a:t>
            </a:r>
            <a:r>
              <a:rPr lang="ko-KR" altLang="en-US" dirty="0"/>
              <a:t>소속 단과대학명을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이름은 앞 한글자만 출력하고 나머지는 </a:t>
            </a:r>
            <a:r>
              <a:rPr lang="en-US" altLang="ko-KR" dirty="0"/>
              <a:t>*</a:t>
            </a:r>
            <a:r>
              <a:rPr lang="ko-KR" altLang="en-US" dirty="0"/>
              <a:t>으로 </a:t>
            </a:r>
            <a:r>
              <a:rPr lang="ko-KR" altLang="en-US" dirty="0" err="1"/>
              <a:t>대체하시오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*</a:t>
            </a:r>
            <a:r>
              <a:rPr lang="ko-KR" altLang="en-US" dirty="0"/>
              <a:t>의 길이는 문자열의 길이와 정확히 일치해야 하며</a:t>
            </a:r>
            <a:r>
              <a:rPr lang="en-US" altLang="ko-KR" dirty="0"/>
              <a:t>, </a:t>
            </a:r>
            <a:r>
              <a:rPr lang="ko-KR" altLang="en-US" dirty="0"/>
              <a:t>특수문자 및 </a:t>
            </a:r>
            <a:r>
              <a:rPr lang="ko-KR" altLang="en-US" dirty="0" err="1"/>
              <a:t>띄워쓰기</a:t>
            </a:r>
            <a:r>
              <a:rPr lang="ko-KR" altLang="en-US" dirty="0"/>
              <a:t> 등은 모두 </a:t>
            </a:r>
            <a:r>
              <a:rPr lang="en-US" altLang="ko-KR" dirty="0"/>
              <a:t>*</a:t>
            </a:r>
            <a:r>
              <a:rPr lang="ko-KR" altLang="en-US" dirty="0"/>
              <a:t>로 치환되어야 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박상현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박</a:t>
            </a:r>
            <a:r>
              <a:rPr lang="en-US" altLang="ko-KR" dirty="0">
                <a:sym typeface="Wingdings" panose="05000000000000000000" pitchFamily="2" charset="2"/>
              </a:rPr>
              <a:t>**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Sanghyun Park  S*************</a:t>
            </a:r>
          </a:p>
          <a:p>
            <a:pPr lvl="1"/>
            <a:r>
              <a:rPr lang="en-US" altLang="ko-KR" dirty="0"/>
              <a:t>Hint : </a:t>
            </a:r>
            <a:r>
              <a:rPr lang="en-US" altLang="ko-KR" dirty="0">
                <a:hlinkClick r:id="rId2"/>
              </a:rPr>
              <a:t>https://www.postgresql.org/docs/9.6/static/functions-string.html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데이터 생성에 시간이 오래 걸릴 것을 대비해서 학점을 낮게 설정합니다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80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과제</a:t>
            </a:r>
            <a:r>
              <a:rPr lang="en-US" altLang="ko-KR" dirty="0">
                <a:solidFill>
                  <a:prstClr val="black"/>
                </a:solidFill>
              </a:rPr>
              <a:t>1: SQL </a:t>
            </a:r>
            <a:r>
              <a:rPr lang="ko-KR" altLang="en-US" dirty="0">
                <a:solidFill>
                  <a:prstClr val="black"/>
                </a:solidFill>
              </a:rPr>
              <a:t>작성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2000" dirty="0">
                <a:solidFill>
                  <a:prstClr val="black"/>
                </a:solidFill>
              </a:rPr>
              <a:t>Due date: 10/31 23:55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ko-KR" altLang="en-US" sz="1800" dirty="0"/>
              <a:t> </a:t>
            </a:r>
            <a:r>
              <a:rPr lang="ko-KR" altLang="en-US" sz="1800" b="1" dirty="0"/>
              <a:t>제공되는 </a:t>
            </a:r>
            <a:r>
              <a:rPr lang="en-US" altLang="ko-KR" sz="1800" b="1" dirty="0"/>
              <a:t>Table</a:t>
            </a:r>
            <a:r>
              <a:rPr lang="ko-KR" altLang="en-US" sz="1800" b="1" dirty="0"/>
              <a:t>들에 대해 요구되는 각각의 </a:t>
            </a:r>
            <a:r>
              <a:rPr lang="en-US" altLang="ko-KR" sz="1800" b="1" dirty="0"/>
              <a:t>SQL </a:t>
            </a:r>
            <a:r>
              <a:rPr lang="ko-KR" altLang="en-US" sz="1800" b="1" dirty="0"/>
              <a:t>구문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작성</a:t>
            </a:r>
            <a:endParaRPr lang="en-US" altLang="ko-KR" sz="1800" b="1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데이터가 제공되는 테이블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TIMETABLE, LECTUREROOM, BUILDING, COLLEGE, SEMESTER, DAY_OF_WEEK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b="1" u="sng" dirty="0"/>
              <a:t>데이터 추가 및 제거 불가하며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주어진 데이터 </a:t>
            </a:r>
            <a:r>
              <a:rPr lang="ko-KR" altLang="en-US" sz="1200" b="1" u="sng" dirty="0">
                <a:solidFill>
                  <a:srgbClr val="FF0000"/>
                </a:solidFill>
              </a:rPr>
              <a:t>그대로 사용</a:t>
            </a:r>
            <a:r>
              <a:rPr lang="ko-KR" altLang="en-US" sz="1200" b="1" u="sng" dirty="0"/>
              <a:t>할 것</a:t>
            </a:r>
            <a:endParaRPr lang="en-US" altLang="ko-KR" sz="1200" b="1" u="sng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b="1" u="sng" dirty="0"/>
              <a:t>테이블 구조 변경 불가 </a:t>
            </a:r>
            <a:r>
              <a:rPr lang="en-US" altLang="ko-KR" sz="1200" b="1" u="sng" dirty="0"/>
              <a:t>(</a:t>
            </a:r>
            <a:r>
              <a:rPr lang="ko-KR" altLang="en-US" sz="1200" b="1" u="sng" dirty="0"/>
              <a:t>컬럼 추가 및 제거 불가</a:t>
            </a:r>
            <a:r>
              <a:rPr lang="en-US" altLang="ko-KR" sz="1200" b="1" u="sng" dirty="0"/>
              <a:t>, Constraint </a:t>
            </a:r>
            <a:r>
              <a:rPr lang="ko-KR" altLang="en-US" sz="1200" b="1" u="sng" dirty="0"/>
              <a:t>추가 등 모든 종류의 수정 불가</a:t>
            </a:r>
            <a:r>
              <a:rPr lang="en-US" altLang="ko-KR" sz="1200" b="1" u="sng" dirty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데이터가 제공되지 않는 테이블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COURSE, COURSE_REGISTRATION, COURSE_TO_TIME, STUDENTS, FACULTY, GRADE, ATTENDANCE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b="1" u="sng" dirty="0"/>
              <a:t>데이터가 제공되지 않는 테이블들은 직접 데이터를 명세에 맞게 추가하여 사용할 것</a:t>
            </a:r>
            <a:endParaRPr lang="en-US" altLang="ko-KR" sz="1200" b="1" u="sng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b="1" u="sng" dirty="0"/>
              <a:t>테이블 구조 변경 불가 </a:t>
            </a:r>
            <a:r>
              <a:rPr lang="en-US" altLang="ko-KR" sz="1200" b="1" u="sng" dirty="0"/>
              <a:t>(</a:t>
            </a:r>
            <a:r>
              <a:rPr lang="ko-KR" altLang="en-US" sz="1200" b="1" u="sng" dirty="0"/>
              <a:t>컬럼 추가 및 제거 불가</a:t>
            </a:r>
            <a:r>
              <a:rPr lang="en-US" altLang="ko-KR" sz="1200" b="1" u="sng" dirty="0"/>
              <a:t>, Constraint </a:t>
            </a:r>
            <a:r>
              <a:rPr lang="ko-KR" altLang="en-US" sz="1200" b="1" u="sng" dirty="0"/>
              <a:t>추가 등 모든 종류의 수정 불가</a:t>
            </a:r>
            <a:r>
              <a:rPr lang="en-US" altLang="ko-KR" sz="1200" b="1" u="sng" dirty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제공된 명세에 맞지 않는 데이터는 고려하지 말 것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주어진 명세에 부합하는 데이터만 존재하는 것으로 가정하면 됨</a:t>
            </a:r>
            <a:endParaRPr lang="en-US" altLang="ko-KR" sz="1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sz="1400" dirty="0"/>
              <a:t>SQL </a:t>
            </a:r>
            <a:r>
              <a:rPr lang="ko-KR" altLang="en-US" sz="1400" dirty="0"/>
              <a:t>구문 작성 시 </a:t>
            </a:r>
            <a:r>
              <a:rPr lang="en-US" altLang="ko-KR" sz="1400" dirty="0"/>
              <a:t>PostgreSQL</a:t>
            </a:r>
            <a:r>
              <a:rPr lang="ko-KR" altLang="en-US" sz="1400" dirty="0"/>
              <a:t>에서 제공하는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함수 사용 가능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FF0000"/>
                </a:solidFill>
              </a:rPr>
              <a:t>추가적인 테이블 생성 및 사용 불가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rgbClr val="FF0000"/>
                </a:solidFill>
              </a:rPr>
              <a:t>View </a:t>
            </a:r>
            <a:r>
              <a:rPr lang="ko-KR" altLang="en-US" sz="1200" b="1" dirty="0">
                <a:solidFill>
                  <a:srgbClr val="FF0000"/>
                </a:solidFill>
              </a:rPr>
              <a:t>사용 불가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1: SQL </a:t>
            </a:r>
            <a:r>
              <a:rPr lang="ko-KR" altLang="en-US" dirty="0"/>
              <a:t>작성</a:t>
            </a:r>
            <a:br>
              <a:rPr lang="en-US" altLang="ko-KR" dirty="0"/>
            </a:br>
            <a:r>
              <a:rPr lang="en-US" altLang="ko-KR" sz="2000" dirty="0">
                <a:solidFill>
                  <a:prstClr val="black"/>
                </a:solidFill>
              </a:rPr>
              <a:t>Due date: 10/31 23:55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ko-KR" altLang="en-US" sz="1800" b="1" dirty="0"/>
              <a:t> 채점기준</a:t>
            </a:r>
            <a:endParaRPr lang="en-US" altLang="ko-KR" sz="1800" b="1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각각의 문제에 대한 </a:t>
            </a:r>
            <a:r>
              <a:rPr lang="en-US" altLang="ko-KR" sz="1400" dirty="0"/>
              <a:t>SQL </a:t>
            </a:r>
            <a:r>
              <a:rPr lang="ko-KR" altLang="en-US" sz="1400" dirty="0"/>
              <a:t>구문의 출력 결과가 정답이며</a:t>
            </a:r>
            <a:r>
              <a:rPr lang="en-US" altLang="ko-KR" sz="1400" dirty="0"/>
              <a:t>, SQL </a:t>
            </a:r>
            <a:r>
              <a:rPr lang="ko-KR" altLang="en-US" sz="1400" dirty="0"/>
              <a:t>구문의 의미가 문제의 의도와 일치하는 경우 점수 부여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출력 결과가 정답이 아닌 경우</a:t>
            </a:r>
            <a:r>
              <a:rPr lang="en-US" altLang="ko-KR" sz="1400" dirty="0"/>
              <a:t>,</a:t>
            </a:r>
            <a:r>
              <a:rPr lang="ko-KR" altLang="en-US" sz="1400" dirty="0"/>
              <a:t> 해당 문제에 대한 부분 점수는 없음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채점 시에는 평가 데이터 셋으로 정답 여부를 확인함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정답 확인을 위해 별도의 평가 데이터 셋을 활용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평가 데이터는 명세를 벗어나지 않음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평가 데이터는 공개되지 않음</a:t>
            </a:r>
            <a:endParaRPr lang="en-US" altLang="ko-KR" sz="1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제공하지 않는 데이터는 </a:t>
            </a:r>
            <a:r>
              <a:rPr lang="en-US" altLang="ko-KR" sz="1400" dirty="0"/>
              <a:t>Query Generator</a:t>
            </a:r>
            <a:r>
              <a:rPr lang="ko-KR" altLang="en-US" sz="1400" dirty="0"/>
              <a:t>를 참고하여 활용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>
                <a:hlinkClick r:id="rId2"/>
              </a:rPr>
              <a:t>https://github.com/arbc139/tutorial-query-gen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단</a:t>
            </a:r>
            <a:r>
              <a:rPr lang="en-US" altLang="ko-KR" sz="1200" dirty="0"/>
              <a:t>, Query Generator</a:t>
            </a:r>
            <a:r>
              <a:rPr lang="ko-KR" altLang="en-US" sz="1200" dirty="0"/>
              <a:t>에 무조건 의존하지 않고</a:t>
            </a:r>
            <a:r>
              <a:rPr lang="en-US" altLang="ko-KR" sz="1200" dirty="0"/>
              <a:t>, </a:t>
            </a:r>
            <a:r>
              <a:rPr lang="ko-KR" altLang="en-US" sz="1200" dirty="0"/>
              <a:t>참고 용도로만 활용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401263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1: SQL </a:t>
            </a:r>
            <a:r>
              <a:rPr lang="ko-KR" altLang="en-US" dirty="0"/>
              <a:t>작성</a:t>
            </a:r>
            <a:br>
              <a:rPr lang="en-US" altLang="ko-KR" dirty="0"/>
            </a:br>
            <a:r>
              <a:rPr lang="en-US" altLang="ko-KR" sz="2000" dirty="0">
                <a:solidFill>
                  <a:prstClr val="black"/>
                </a:solidFill>
              </a:rPr>
              <a:t>Due date: 10/31 23:55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ko-KR" altLang="en-US" sz="1800" b="1" dirty="0"/>
              <a:t> 과제제출</a:t>
            </a:r>
            <a:r>
              <a:rPr lang="en-US" altLang="ko-KR" sz="1800" b="1" dirty="0"/>
              <a:t>: YSCEC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sz="1400" dirty="0"/>
              <a:t>No Hardcopy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제출 파일 이름</a:t>
            </a:r>
            <a:r>
              <a:rPr lang="en-US" altLang="ko-KR" sz="1400" dirty="0"/>
              <a:t>: </a:t>
            </a:r>
            <a:r>
              <a:rPr lang="en-US" altLang="ko-KR" sz="1400" b="1" dirty="0"/>
              <a:t>project1_</a:t>
            </a:r>
            <a:r>
              <a:rPr lang="ko-KR" altLang="en-US" sz="1400" b="1" dirty="0" err="1"/>
              <a:t>팀번호</a:t>
            </a:r>
            <a:r>
              <a:rPr lang="en-US" altLang="ko-KR" sz="1400" b="1" dirty="0"/>
              <a:t>.zip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압축 파일 내에 </a:t>
            </a:r>
            <a:r>
              <a:rPr lang="en-US" altLang="ko-KR" sz="1200" b="1" dirty="0"/>
              <a:t>"</a:t>
            </a:r>
            <a:r>
              <a:rPr lang="ko-KR" altLang="en-US" sz="1200" b="1" dirty="0"/>
              <a:t>문제번호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sql</a:t>
            </a:r>
            <a:r>
              <a:rPr lang="en-US" altLang="ko-KR" sz="1200" b="1" dirty="0"/>
              <a:t>" </a:t>
            </a:r>
            <a:r>
              <a:rPr lang="ko-KR" altLang="en-US" sz="1200" dirty="0"/>
              <a:t>형식으로 문제별로 각각의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</a:t>
            </a:r>
            <a:r>
              <a:rPr lang="ko-KR" altLang="en-US" sz="1200" dirty="0"/>
              <a:t>파일을 준비해야함</a:t>
            </a:r>
            <a:br>
              <a:rPr lang="en-US" altLang="ko-KR" sz="1200" dirty="0"/>
            </a:br>
            <a:r>
              <a:rPr lang="en-US" altLang="ko-KR" sz="1050" dirty="0"/>
              <a:t>ex) 1.sql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채점 시 </a:t>
            </a:r>
            <a:r>
              <a:rPr lang="en-US" altLang="ko-KR" sz="1200" dirty="0" err="1"/>
              <a:t>pgAdmin</a:t>
            </a:r>
            <a:r>
              <a:rPr lang="ko-KR" altLang="en-US" sz="1200" dirty="0"/>
              <a:t>을 통해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</a:t>
            </a:r>
            <a:r>
              <a:rPr lang="ko-KR" altLang="en-US" sz="1200" dirty="0"/>
              <a:t>파일을 실행해서 결과를 확인함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FF0000"/>
                </a:solidFill>
              </a:rPr>
              <a:t>반드시 </a:t>
            </a:r>
            <a:r>
              <a:rPr lang="en-US" altLang="ko-KR" sz="1200" b="1" dirty="0">
                <a:solidFill>
                  <a:srgbClr val="FF0000"/>
                </a:solidFill>
              </a:rPr>
              <a:t>Postgres</a:t>
            </a:r>
            <a:r>
              <a:rPr lang="ko-KR" altLang="en-US" sz="1200" b="1" dirty="0">
                <a:solidFill>
                  <a:srgbClr val="FF0000"/>
                </a:solidFill>
              </a:rPr>
              <a:t>로 할 것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FF0000"/>
                </a:solidFill>
              </a:rPr>
              <a:t>반드시 위 형식을 지켜서 제출해야 함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FF0000"/>
                </a:solidFill>
              </a:rPr>
              <a:t>제출기한을 넘길 경우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점수부여 </a:t>
            </a:r>
            <a:r>
              <a:rPr lang="en-US" altLang="ko-KR" sz="1200" b="1" dirty="0">
                <a:solidFill>
                  <a:srgbClr val="FF0000"/>
                </a:solidFill>
              </a:rPr>
              <a:t>X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FF0000"/>
                </a:solidFill>
              </a:rPr>
              <a:t>과제 </a:t>
            </a:r>
            <a:r>
              <a:rPr lang="ko-KR" altLang="en-US" sz="1200" b="1" dirty="0" err="1">
                <a:solidFill>
                  <a:srgbClr val="FF0000"/>
                </a:solidFill>
              </a:rPr>
              <a:t>표절시</a:t>
            </a:r>
            <a:r>
              <a:rPr lang="en-US" altLang="ko-KR" sz="1200" b="1" dirty="0">
                <a:solidFill>
                  <a:srgbClr val="FF0000"/>
                </a:solidFill>
              </a:rPr>
              <a:t>,</a:t>
            </a:r>
            <a:r>
              <a:rPr lang="ko-KR" altLang="en-US" sz="1200" b="1" dirty="0">
                <a:solidFill>
                  <a:srgbClr val="FF0000"/>
                </a:solidFill>
              </a:rPr>
              <a:t> 점수부여 </a:t>
            </a:r>
            <a:r>
              <a:rPr lang="en-US" altLang="ko-KR" sz="1200" b="1" dirty="0">
                <a:solidFill>
                  <a:srgbClr val="FF0000"/>
                </a:solidFill>
              </a:rPr>
              <a:t>X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8958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1: SQL </a:t>
            </a:r>
            <a:r>
              <a:rPr lang="ko-KR" altLang="en-US" dirty="0"/>
              <a:t>작성</a:t>
            </a:r>
            <a:br>
              <a:rPr lang="en-US" altLang="ko-KR" dirty="0"/>
            </a:br>
            <a:r>
              <a:rPr lang="en-US" altLang="ko-KR" sz="2000" dirty="0">
                <a:solidFill>
                  <a:prstClr val="black"/>
                </a:solidFill>
              </a:rPr>
              <a:t>Due date: 10/31 23:55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ko-KR" sz="1800" dirty="0"/>
              <a:t> PostgreSQL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sz="1400" dirty="0"/>
              <a:t>postgresql-9.5.19 </a:t>
            </a:r>
            <a:r>
              <a:rPr lang="ko-KR" altLang="en-US" sz="1400" dirty="0"/>
              <a:t>기준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위 버전에서 실행이 안되는 기능은 사용 불가</a:t>
            </a:r>
            <a:endParaRPr lang="en-US" altLang="ko-KR" sz="1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sz="1400" dirty="0"/>
              <a:t>PostgreSQL </a:t>
            </a:r>
            <a:r>
              <a:rPr lang="ko-KR" altLang="en-US" sz="1400" dirty="0"/>
              <a:t>설치에 포함된 </a:t>
            </a:r>
            <a:r>
              <a:rPr lang="en-US" altLang="ko-KR" sz="1400" dirty="0" err="1"/>
              <a:t>pgAdmin</a:t>
            </a:r>
            <a:r>
              <a:rPr lang="en-US" altLang="ko-KR" sz="1400" dirty="0"/>
              <a:t>(version 4) </a:t>
            </a:r>
            <a:r>
              <a:rPr lang="ko-KR" altLang="en-US" sz="1400" dirty="0"/>
              <a:t>툴에서 실행가능한 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 </a:t>
            </a:r>
            <a:r>
              <a:rPr lang="ko-KR" altLang="en-US" sz="1400" dirty="0"/>
              <a:t>파일로 만들 것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참고자료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https://www.pgadmin.org/docs/pgadmin4/4.x/</a:t>
            </a:r>
            <a:endParaRPr lang="en-US" altLang="ko-KR" sz="120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ko-KR" sz="1800" dirty="0"/>
              <a:t> Schema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sz="1400" dirty="0"/>
              <a:t>Schema</a:t>
            </a:r>
            <a:r>
              <a:rPr lang="ko-KR" altLang="en-US" sz="1400" dirty="0"/>
              <a:t>는 </a:t>
            </a:r>
            <a:r>
              <a:rPr lang="en-US" altLang="ko-KR" sz="1400" dirty="0"/>
              <a:t>default</a:t>
            </a:r>
            <a:r>
              <a:rPr lang="ko-KR" altLang="en-US" sz="1400" dirty="0"/>
              <a:t>를 사용하므로 </a:t>
            </a:r>
            <a:r>
              <a:rPr lang="en-US" altLang="ko-KR" sz="1400" dirty="0"/>
              <a:t>SQL</a:t>
            </a:r>
            <a:r>
              <a:rPr lang="ko-KR" altLang="en-US" sz="1400" dirty="0"/>
              <a:t>문에 명시하지 말 것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예</a:t>
            </a:r>
            <a:r>
              <a:rPr lang="en-US" altLang="ko-KR" sz="1200" dirty="0"/>
              <a:t>) SELECT * FROM </a:t>
            </a:r>
            <a:r>
              <a:rPr lang="en-US" altLang="ko-KR" sz="1200" dirty="0" err="1"/>
              <a:t>public.”test</a:t>
            </a:r>
            <a:r>
              <a:rPr lang="en-US" altLang="ko-KR" sz="1200" dirty="0"/>
              <a:t>”; </a:t>
            </a:r>
            <a:r>
              <a:rPr lang="en-US" altLang="ko-KR" sz="1200" b="1" dirty="0">
                <a:solidFill>
                  <a:srgbClr val="FF0000"/>
                </a:solidFill>
              </a:rPr>
              <a:t>(x)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예</a:t>
            </a:r>
            <a:r>
              <a:rPr lang="en-US" altLang="ko-KR" sz="1200" dirty="0"/>
              <a:t>) SELECT * FROM “test”; </a:t>
            </a:r>
            <a:r>
              <a:rPr lang="en-US" altLang="ko-KR" sz="1200" b="1" dirty="0">
                <a:solidFill>
                  <a:srgbClr val="00B050"/>
                </a:solidFill>
              </a:rPr>
              <a:t>(o)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sz="1400" dirty="0"/>
              <a:t>SQL </a:t>
            </a:r>
            <a:r>
              <a:rPr lang="ko-KR" altLang="en-US" sz="1400" dirty="0"/>
              <a:t>작성시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쌍따옴표</a:t>
            </a:r>
            <a:r>
              <a:rPr lang="en-US" altLang="ko-KR" sz="1400" dirty="0"/>
              <a:t>(“) </a:t>
            </a:r>
            <a:r>
              <a:rPr lang="ko-KR" altLang="en-US" sz="1400" dirty="0"/>
              <a:t>없이 테이블 및 컬럼 이름을 작성하더라도 실행이 가능하다면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SQL</a:t>
            </a:r>
            <a:r>
              <a:rPr lang="ko-KR" altLang="en-US" sz="1400" dirty="0"/>
              <a:t>파일</a:t>
            </a:r>
            <a:r>
              <a:rPr lang="en-US" altLang="ko-KR" sz="1400" dirty="0"/>
              <a:t> </a:t>
            </a:r>
            <a:r>
              <a:rPr lang="ko-KR" altLang="en-US" sz="1400" dirty="0"/>
              <a:t>제출시 </a:t>
            </a:r>
            <a:r>
              <a:rPr lang="ko-KR" altLang="en-US" sz="1400" dirty="0" err="1"/>
              <a:t>쌍따옴표를</a:t>
            </a:r>
            <a:r>
              <a:rPr lang="ko-KR" altLang="en-US" sz="1400" dirty="0"/>
              <a:t> 작성하지 않아도 됨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참고자료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https://www.postgresql.org/docs/9.6/static/sql-syntax-lexical.html</a:t>
            </a:r>
            <a:endParaRPr lang="en-US" altLang="ko-KR" sz="140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ko-KR" altLang="en-US" sz="1800" dirty="0"/>
              <a:t> 데이터 명세 </a:t>
            </a:r>
            <a:r>
              <a:rPr lang="en-US" altLang="ko-KR" sz="1800" dirty="0"/>
              <a:t>(Data specification)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/>
              <a:t>명세서에서 명시하는 규격을 만족하는 데이터만 존재한다고 가정할 것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예</a:t>
            </a:r>
            <a:r>
              <a:rPr lang="en-US" altLang="ko-KR" sz="1200" dirty="0"/>
              <a:t>) TIMETABLE</a:t>
            </a:r>
            <a:r>
              <a:rPr lang="ko-KR" altLang="en-US" sz="1200" dirty="0"/>
              <a:t>의 </a:t>
            </a:r>
            <a:r>
              <a:rPr lang="en-US" altLang="ko-KR" sz="1200" dirty="0"/>
              <a:t>NO </a:t>
            </a:r>
            <a:r>
              <a:rPr lang="ko-KR" altLang="en-US" sz="1200" dirty="0"/>
              <a:t>컬럼은 </a:t>
            </a:r>
            <a:r>
              <a:rPr lang="en-US" altLang="ko-KR" sz="1200" dirty="0"/>
              <a:t>Integer </a:t>
            </a:r>
            <a:r>
              <a:rPr lang="ko-KR" altLang="en-US" sz="1200" dirty="0"/>
              <a:t>데이터 타입이므로 </a:t>
            </a:r>
            <a:r>
              <a:rPr lang="en-US" altLang="ko-KR" sz="1200" dirty="0"/>
              <a:t>10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초과하는 정수를 입력할 수 있지만</a:t>
            </a:r>
            <a:r>
              <a:rPr lang="en-US" altLang="ko-KR" sz="1200" dirty="0"/>
              <a:t>, Column Info</a:t>
            </a:r>
            <a:r>
              <a:rPr lang="ko-KR" altLang="en-US" sz="1200" dirty="0"/>
              <a:t>에 나와있는 범위의 데이터</a:t>
            </a:r>
            <a:r>
              <a:rPr lang="en-US" altLang="ko-KR" sz="1200" dirty="0"/>
              <a:t>(0~10)</a:t>
            </a:r>
            <a:r>
              <a:rPr lang="ko-KR" altLang="en-US" sz="1200" dirty="0"/>
              <a:t>만 존재함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0355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1: SQL </a:t>
            </a:r>
            <a:r>
              <a:rPr lang="ko-KR" altLang="en-US" dirty="0"/>
              <a:t>작성</a:t>
            </a:r>
            <a:br>
              <a:rPr lang="en-US" altLang="ko-KR" dirty="0"/>
            </a:br>
            <a:r>
              <a:rPr lang="en-US" altLang="ko-KR" sz="2000" dirty="0">
                <a:solidFill>
                  <a:prstClr val="black"/>
                </a:solidFill>
              </a:rPr>
              <a:t>Due date: 10/31 23:55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 과제 관련 질문은 과제 제출일 </a:t>
            </a:r>
            <a:r>
              <a:rPr lang="en-US" altLang="ko-KR" sz="1800" b="1" dirty="0"/>
              <a:t>2</a:t>
            </a:r>
            <a:r>
              <a:rPr lang="ko-KR" altLang="en-US" sz="1800" b="1" dirty="0"/>
              <a:t>일 전 까지만 받습니다</a:t>
            </a:r>
            <a:r>
              <a:rPr lang="en-US" altLang="ko-KR" sz="1800" b="1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질문은 </a:t>
            </a:r>
            <a:r>
              <a:rPr lang="en-US" altLang="ko-KR" sz="1600" dirty="0"/>
              <a:t>YSCEC </a:t>
            </a:r>
            <a:r>
              <a:rPr lang="ko-KR" altLang="en-US" sz="1600" dirty="0"/>
              <a:t>게시판을 통해 </a:t>
            </a:r>
            <a:r>
              <a:rPr lang="en-US" altLang="ko-KR" sz="1600" dirty="0">
                <a:solidFill>
                  <a:srgbClr val="FF0000"/>
                </a:solidFill>
              </a:rPr>
              <a:t>10</a:t>
            </a:r>
            <a:r>
              <a:rPr lang="ko-KR" altLang="en-US" sz="1600" dirty="0">
                <a:solidFill>
                  <a:srgbClr val="FF0000"/>
                </a:solidFill>
              </a:rPr>
              <a:t>월</a:t>
            </a:r>
            <a:r>
              <a:rPr lang="en-US" altLang="ko-KR" sz="1600" dirty="0">
                <a:solidFill>
                  <a:srgbClr val="FF0000"/>
                </a:solidFill>
              </a:rPr>
              <a:t>29</a:t>
            </a:r>
            <a:r>
              <a:rPr lang="ko-KR" altLang="en-US" sz="1600" dirty="0">
                <a:solidFill>
                  <a:srgbClr val="FF0000"/>
                </a:solidFill>
              </a:rPr>
              <a:t>일 </a:t>
            </a:r>
            <a:r>
              <a:rPr lang="en-US" altLang="ko-KR" sz="1600" dirty="0">
                <a:solidFill>
                  <a:srgbClr val="FF0000"/>
                </a:solidFill>
              </a:rPr>
              <a:t>23:59</a:t>
            </a:r>
            <a:r>
              <a:rPr lang="ko-KR" altLang="en-US" sz="1600" dirty="0">
                <a:solidFill>
                  <a:srgbClr val="FF0000"/>
                </a:solidFill>
              </a:rPr>
              <a:t>분까지</a:t>
            </a:r>
            <a:r>
              <a:rPr lang="ko-KR" altLang="en-US" sz="1600" dirty="0"/>
              <a:t> 작성바랍니다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이후 질문은 확인하지 않습니다</a:t>
            </a:r>
            <a:r>
              <a:rPr lang="en-US" altLang="ko-KR" sz="1200" dirty="0"/>
              <a:t>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질문 확인 및 답변이 늦어져서</a:t>
            </a:r>
            <a:r>
              <a:rPr lang="en-US" altLang="ko-KR" sz="1200" dirty="0"/>
              <a:t>,</a:t>
            </a:r>
            <a:r>
              <a:rPr lang="ko-KR" altLang="en-US" sz="1200" dirty="0"/>
              <a:t> 과제 진행에 영향을 미치는 것을 방지하기 위함</a:t>
            </a:r>
            <a:r>
              <a:rPr lang="en-US" altLang="ko-KR" sz="1200" dirty="0"/>
              <a:t>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오후 </a:t>
            </a:r>
            <a:r>
              <a:rPr lang="en-US" altLang="ko-KR" sz="1200" dirty="0"/>
              <a:t>6</a:t>
            </a:r>
            <a:r>
              <a:rPr lang="ko-KR" altLang="en-US" sz="1200" dirty="0"/>
              <a:t>시 이후에 받은 질문은 다음날 </a:t>
            </a:r>
            <a:r>
              <a:rPr lang="ko-KR" altLang="en-US" sz="1200" dirty="0" err="1"/>
              <a:t>확인되오니</a:t>
            </a:r>
            <a:r>
              <a:rPr lang="ko-KR" altLang="en-US" sz="1200" dirty="0"/>
              <a:t> 참고바랍니다</a:t>
            </a:r>
            <a:r>
              <a:rPr lang="en-US" altLang="ko-KR" sz="1200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sz="16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 질의응답 과정에서 본 </a:t>
            </a:r>
            <a:r>
              <a:rPr lang="en-US" altLang="ko-KR" sz="1800" b="1" dirty="0"/>
              <a:t>PPT </a:t>
            </a:r>
            <a:r>
              <a:rPr lang="ko-KR" altLang="en-US" sz="1800" b="1" dirty="0"/>
              <a:t>파일이 업데이트 될 수 있으므로 하루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번 공지사항을 확인해주시기 바랍니다</a:t>
            </a:r>
            <a:r>
              <a:rPr lang="en-US" altLang="ko-KR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365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1: SQL </a:t>
            </a:r>
            <a:r>
              <a:rPr lang="ko-KR" altLang="en-US" dirty="0"/>
              <a:t>작성</a:t>
            </a:r>
            <a:br>
              <a:rPr lang="en-US" altLang="ko-KR" dirty="0"/>
            </a:br>
            <a:r>
              <a:rPr lang="en-US" altLang="ko-KR" sz="2000" dirty="0">
                <a:solidFill>
                  <a:prstClr val="black"/>
                </a:solidFill>
              </a:rPr>
              <a:t>Due date: 10/31 23:55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3221" y="1196212"/>
            <a:ext cx="8577558" cy="4880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highlight>
                  <a:srgbClr val="FFFF00"/>
                </a:highlight>
              </a:rPr>
              <a:t>1) </a:t>
            </a:r>
            <a:r>
              <a:rPr lang="ko-KR" altLang="en-US" sz="1600" dirty="0">
                <a:highlight>
                  <a:srgbClr val="FFFF00"/>
                </a:highlight>
              </a:rPr>
              <a:t>전체 데이터가 제공되는 </a:t>
            </a:r>
            <a:r>
              <a:rPr lang="en-US" altLang="ko-KR" sz="1600" dirty="0">
                <a:highlight>
                  <a:srgbClr val="FFFF00"/>
                </a:highlight>
              </a:rPr>
              <a:t>Table</a:t>
            </a:r>
          </a:p>
          <a:p>
            <a:pPr lvl="1"/>
            <a:r>
              <a:rPr lang="ko-KR" altLang="en-US" sz="1200" dirty="0"/>
              <a:t>아래 표에 명시된 조건에 맞게 테이블 생성</a:t>
            </a:r>
            <a:endParaRPr lang="en-US" altLang="ko-KR" sz="1200" dirty="0"/>
          </a:p>
          <a:p>
            <a:pPr lvl="1"/>
            <a:r>
              <a:rPr lang="ko-KR" altLang="en-US" sz="1200" dirty="0"/>
              <a:t>주어진 </a:t>
            </a:r>
            <a:r>
              <a:rPr lang="en-US" altLang="ko-KR" sz="1200" dirty="0"/>
              <a:t>excel </a:t>
            </a:r>
            <a:r>
              <a:rPr lang="ko-KR" altLang="en-US" sz="1200" dirty="0"/>
              <a:t>파일에 있는 데이터만 삽입할 것</a:t>
            </a:r>
            <a:endParaRPr lang="en-US" altLang="ko-KR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90640"/>
              </p:ext>
            </p:extLst>
          </p:nvPr>
        </p:nvGraphicFramePr>
        <p:xfrm>
          <a:off x="113355" y="1979600"/>
          <a:ext cx="8917290" cy="402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94660">
                  <a:extLst>
                    <a:ext uri="{9D8B030D-6E8A-4147-A177-3AD203B41FA5}">
                      <a16:colId xmlns:a16="http://schemas.microsoft.com/office/drawing/2014/main" val="2412538676"/>
                    </a:ext>
                  </a:extLst>
                </a:gridCol>
                <a:gridCol w="1518407">
                  <a:extLst>
                    <a:ext uri="{9D8B030D-6E8A-4147-A177-3AD203B41FA5}">
                      <a16:colId xmlns:a16="http://schemas.microsoft.com/office/drawing/2014/main" val="2293213568"/>
                    </a:ext>
                  </a:extLst>
                </a:gridCol>
                <a:gridCol w="1136106">
                  <a:extLst>
                    <a:ext uri="{9D8B030D-6E8A-4147-A177-3AD203B41FA5}">
                      <a16:colId xmlns:a16="http://schemas.microsoft.com/office/drawing/2014/main" val="282553630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67183097"/>
                    </a:ext>
                  </a:extLst>
                </a:gridCol>
                <a:gridCol w="1241308">
                  <a:extLst>
                    <a:ext uri="{9D8B030D-6E8A-4147-A177-3AD203B41FA5}">
                      <a16:colId xmlns:a16="http://schemas.microsoft.com/office/drawing/2014/main" val="1812662543"/>
                    </a:ext>
                  </a:extLst>
                </a:gridCol>
                <a:gridCol w="1471121">
                  <a:extLst>
                    <a:ext uri="{9D8B030D-6E8A-4147-A177-3AD203B41FA5}">
                      <a16:colId xmlns:a16="http://schemas.microsoft.com/office/drawing/2014/main" val="104453620"/>
                    </a:ext>
                  </a:extLst>
                </a:gridCol>
                <a:gridCol w="1595076">
                  <a:extLst>
                    <a:ext uri="{9D8B030D-6E8A-4147-A177-3AD203B41FA5}">
                      <a16:colId xmlns:a16="http://schemas.microsoft.com/office/drawing/2014/main" val="3607734127"/>
                    </a:ext>
                  </a:extLst>
                </a:gridCol>
              </a:tblGrid>
              <a:tr h="2692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Table</a:t>
                      </a:r>
                      <a:r>
                        <a:rPr lang="en-US" altLang="ko-KR" sz="1100" b="1" baseline="0" dirty="0"/>
                        <a:t> name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Contents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 list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Data Type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 Feature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</a:t>
                      </a:r>
                      <a:r>
                        <a:rPr lang="en-US" altLang="ko-KR" sz="1100" b="1" baseline="0" dirty="0"/>
                        <a:t> Info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Reference</a:t>
                      </a:r>
                    </a:p>
                    <a:p>
                      <a:pPr algn="l"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참조 관계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80456"/>
                  </a:ext>
                </a:extLst>
              </a:tr>
              <a:tr h="284480"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BUILDING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학교 내 건물명</a:t>
                      </a:r>
                      <a:r>
                        <a:rPr lang="en-US" altLang="ko-KR" sz="1000" dirty="0"/>
                        <a:t>(NAME)</a:t>
                      </a:r>
                      <a:r>
                        <a:rPr lang="ko-KR" altLang="en-US" sz="1000" dirty="0"/>
                        <a:t> 및 축약형</a:t>
                      </a:r>
                      <a:r>
                        <a:rPr lang="en-US" altLang="ko-KR" sz="1000" dirty="0"/>
                        <a:t>(ABBR_NAME), </a:t>
                      </a:r>
                      <a:r>
                        <a:rPr lang="ko-KR" altLang="en-US" sz="1000" dirty="0"/>
                        <a:t>건물이 소속된 단과대학명</a:t>
                      </a:r>
                      <a:r>
                        <a:rPr lang="en-US" altLang="ko-KR" sz="1000" dirty="0"/>
                        <a:t>(COLLEGE_NAME)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ABBR_NAME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PK, 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문자열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특수문자 제외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038069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varchar(100)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Unique, 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문자열 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특수문자 제외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17619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COLLEGE_NAME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varchar(100)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문자열 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특수문자 제외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48786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LECTUREROOM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각 건물</a:t>
                      </a:r>
                      <a:r>
                        <a:rPr lang="en-US" altLang="ko-KR" sz="1000" dirty="0"/>
                        <a:t>(BUILDNO)</a:t>
                      </a:r>
                      <a:r>
                        <a:rPr lang="ko-KR" altLang="en-US" sz="1000" dirty="0"/>
                        <a:t> 내 강의실</a:t>
                      </a:r>
                      <a:r>
                        <a:rPr lang="en-US" altLang="ko-KR" sz="1000" dirty="0"/>
                        <a:t>(ROOMNO)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BUILDNO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varchar(10)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PK, 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문자열 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특수문자 제외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BUILDNO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altLang="ko-KR" sz="1000" dirty="0"/>
                        <a:t>BUILDING </a:t>
                      </a:r>
                      <a:r>
                        <a:rPr lang="ko-KR" altLang="en-US" sz="1000" dirty="0"/>
                        <a:t>테이블의 </a:t>
                      </a:r>
                      <a:r>
                        <a:rPr lang="en-US" altLang="ko-KR" sz="1000" dirty="0"/>
                        <a:t>ABBR_NAME </a:t>
                      </a:r>
                      <a:r>
                        <a:rPr lang="ko-KR" altLang="en-US" sz="1000" dirty="0"/>
                        <a:t>컬럼에 있는 값만 존재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717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ROOMNO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varchar(10)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PK, 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문자열 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특수문자 제외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78289"/>
                  </a:ext>
                </a:extLst>
              </a:tr>
              <a:tr h="118110"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TIMETABLE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시간표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정보 테이블로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각 교시</a:t>
                      </a:r>
                      <a:r>
                        <a:rPr lang="en-US" altLang="ko-KR" sz="1000" dirty="0"/>
                        <a:t>(NO)</a:t>
                      </a:r>
                      <a:r>
                        <a:rPr lang="ko-KR" altLang="en-US" sz="1000" dirty="0"/>
                        <a:t>에 대해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시작 시간</a:t>
                      </a:r>
                      <a:r>
                        <a:rPr lang="en-US" altLang="ko-KR" sz="1000" dirty="0"/>
                        <a:t>(START_TIME), </a:t>
                      </a:r>
                      <a:r>
                        <a:rPr lang="ko-KR" altLang="en-US" sz="1000" dirty="0"/>
                        <a:t>종료 시간</a:t>
                      </a:r>
                      <a:r>
                        <a:rPr lang="en-US" altLang="ko-KR" sz="1000" dirty="0"/>
                        <a:t>(END_TIME)</a:t>
                      </a:r>
                      <a:r>
                        <a:rPr lang="ko-KR" altLang="en-US" sz="1000" dirty="0"/>
                        <a:t>을 나타냄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Integer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PK, 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0~10 </a:t>
                      </a:r>
                      <a:r>
                        <a:rPr lang="ko-KR" altLang="en-US" sz="1000" dirty="0"/>
                        <a:t>사이의 정수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889626"/>
                  </a:ext>
                </a:extLst>
              </a:tr>
              <a:tr h="140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START_TIME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Unique, 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시간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예</a:t>
                      </a:r>
                      <a:r>
                        <a:rPr lang="en-US" altLang="ko-KR" sz="1000" dirty="0"/>
                        <a:t>)</a:t>
                      </a:r>
                      <a:r>
                        <a:rPr lang="en-US" altLang="ko-KR" sz="1000" baseline="0" dirty="0"/>
                        <a:t> 8:00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84247"/>
                  </a:ext>
                </a:extLst>
              </a:tr>
              <a:tr h="1181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END_TIME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Unique, 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시간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예</a:t>
                      </a:r>
                      <a:r>
                        <a:rPr lang="en-US" altLang="ko-KR" sz="1000" dirty="0"/>
                        <a:t>) 8:50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22211"/>
                  </a:ext>
                </a:extLst>
              </a:tr>
              <a:tr h="289560">
                <a:tc rowSpan="4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COLLEGE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단과대학 계열</a:t>
                      </a:r>
                      <a:r>
                        <a:rPr lang="en-US" altLang="ko-KR" sz="1000" dirty="0"/>
                        <a:t>(CATEGORY), </a:t>
                      </a:r>
                      <a:r>
                        <a:rPr lang="ko-KR" altLang="en-US" sz="1000" dirty="0"/>
                        <a:t>단과대학명</a:t>
                      </a:r>
                      <a:r>
                        <a:rPr lang="en-US" altLang="ko-KR" sz="1000" dirty="0"/>
                        <a:t>(COLLEGE_NAME)</a:t>
                      </a:r>
                      <a:r>
                        <a:rPr lang="ko-KR" altLang="en-US" sz="1000" dirty="0"/>
                        <a:t> 및 소속 </a:t>
                      </a:r>
                      <a:r>
                        <a:rPr lang="ko-KR" altLang="en-US" sz="1000" dirty="0" err="1"/>
                        <a:t>전공명</a:t>
                      </a:r>
                      <a:r>
                        <a:rPr lang="en-US" altLang="ko-KR" sz="1000" dirty="0"/>
                        <a:t>(MAJOR_NAME), </a:t>
                      </a:r>
                      <a:r>
                        <a:rPr lang="ko-KR" altLang="en-US" sz="1000" dirty="0"/>
                        <a:t>전공 이름 축약형</a:t>
                      </a:r>
                      <a:r>
                        <a:rPr lang="en-US" altLang="ko-KR" sz="1000" dirty="0"/>
                        <a:t>(MAJOR_ID)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MAJOR_ID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char(3)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PK, 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자리 영문 문자열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615286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MAJOR_NAME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varchar(20)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Unique, 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문자열 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특수문자 제외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09099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COLLEGE_NAME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varchar(20)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문자열 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특수문자 제외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62374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CATEGORY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varchar(20)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문자열 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특수문자 제외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169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30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1: SQL </a:t>
            </a:r>
            <a:r>
              <a:rPr lang="ko-KR" altLang="en-US" dirty="0"/>
              <a:t>작성</a:t>
            </a:r>
            <a:br>
              <a:rPr lang="en-US" altLang="ko-KR" dirty="0"/>
            </a:br>
            <a:r>
              <a:rPr lang="en-US" altLang="ko-KR" sz="2000" dirty="0">
                <a:solidFill>
                  <a:prstClr val="black"/>
                </a:solidFill>
              </a:rPr>
              <a:t>Due date: 10/31 23:55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3221" y="1196212"/>
            <a:ext cx="8577558" cy="4880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highlight>
                  <a:srgbClr val="FFFF00"/>
                </a:highlight>
              </a:rPr>
              <a:t>1) </a:t>
            </a:r>
            <a:r>
              <a:rPr lang="ko-KR" altLang="en-US" sz="1600" dirty="0">
                <a:highlight>
                  <a:srgbClr val="FFFF00"/>
                </a:highlight>
              </a:rPr>
              <a:t>전체 데이터가 제공되는 </a:t>
            </a:r>
            <a:r>
              <a:rPr lang="en-US" altLang="ko-KR" sz="1600" dirty="0">
                <a:highlight>
                  <a:srgbClr val="FFFF00"/>
                </a:highlight>
              </a:rPr>
              <a:t>Table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lvl="1"/>
            <a:r>
              <a:rPr lang="ko-KR" altLang="en-US" sz="1300" dirty="0"/>
              <a:t>각 학기는 </a:t>
            </a:r>
            <a:r>
              <a:rPr lang="en-US" altLang="ko-KR" sz="1300" dirty="0"/>
              <a:t>16</a:t>
            </a:r>
            <a:r>
              <a:rPr lang="ko-KR" altLang="en-US" sz="1300" dirty="0"/>
              <a:t>주 단위이며</a:t>
            </a:r>
            <a:r>
              <a:rPr lang="en-US" altLang="ko-KR" sz="1300" dirty="0"/>
              <a:t>, </a:t>
            </a:r>
            <a:r>
              <a:rPr lang="ko-KR" altLang="en-US" sz="1300" dirty="0"/>
              <a:t>시험기간은 고려하지 않음</a:t>
            </a:r>
            <a:endParaRPr lang="en-US" altLang="ko-KR" sz="13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83022"/>
              </p:ext>
            </p:extLst>
          </p:nvPr>
        </p:nvGraphicFramePr>
        <p:xfrm>
          <a:off x="113355" y="1630680"/>
          <a:ext cx="8917290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4326">
                  <a:extLst>
                    <a:ext uri="{9D8B030D-6E8A-4147-A177-3AD203B41FA5}">
                      <a16:colId xmlns:a16="http://schemas.microsoft.com/office/drawing/2014/main" val="2412538676"/>
                    </a:ext>
                  </a:extLst>
                </a:gridCol>
                <a:gridCol w="1570664">
                  <a:extLst>
                    <a:ext uri="{9D8B030D-6E8A-4147-A177-3AD203B41FA5}">
                      <a16:colId xmlns:a16="http://schemas.microsoft.com/office/drawing/2014/main" val="2293213568"/>
                    </a:ext>
                  </a:extLst>
                </a:gridCol>
                <a:gridCol w="1134183">
                  <a:extLst>
                    <a:ext uri="{9D8B030D-6E8A-4147-A177-3AD203B41FA5}">
                      <a16:colId xmlns:a16="http://schemas.microsoft.com/office/drawing/2014/main" val="282553630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67183097"/>
                    </a:ext>
                  </a:extLst>
                </a:gridCol>
                <a:gridCol w="1241308">
                  <a:extLst>
                    <a:ext uri="{9D8B030D-6E8A-4147-A177-3AD203B41FA5}">
                      <a16:colId xmlns:a16="http://schemas.microsoft.com/office/drawing/2014/main" val="1812662543"/>
                    </a:ext>
                  </a:extLst>
                </a:gridCol>
                <a:gridCol w="1471121">
                  <a:extLst>
                    <a:ext uri="{9D8B030D-6E8A-4147-A177-3AD203B41FA5}">
                      <a16:colId xmlns:a16="http://schemas.microsoft.com/office/drawing/2014/main" val="104453620"/>
                    </a:ext>
                  </a:extLst>
                </a:gridCol>
                <a:gridCol w="1595076">
                  <a:extLst>
                    <a:ext uri="{9D8B030D-6E8A-4147-A177-3AD203B41FA5}">
                      <a16:colId xmlns:a16="http://schemas.microsoft.com/office/drawing/2014/main" val="3607734127"/>
                    </a:ext>
                  </a:extLst>
                </a:gridCol>
              </a:tblGrid>
              <a:tr h="2692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Table</a:t>
                      </a:r>
                      <a:r>
                        <a:rPr lang="en-US" altLang="ko-KR" sz="1100" b="1" baseline="0" dirty="0"/>
                        <a:t> name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Contents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 list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Data Type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 Feature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Column</a:t>
                      </a:r>
                      <a:r>
                        <a:rPr lang="en-US" altLang="ko-KR" sz="1100" b="1" baseline="0" dirty="0"/>
                        <a:t> Info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Reference</a:t>
                      </a:r>
                    </a:p>
                    <a:p>
                      <a:pPr algn="l"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참조 관계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80456"/>
                  </a:ext>
                </a:extLst>
              </a:tr>
              <a:tr h="121920">
                <a:tc rowSpan="4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SEMESTER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학기</a:t>
                      </a:r>
                      <a:r>
                        <a:rPr lang="ko-KR" altLang="en-US" sz="1000" baseline="0" dirty="0"/>
                        <a:t> 정보</a:t>
                      </a:r>
                      <a:endParaRPr lang="en-US" altLang="ko-KR" sz="1000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/>
                        <a:t>연도</a:t>
                      </a:r>
                      <a:r>
                        <a:rPr lang="en-US" altLang="ko-KR" sz="1000" baseline="0" dirty="0"/>
                        <a:t>(YEAR), </a:t>
                      </a:r>
                      <a:r>
                        <a:rPr lang="ko-KR" altLang="en-US" sz="1000" baseline="0" dirty="0"/>
                        <a:t>학기</a:t>
                      </a:r>
                      <a:r>
                        <a:rPr lang="en-US" altLang="ko-KR" sz="1000" baseline="0" dirty="0"/>
                        <a:t>(SEMESTER), </a:t>
                      </a:r>
                      <a:r>
                        <a:rPr lang="ko-KR" altLang="en-US" sz="1000" baseline="0" dirty="0"/>
                        <a:t>학기 시작일</a:t>
                      </a:r>
                      <a:r>
                        <a:rPr lang="en-US" altLang="ko-KR" sz="1000" baseline="0" dirty="0"/>
                        <a:t>(START_DATE), </a:t>
                      </a:r>
                      <a:r>
                        <a:rPr lang="ko-KR" altLang="en-US" sz="1000" baseline="0" dirty="0"/>
                        <a:t>학기 종료일</a:t>
                      </a:r>
                      <a:r>
                        <a:rPr lang="en-US" altLang="ko-KR" sz="1000" baseline="0" dirty="0"/>
                        <a:t>(END_DATE)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YEAR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Integer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PK, 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정수 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e.g. 2019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53204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SEMESTER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Integer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PK, 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정수 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or 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90862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START_DATE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날짜 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e.g. 2019-03-01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95797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END_DATE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날짜 </a:t>
                      </a:r>
                      <a:r>
                        <a:rPr kumimoji="0" lang="en-US" altLang="ko-K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e.g. 2019-06-21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0166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DAY_OF_WEEK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요일 정보를 나타냄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DAY_OF_WEEK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char(3)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PK, Not NULL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MON, TUE, WED, THU, FRI, SAT, SUN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35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297561"/>
      </p:ext>
    </p:extLst>
  </p:cSld>
  <p:clrMapOvr>
    <a:masterClrMapping/>
  </p:clrMapOvr>
</p:sld>
</file>

<file path=ppt/theme/theme1.xml><?xml version="1.0" encoding="utf-8"?>
<a:theme xmlns:a="http://schemas.openxmlformats.org/drawingml/2006/main" name="DE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AB" id="{95A6A276-0638-4DAD-A809-BEB59B997B53}" vid="{D6682B73-E63A-490E-A4AF-D70FFFACB8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DELAB</Template>
  <TotalTime>25441</TotalTime>
  <Words>3450</Words>
  <Application>Microsoft Office PowerPoint</Application>
  <PresentationFormat>화면 슬라이드 쇼(4:3)</PresentationFormat>
  <Paragraphs>579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Adobe Fan Heiti Std B</vt:lpstr>
      <vt:lpstr>맑은 고딕</vt:lpstr>
      <vt:lpstr>Arial</vt:lpstr>
      <vt:lpstr>Wingdings</vt:lpstr>
      <vt:lpstr>DELAB</vt:lpstr>
      <vt:lpstr>Project Specification - 과제 1번</vt:lpstr>
      <vt:lpstr>과제1: SQL 작성 Due date: 10/31 23:55</vt:lpstr>
      <vt:lpstr>과제1: SQL 작성 Due date: 10/31 23:55</vt:lpstr>
      <vt:lpstr>과제1: SQL 작성 Due date: 10/31 23:55</vt:lpstr>
      <vt:lpstr>과제1: SQL 작성 Due date: 10/31 23:55</vt:lpstr>
      <vt:lpstr>과제1: SQL 작성 Due date: 10/31 23:55</vt:lpstr>
      <vt:lpstr>과제1: SQL 작성 Due date: 10/31 23:55</vt:lpstr>
      <vt:lpstr>과제1: SQL 작성 Due date: 10/31 23:55</vt:lpstr>
      <vt:lpstr>과제1: SQL 작성 Due date: 10/31 23:55</vt:lpstr>
      <vt:lpstr>과제1: SQL 작성 Due date: 10/31 23:55</vt:lpstr>
      <vt:lpstr>과제1: SQL 작성 Due date: 10/31 23:55</vt:lpstr>
      <vt:lpstr>과제1: SQL 작성 Due date: 10/31 23:55</vt:lpstr>
      <vt:lpstr>과제1: SQL 작성 Due date: 10/31 23:55</vt:lpstr>
      <vt:lpstr>과제1: SQL 작성 Due date: 10/31 23:55</vt:lpstr>
      <vt:lpstr>과제1: SQL 작성 Due date: 10/31 23:55</vt:lpstr>
      <vt:lpstr>과제1: SQL 작성 Due date: 10/31 23:55</vt:lpstr>
      <vt:lpstr>SQL 구문 문제</vt:lpstr>
      <vt:lpstr>문제 1 – 전공수업 통계</vt:lpstr>
      <vt:lpstr>문제 2 – 난이도가 높은 과목 찾기</vt:lpstr>
      <vt:lpstr>문제 3 - 선호도 조사</vt:lpstr>
      <vt:lpstr>문제 4 – 성적 장학금 수혜자</vt:lpstr>
      <vt:lpstr>문제 5 – 학생 간 공강 확인</vt:lpstr>
      <vt:lpstr>문제 6 – 학교 수석 졸업자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Mincheol</dc:creator>
  <cp:lastModifiedBy>김도영</cp:lastModifiedBy>
  <cp:revision>592</cp:revision>
  <dcterms:created xsi:type="dcterms:W3CDTF">2016-10-13T15:21:59Z</dcterms:created>
  <dcterms:modified xsi:type="dcterms:W3CDTF">2019-10-16T09:16:21Z</dcterms:modified>
</cp:coreProperties>
</file>