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48"/>
  </p:notesMasterIdLst>
  <p:sldIdLst>
    <p:sldId id="261" r:id="rId2"/>
    <p:sldId id="265" r:id="rId3"/>
    <p:sldId id="371" r:id="rId4"/>
    <p:sldId id="395" r:id="rId5"/>
    <p:sldId id="372" r:id="rId6"/>
    <p:sldId id="434" r:id="rId7"/>
    <p:sldId id="435" r:id="rId8"/>
    <p:sldId id="437" r:id="rId9"/>
    <p:sldId id="438" r:id="rId10"/>
    <p:sldId id="439" r:id="rId11"/>
    <p:sldId id="284" r:id="rId12"/>
    <p:sldId id="375" r:id="rId13"/>
    <p:sldId id="376" r:id="rId14"/>
    <p:sldId id="377" r:id="rId15"/>
    <p:sldId id="378" r:id="rId16"/>
    <p:sldId id="396" r:id="rId17"/>
    <p:sldId id="397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51" r:id="rId26"/>
    <p:sldId id="448" r:id="rId27"/>
    <p:sldId id="452" r:id="rId28"/>
    <p:sldId id="470" r:id="rId29"/>
    <p:sldId id="449" r:id="rId30"/>
    <p:sldId id="450" r:id="rId31"/>
    <p:sldId id="453" r:id="rId32"/>
    <p:sldId id="454" r:id="rId33"/>
    <p:sldId id="455" r:id="rId34"/>
    <p:sldId id="456" r:id="rId35"/>
    <p:sldId id="457" r:id="rId36"/>
    <p:sldId id="459" r:id="rId37"/>
    <p:sldId id="458" r:id="rId38"/>
    <p:sldId id="460" r:id="rId39"/>
    <p:sldId id="461" r:id="rId40"/>
    <p:sldId id="463" r:id="rId41"/>
    <p:sldId id="464" r:id="rId42"/>
    <p:sldId id="465" r:id="rId43"/>
    <p:sldId id="466" r:id="rId44"/>
    <p:sldId id="467" r:id="rId45"/>
    <p:sldId id="469" r:id="rId46"/>
    <p:sldId id="365" r:id="rId47"/>
  </p:sldIdLst>
  <p:sldSz cx="12192000" cy="7618413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HY견고딕" panose="02030600000101010101" pitchFamily="18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4" autoAdjust="0"/>
    <p:restoredTop sz="94660"/>
  </p:normalViewPr>
  <p:slideViewPr>
    <p:cSldViewPr>
      <p:cViewPr varScale="1">
        <p:scale>
          <a:sx n="103" d="100"/>
          <a:sy n="103" d="100"/>
        </p:scale>
        <p:origin x="918" y="102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2131219"/>
            <a:ext cx="7168396" cy="21041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Concept of OOP, Class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 clash solution 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B8A11B7-2ECA-436C-883E-017622C9B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44" y="969482"/>
            <a:ext cx="9046721" cy="64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Class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6696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Object-Oriented Programming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DE665C-6AD8-49B4-AC08-4287CB52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1079335"/>
            <a:ext cx="9342681" cy="57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declaration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4041A-8343-4E6D-ABD7-A64CD07A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72" y="1179039"/>
            <a:ext cx="8893980" cy="64613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EEF7CD-BE1C-4254-9A34-CC626C479CE2}"/>
              </a:ext>
            </a:extLst>
          </p:cNvPr>
          <p:cNvSpPr/>
          <p:nvPr/>
        </p:nvSpPr>
        <p:spPr>
          <a:xfrm>
            <a:off x="4921866" y="1213088"/>
            <a:ext cx="7438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클래스명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(object)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로 쓸 수도 있음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,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파이썬 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3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에서는 클래스명</a:t>
            </a:r>
            <a:r>
              <a:rPr lang="en-US" altLang="ko-KR" b="1" dirty="0">
                <a:solidFill>
                  <a:srgbClr val="616161"/>
                </a:solidFill>
                <a:latin typeface="Raleway"/>
              </a:rPr>
              <a:t>: </a:t>
            </a:r>
            <a:r>
              <a:rPr lang="ko-KR" altLang="en-US" b="1" dirty="0">
                <a:solidFill>
                  <a:srgbClr val="616161"/>
                </a:solidFill>
                <a:latin typeface="Raleway"/>
              </a:rPr>
              <a:t>과 동일</a:t>
            </a:r>
            <a:endParaRPr lang="ko-KR" altLang="en-US" b="1" i="0" dirty="0">
              <a:solidFill>
                <a:srgbClr val="616161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167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attribute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5045877-6AC2-45E1-B0A6-ECA01878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51" y="1610251"/>
            <a:ext cx="9835097" cy="4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Constructor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6B15670-1307-4243-AC31-10B09FC2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64" y="969481"/>
            <a:ext cx="9207540" cy="59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289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A8B66-796C-48F6-ACE0-C9D17932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376445"/>
            <a:ext cx="8172908" cy="58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5F3BAC-0F5B-4880-815E-BF7E2DAF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028547"/>
            <a:ext cx="8614185" cy="63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class-3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D6A97B-E006-4018-9258-9192A31B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060379"/>
            <a:ext cx="8676964" cy="61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class-4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DE8DB-637F-4C5F-9DB7-4799B8CD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1716144"/>
            <a:ext cx="967478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객체지향</a:t>
              </a:r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Adding a method to a class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68CDE-9BCE-464B-B45E-D060CB69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42" y="1040019"/>
            <a:ext cx="9478716" cy="62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Calling a method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28DF4-4674-4094-974E-0D2B8006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62" y="977760"/>
            <a:ext cx="9396892" cy="64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 a instance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EA8C55-283D-4148-A6B4-A6A24B1DE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95" y="1263876"/>
            <a:ext cx="9389610" cy="57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Adding __str__ method to class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FB94E-AF01-4FAE-9311-860B648C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076914"/>
            <a:ext cx="9217024" cy="62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11989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Special methods for arithmetic and relational operators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39001-8A26-437C-9778-0691772B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028548"/>
            <a:ext cx="9492030" cy="63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Creating an instance of  a class-2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80A8F8-12E6-4351-A484-B1003670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6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Getter and Setter methods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E07AA-99DD-4061-8A4C-72AD1F5E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86" y="1028548"/>
            <a:ext cx="8494274" cy="63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Encapsulation and Information Hiding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2B7FA2-7310-45D1-A4CD-62435116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12" y="1028548"/>
            <a:ext cx="9557808" cy="64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Encapsulation and Information Hiding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3A668D-4C4C-4E32-A0B4-4A8969A237C2}"/>
              </a:ext>
            </a:extLst>
          </p:cNvPr>
          <p:cNvSpPr/>
          <p:nvPr/>
        </p:nvSpPr>
        <p:spPr>
          <a:xfrm>
            <a:off x="803412" y="1593215"/>
            <a:ext cx="1099254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0000"/>
                </a:solidFill>
                <a:latin typeface="News Cycle"/>
              </a:rPr>
              <a:t>private</a:t>
            </a:r>
            <a:r>
              <a:rPr lang="en-US" altLang="ko-KR" sz="2300" b="1" dirty="0">
                <a:latin typeface="News Cycle"/>
              </a:rPr>
              <a:t>: private</a:t>
            </a:r>
            <a:r>
              <a:rPr lang="ko-KR" altLang="en-US" sz="2300" b="1" dirty="0">
                <a:latin typeface="News Cycle"/>
              </a:rPr>
              <a:t>로 선언된 </a:t>
            </a:r>
            <a:r>
              <a:rPr lang="en-US" altLang="ko-KR" sz="2300" b="1" dirty="0">
                <a:latin typeface="News Cycle"/>
              </a:rPr>
              <a:t>attribute, method</a:t>
            </a:r>
            <a:r>
              <a:rPr lang="ko-KR" altLang="en-US" sz="2300" b="1" dirty="0">
                <a:latin typeface="News Cycle"/>
              </a:rPr>
              <a:t>는 해당 클래스에서만 접근 가능</a:t>
            </a:r>
            <a:endParaRPr lang="en-US" altLang="ko-KR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0000"/>
                </a:solidFill>
                <a:latin typeface="News Cycle"/>
              </a:rPr>
              <a:t>protected</a:t>
            </a:r>
            <a:r>
              <a:rPr lang="en-US" altLang="ko-KR" sz="2300" b="1" dirty="0">
                <a:latin typeface="News Cycle"/>
              </a:rPr>
              <a:t>: protected</a:t>
            </a:r>
            <a:r>
              <a:rPr lang="ko-KR" altLang="en-US" sz="2300" b="1" dirty="0">
                <a:latin typeface="News Cycle"/>
              </a:rPr>
              <a:t>로 선언된 </a:t>
            </a:r>
            <a:r>
              <a:rPr lang="en-US" altLang="ko-KR" sz="2300" b="1" dirty="0">
                <a:latin typeface="News Cycle"/>
              </a:rPr>
              <a:t>attribute, method</a:t>
            </a:r>
            <a:r>
              <a:rPr lang="ko-KR" altLang="en-US" sz="2300" b="1" dirty="0">
                <a:latin typeface="News Cycle"/>
              </a:rPr>
              <a:t>는 해당 클래스 또는 해당 클래스를 상속받은 클래스에서만 접근 가능</a:t>
            </a:r>
            <a:endParaRPr lang="en-US" altLang="ko-KR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300" b="1" dirty="0">
              <a:latin typeface="News Cycl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0000"/>
                </a:solidFill>
                <a:latin typeface="News Cycle"/>
              </a:rPr>
              <a:t>public</a:t>
            </a:r>
            <a:r>
              <a:rPr lang="en-US" altLang="ko-KR" sz="2300" b="1" dirty="0">
                <a:latin typeface="News Cycle"/>
              </a:rPr>
              <a:t>: public</a:t>
            </a:r>
            <a:r>
              <a:rPr lang="ko-KR" altLang="en-US" sz="2300" b="1" dirty="0">
                <a:latin typeface="News Cycle"/>
              </a:rPr>
              <a:t>으로 선언된 </a:t>
            </a:r>
            <a:r>
              <a:rPr lang="en-US" altLang="ko-KR" sz="2300" b="1" dirty="0">
                <a:latin typeface="News Cycle"/>
              </a:rPr>
              <a:t>attribute, method</a:t>
            </a:r>
            <a:r>
              <a:rPr lang="ko-KR" altLang="en-US" sz="2300" b="1" dirty="0">
                <a:latin typeface="News Cycle"/>
              </a:rPr>
              <a:t>는 어떤 클래스라도 접근 가능</a:t>
            </a:r>
            <a:endParaRPr lang="ko-KR" altLang="en-US" sz="2300" b="1" i="0" dirty="0">
              <a:effectLst/>
              <a:latin typeface="News Cycl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4D7ED-FC03-4A46-8602-81E4507F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33" y="5012356"/>
            <a:ext cx="8392123" cy="20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Plain data vs Encapsulation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76772-99C0-41B3-B9BC-F4F00FFB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5" y="1028548"/>
            <a:ext cx="10143304" cy="60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06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객체지향의 개발방식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67909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AA2C0BC-FD94-49AF-A5FA-3E7F6D87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81" y="1159279"/>
            <a:ext cx="8110838" cy="55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Complex data and Information Hiding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20F69-EFAA-4FA7-B187-E6E5FC7C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84" y="904404"/>
            <a:ext cx="9189435" cy="67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81BC6-5024-4D4B-9CB0-5E837D43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5" y="1425678"/>
            <a:ext cx="9055770" cy="53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99941-675E-4E46-AAA0-A67BAA358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977760"/>
            <a:ext cx="9339109" cy="63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E2007-D9F8-4426-9869-8517C2C3B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60" y="977089"/>
            <a:ext cx="9276696" cy="6582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8B49D-E9B2-41AE-9E36-59F5C513FF1F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4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9590B-54BB-44BE-BD95-41F86133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92" y="977760"/>
            <a:ext cx="9445291" cy="646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14761-986C-4FB1-8DCE-DD6B4148C16B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Inheritance Across a Class Hierarchy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6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15EE1-E058-4417-8B20-27B1E4DA6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1" y="964951"/>
            <a:ext cx="9207758" cy="65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D0343-004A-41E5-8390-EBF181FB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25575"/>
            <a:ext cx="8311032" cy="66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Subclasses and the ‘is a’ relationship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7FE013-8952-4F26-8B15-13D14BD9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883543"/>
            <a:ext cx="8651459" cy="6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0784A3-3FC6-4EC9-B45C-044C01D18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227185"/>
            <a:ext cx="9829092" cy="56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7DC1C-5341-464D-AD76-07A8974A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4" y="929821"/>
            <a:ext cx="8855706" cy="64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What is a module?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3190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FA09E-123B-4FB5-A341-9A6938D2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4" y="1612962"/>
            <a:ext cx="8028892" cy="45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C50DC-01C0-4DD6-96B7-8E31A833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28547"/>
            <a:ext cx="9325036" cy="64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Polymorphism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B820A-6C8E-44AD-BE52-1B2C5337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8" y="900700"/>
            <a:ext cx="9357520" cy="663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Practice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8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 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921F-BAFD-4C8B-B2E5-B186B511EBCB}"/>
              </a:ext>
            </a:extLst>
          </p:cNvPr>
          <p:cNvSpPr txBox="1"/>
          <p:nvPr/>
        </p:nvSpPr>
        <p:spPr>
          <a:xfrm>
            <a:off x="623532" y="1720974"/>
            <a:ext cx="1143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Fraction</a:t>
            </a:r>
            <a:r>
              <a:rPr lang="ko-KR" altLang="en-US" sz="2000" dirty="0"/>
              <a:t>이라는 클래스를 만들어서 기약분수를 출력해봅시다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</a:t>
            </a:r>
            <a:r>
              <a:rPr lang="en-US" altLang="ko-KR" sz="2000" dirty="0"/>
              <a:t>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Reduce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주어진 수를 기약분수로 만들어주는 함수입니다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여러분들이 아시는 유클리드</a:t>
            </a:r>
            <a:r>
              <a:rPr lang="en-US" altLang="ko-KR" sz="2000" dirty="0"/>
              <a:t> </a:t>
            </a:r>
            <a:r>
              <a:rPr lang="ko-KR" altLang="en-US" sz="2000" dirty="0"/>
              <a:t>호제법을 통해서 코드를 작성하시면 됩니다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그리고 만약 나누는 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이면 </a:t>
            </a:r>
            <a:r>
              <a:rPr lang="en-US" altLang="ko-KR" sz="2000" dirty="0"/>
              <a:t>raise</a:t>
            </a:r>
            <a:r>
              <a:rPr lang="ko-KR" altLang="en-US" sz="2000" dirty="0"/>
              <a:t>나 </a:t>
            </a:r>
            <a:r>
              <a:rPr lang="en-US" altLang="ko-KR" sz="2000" dirty="0"/>
              <a:t>try, except</a:t>
            </a:r>
            <a:r>
              <a:rPr lang="ko-KR" altLang="en-US" sz="2000" dirty="0"/>
              <a:t>를 이용해서 </a:t>
            </a:r>
            <a:r>
              <a:rPr lang="en-US" altLang="ko-KR" sz="2000" dirty="0" err="1"/>
              <a:t>ValueError</a:t>
            </a:r>
            <a:r>
              <a:rPr lang="ko-KR" altLang="en-US" sz="2000" dirty="0"/>
              <a:t>를 출력해주세요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나누는 수는 음수일 수도 있습니다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정수 범위</a:t>
            </a:r>
            <a:r>
              <a:rPr lang="en-US" altLang="ko-KR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</a:t>
            </a:r>
            <a:r>
              <a:rPr lang="ko-KR" altLang="en-US" sz="2000" dirty="0"/>
              <a:t>으로 클래스를 처음 생성할 때 한번 실행되게 해주세요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Ex )4/2</a:t>
            </a:r>
            <a:r>
              <a:rPr lang="ko-KR" altLang="en-US" sz="2000" dirty="0"/>
              <a:t>는 </a:t>
            </a:r>
            <a:r>
              <a:rPr lang="en-US" altLang="ko-KR" sz="2000" dirty="0"/>
              <a:t>2/1</a:t>
            </a:r>
            <a:r>
              <a:rPr lang="ko-KR" altLang="en-US" sz="2000" dirty="0"/>
              <a:t>로</a:t>
            </a:r>
            <a:r>
              <a:rPr lang="en-US" altLang="ko-KR" sz="2000" dirty="0"/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47D1E-C434-41FF-8E5B-2A9EB1150FB6}"/>
              </a:ext>
            </a:extLst>
          </p:cNvPr>
          <p:cNvSpPr txBox="1"/>
          <p:nvPr/>
        </p:nvSpPr>
        <p:spPr>
          <a:xfrm>
            <a:off x="1010752" y="4603035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Adjust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메소드에 들어가는 값만큼 분자와 분모를 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ADE4B-694D-4203-87BF-E691484B5E39}"/>
              </a:ext>
            </a:extLst>
          </p:cNvPr>
          <p:cNvSpPr txBox="1"/>
          <p:nvPr/>
        </p:nvSpPr>
        <p:spPr>
          <a:xfrm>
            <a:off x="1010752" y="5717418"/>
            <a:ext cx="756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외에도 </a:t>
            </a:r>
            <a:r>
              <a:rPr lang="en-US" altLang="ko-KR" dirty="0"/>
              <a:t>print</a:t>
            </a:r>
            <a:r>
              <a:rPr lang="ko-KR" altLang="en-US" dirty="0"/>
              <a:t>를 하기 위해서 </a:t>
            </a:r>
            <a:r>
              <a:rPr lang="en-US" altLang="ko-KR" dirty="0"/>
              <a:t>__str__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</a:t>
            </a:r>
            <a:r>
              <a:rPr lang="en-US" altLang="ko-KR" dirty="0"/>
              <a:t>redefine </a:t>
            </a:r>
            <a:r>
              <a:rPr lang="ko-KR" altLang="en-US" dirty="0" err="1"/>
              <a:t>해주셔야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5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Testcase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950DE-3CCF-4F42-977F-F5EE4B3F3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7"/>
          <a:stretch/>
        </p:blipFill>
        <p:spPr>
          <a:xfrm>
            <a:off x="3218815" y="2405049"/>
            <a:ext cx="5361461" cy="14475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06C3BA-85AD-40C8-80D2-FAE33CC8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5" y="3679974"/>
            <a:ext cx="5354673" cy="25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E698-586E-4039-AF23-84BCC7DD9AC4}"/>
              </a:ext>
            </a:extLst>
          </p:cNvPr>
          <p:cNvSpPr txBox="1"/>
          <p:nvPr/>
        </p:nvSpPr>
        <p:spPr>
          <a:xfrm>
            <a:off x="551384" y="329545"/>
            <a:ext cx="9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 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921F-BAFD-4C8B-B2E5-B186B511EBCB}"/>
              </a:ext>
            </a:extLst>
          </p:cNvPr>
          <p:cNvSpPr txBox="1"/>
          <p:nvPr/>
        </p:nvSpPr>
        <p:spPr>
          <a:xfrm>
            <a:off x="509951" y="1364821"/>
            <a:ext cx="11172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AvgList</a:t>
            </a:r>
            <a:r>
              <a:rPr lang="ko-KR" altLang="en-US" sz="2000" dirty="0"/>
              <a:t>라는 클래스를 만들어봅시다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주의사항 </a:t>
            </a:r>
            <a:r>
              <a:rPr lang="en-US" altLang="ko-KR" sz="2000" dirty="0"/>
              <a:t>: </a:t>
            </a:r>
            <a:r>
              <a:rPr lang="ko-KR" altLang="en-US" sz="2000" dirty="0"/>
              <a:t>이 클래스는 </a:t>
            </a:r>
            <a:r>
              <a:rPr lang="en-US" altLang="ko-KR" sz="2000" dirty="0"/>
              <a:t>list</a:t>
            </a:r>
            <a:r>
              <a:rPr lang="ko-KR" altLang="en-US" sz="2000" dirty="0"/>
              <a:t>의 </a:t>
            </a:r>
            <a:r>
              <a:rPr lang="en-US" altLang="ko-KR" sz="2000" dirty="0"/>
              <a:t>subclass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list</a:t>
            </a:r>
            <a:r>
              <a:rPr lang="ko-KR" altLang="en-US" sz="2000" dirty="0"/>
              <a:t>로부터 상속을 받으세요</a:t>
            </a:r>
            <a:r>
              <a:rPr lang="en-US" altLang="ko-KR" sz="2000" dirty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</a:t>
            </a:r>
            <a:r>
              <a:rPr lang="en-US" altLang="ko-KR" sz="2000" dirty="0"/>
              <a:t>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ComputeAvg</a:t>
            </a:r>
            <a:endParaRPr lang="en-US" altLang="ko-K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List </a:t>
            </a:r>
            <a:r>
              <a:rPr lang="ko-KR" altLang="en-US" sz="2000" dirty="0"/>
              <a:t>안에 들어있는 값들의 평균을 구해서 반환합니다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만약 리스트 안에 있는 게 </a:t>
            </a:r>
            <a:r>
              <a:rPr lang="en-US" altLang="ko-KR" sz="2000" dirty="0"/>
              <a:t>int</a:t>
            </a:r>
            <a:r>
              <a:rPr lang="ko-KR" altLang="en-US" sz="2000" dirty="0"/>
              <a:t>나 </a:t>
            </a:r>
            <a:r>
              <a:rPr lang="en-US" altLang="ko-KR" sz="2000" dirty="0"/>
              <a:t>float</a:t>
            </a:r>
            <a:r>
              <a:rPr lang="ko-KR" altLang="en-US" sz="2000" dirty="0"/>
              <a:t>이 아닌 값이 들어오면 </a:t>
            </a:r>
            <a:r>
              <a:rPr lang="en-US" altLang="ko-KR" sz="2000" dirty="0"/>
              <a:t>raise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이용해서 </a:t>
            </a:r>
            <a:r>
              <a:rPr lang="en-US" altLang="ko-KR" sz="2000" dirty="0" err="1"/>
              <a:t>ValueError</a:t>
            </a:r>
            <a:r>
              <a:rPr lang="ko-KR" altLang="en-US" sz="2000" dirty="0"/>
              <a:t>를</a:t>
            </a:r>
            <a:endParaRPr lang="en-US" altLang="ko-KR" sz="2000" dirty="0"/>
          </a:p>
          <a:p>
            <a:pPr lvl="2"/>
            <a:r>
              <a:rPr lang="ko-KR" altLang="en-US" sz="2000" dirty="0"/>
              <a:t>발생시키세요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  -&gt;  type</a:t>
            </a:r>
            <a:r>
              <a:rPr lang="ko-KR" altLang="en-US" sz="2000" dirty="0"/>
              <a:t>함수로 데이터타입을 체크할 수 있습니다</a:t>
            </a:r>
            <a:r>
              <a:rPr lang="en-US" altLang="ko-KR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712444-2EC4-421A-B509-3DBDEF3D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0" y="4061234"/>
            <a:ext cx="9652312" cy="32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292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Advantages of modules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87988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537B5FC-ADDF-46B0-87F8-0B4BC3C9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88" y="1225646"/>
            <a:ext cx="8486948" cy="56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a module-__main__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5FB11BE-EECE-49DA-AE8F-D0803E4E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3" y="1126329"/>
            <a:ext cx="9112501" cy="61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Where are modules?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7BCB62A-3232-46F6-8C3C-F03C5DA3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1" y="1028548"/>
            <a:ext cx="9638198" cy="65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Module function clash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480BF1E-2161-4300-9CF9-94ED380B0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64" y="917885"/>
            <a:ext cx="8996728" cy="66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7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3" y="329545"/>
            <a:ext cx="7173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Function clash solution 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12024" y="449533"/>
            <a:ext cx="5796644" cy="399961"/>
            <a:chOff x="5591944" y="404664"/>
            <a:chExt cx="6919207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5591944" y="404664"/>
              <a:ext cx="1911020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7284131" y="404664"/>
              <a:ext cx="1843200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43645B-7836-4F3D-B47F-112D5883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23" y="986206"/>
            <a:ext cx="9803633" cy="64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6244</TotalTime>
  <Words>391</Words>
  <Application>Microsoft Office PowerPoint</Application>
  <PresentationFormat>사용자 지정</PresentationFormat>
  <Paragraphs>81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HY견고딕</vt:lpstr>
      <vt:lpstr>Arial</vt:lpstr>
      <vt:lpstr>News Cycle</vt:lpstr>
      <vt:lpstr>Raleway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239</cp:revision>
  <dcterms:created xsi:type="dcterms:W3CDTF">2014-04-28T10:37:01Z</dcterms:created>
  <dcterms:modified xsi:type="dcterms:W3CDTF">2019-09-14T18:06:06Z</dcterms:modified>
</cp:coreProperties>
</file>