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52"/>
  </p:notesMasterIdLst>
  <p:sldIdLst>
    <p:sldId id="261" r:id="rId2"/>
    <p:sldId id="284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510" r:id="rId14"/>
    <p:sldId id="265" r:id="rId15"/>
    <p:sldId id="371" r:id="rId16"/>
    <p:sldId id="395" r:id="rId17"/>
    <p:sldId id="474" r:id="rId18"/>
    <p:sldId id="475" r:id="rId19"/>
    <p:sldId id="476" r:id="rId20"/>
    <p:sldId id="477" r:id="rId21"/>
    <p:sldId id="478" r:id="rId22"/>
    <p:sldId id="480" r:id="rId23"/>
    <p:sldId id="481" r:id="rId24"/>
    <p:sldId id="479" r:id="rId25"/>
    <p:sldId id="508" r:id="rId26"/>
    <p:sldId id="509" r:id="rId27"/>
    <p:sldId id="507" r:id="rId28"/>
    <p:sldId id="372" r:id="rId29"/>
    <p:sldId id="497" r:id="rId30"/>
    <p:sldId id="504" r:id="rId31"/>
    <p:sldId id="505" r:id="rId32"/>
    <p:sldId id="506" r:id="rId33"/>
    <p:sldId id="498" r:id="rId34"/>
    <p:sldId id="502" r:id="rId35"/>
    <p:sldId id="503" r:id="rId36"/>
    <p:sldId id="496" r:id="rId37"/>
    <p:sldId id="374" r:id="rId38"/>
    <p:sldId id="470" r:id="rId39"/>
    <p:sldId id="471" r:id="rId40"/>
    <p:sldId id="472" r:id="rId41"/>
    <p:sldId id="473" r:id="rId42"/>
    <p:sldId id="436" r:id="rId43"/>
    <p:sldId id="437" r:id="rId44"/>
    <p:sldId id="438" r:id="rId45"/>
    <p:sldId id="439" r:id="rId46"/>
    <p:sldId id="482" r:id="rId47"/>
    <p:sldId id="483" r:id="rId48"/>
    <p:sldId id="484" r:id="rId49"/>
    <p:sldId id="485" r:id="rId50"/>
    <p:sldId id="365" r:id="rId51"/>
  </p:sldIdLst>
  <p:sldSz cx="12192000" cy="7618413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HY견고딕" panose="02030600000101010101" pitchFamily="18" charset="-127"/>
      <p:regular r:id="rId61"/>
    </p:embeddedFont>
    <p:embeddedFont>
      <p:font typeface="맑은 고딕" panose="020B0503020000020004" pitchFamily="50" charset="-127"/>
      <p:regular r:id="rId62"/>
      <p:bold r:id="rId6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4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FF6"/>
    <a:srgbClr val="45A1F5"/>
    <a:srgbClr val="84C1F8"/>
    <a:srgbClr val="095CA7"/>
    <a:srgbClr val="AFD7FB"/>
    <a:srgbClr val="88C3F8"/>
    <a:srgbClr val="B7DBFB"/>
    <a:srgbClr val="E4E4E4"/>
    <a:srgbClr val="45A2F7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03" d="100"/>
          <a:sy n="103" d="100"/>
        </p:scale>
        <p:origin x="624" y="102"/>
      </p:cViewPr>
      <p:guideLst>
        <p:guide pos="3840"/>
        <p:guide orient="horz" pos="24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310" y="-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6D64D-1F79-4303-B563-601D4D23C115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D2C32-A05F-448B-B857-3A755CB73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3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8850" y="1143000"/>
            <a:ext cx="49403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2C32-A05F-448B-B857-3A755CB7378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5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6810"/>
            <a:ext cx="9144000" cy="265233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1431"/>
            <a:ext cx="9144000" cy="183935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1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5610"/>
            <a:ext cx="2628900" cy="64562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5610"/>
            <a:ext cx="7734300" cy="64562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2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99314"/>
            <a:ext cx="10515600" cy="316904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98342"/>
            <a:ext cx="10515600" cy="16665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5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28050"/>
            <a:ext cx="5181600" cy="48338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28050"/>
            <a:ext cx="5181600" cy="48338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2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5611"/>
            <a:ext cx="10515600" cy="147254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67570"/>
            <a:ext cx="5157787" cy="9152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82837"/>
            <a:ext cx="5157787" cy="40931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67570"/>
            <a:ext cx="5183188" cy="9152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82837"/>
            <a:ext cx="5183188" cy="40931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6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7894"/>
            <a:ext cx="3932237" cy="17776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6911"/>
            <a:ext cx="6172200" cy="54140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5524"/>
            <a:ext cx="3932237" cy="42342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7894"/>
            <a:ext cx="3932237" cy="17776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6911"/>
            <a:ext cx="6172200" cy="541401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5524"/>
            <a:ext cx="3932237" cy="42342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6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5611"/>
            <a:ext cx="10515600" cy="1472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28050"/>
            <a:ext cx="10515600" cy="483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61141"/>
            <a:ext cx="27432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33537A9-2C33-4E92-BA50-59CBD782C427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61141"/>
            <a:ext cx="41148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61141"/>
            <a:ext cx="27432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hub.com/vesselofgod/NEW_GAME/blob/master/UnitTetris.py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368" y="1623388"/>
            <a:ext cx="7168396" cy="31197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endParaRPr lang="en-US" altLang="ko-KR" sz="44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Pillow image processing, </a:t>
            </a:r>
            <a:r>
              <a:rPr lang="en-US" altLang="ko-KR" sz="4400" spc="-300" dirty="0" err="1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Pygame</a:t>
            </a:r>
            <a:endParaRPr lang="en-US" altLang="ko-KR" sz="44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자유형 12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83432" y="5393382"/>
            <a:ext cx="4824535" cy="946454"/>
            <a:chOff x="551383" y="544558"/>
            <a:chExt cx="2848940" cy="57429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51383" y="544558"/>
              <a:ext cx="0" cy="574294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2780" y="635983"/>
              <a:ext cx="2432879" cy="22410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ko-KR" altLang="en-US" sz="30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45A1F5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5486" y="961115"/>
              <a:ext cx="2774837" cy="11952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ko-KR" altLang="en-US" sz="160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026" name="Picture 2" descr="https://kr.seaicons.com/wp-content/uploads/2015/07/Other-python-icon.png">
            <a:extLst>
              <a:ext uri="{FF2B5EF4-FFF2-40B4-BE49-F238E27FC236}">
                <a16:creationId xmlns:a16="http://schemas.microsoft.com/office/drawing/2014/main" id="{B49B8043-2F7B-400C-B6FF-C4E7CCC7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364" y="1772576"/>
            <a:ext cx="3604192" cy="36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83243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RGB model image handle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FD667F5-16B3-4A7D-8F23-A76828EEF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1" y="1095258"/>
            <a:ext cx="11487087" cy="548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7EC-B03E-431B-AE7F-4BBCE5754EBF}"/>
              </a:ext>
            </a:extLst>
          </p:cNvPr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RGB model image merge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2A23AE-2849-49BA-99D6-F058A3FE5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3" y="1576958"/>
            <a:ext cx="11221485" cy="3691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81CCB-4427-4081-9D53-931961FED3EF}"/>
              </a:ext>
            </a:extLst>
          </p:cNvPr>
          <p:cNvSpPr txBox="1"/>
          <p:nvPr/>
        </p:nvSpPr>
        <p:spPr>
          <a:xfrm>
            <a:off x="629273" y="5403249"/>
            <a:ext cx="73228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이제 그러면 뭘 해야 이 문제를 해결할 수 있을까요</a:t>
            </a:r>
            <a:r>
              <a:rPr lang="en-US" altLang="ko-KR" sz="2500" b="1" dirty="0"/>
              <a:t>?</a:t>
            </a:r>
            <a:endParaRPr lang="ko-KR" alt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F81F0-1F9D-4622-88B2-E864D900CBA3}"/>
              </a:ext>
            </a:extLst>
          </p:cNvPr>
          <p:cNvSpPr txBox="1"/>
          <p:nvPr/>
        </p:nvSpPr>
        <p:spPr>
          <a:xfrm>
            <a:off x="629273" y="5945437"/>
            <a:ext cx="8842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print("</a:t>
            </a:r>
            <a:r>
              <a:rPr lang="en-US" altLang="ko-KR" sz="2200" dirty="0" err="1"/>
              <a:t>ereve</a:t>
            </a:r>
            <a:r>
              <a:rPr lang="en-US" altLang="ko-KR" sz="2200" dirty="0"/>
              <a:t> image size : ",</a:t>
            </a:r>
            <a:r>
              <a:rPr lang="en-US" altLang="ko-KR" sz="2200" dirty="0" err="1"/>
              <a:t>ereve.size,"arcana</a:t>
            </a:r>
            <a:r>
              <a:rPr lang="en-US" altLang="ko-KR" sz="2200" dirty="0"/>
              <a:t> image size : ",</a:t>
            </a:r>
            <a:r>
              <a:rPr lang="en-US" altLang="ko-KR" sz="2200" dirty="0" err="1"/>
              <a:t>background.size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/>
              <a:t>#</a:t>
            </a:r>
            <a:r>
              <a:rPr lang="en-US" altLang="ko-KR" sz="2200" dirty="0" err="1"/>
              <a:t>ereve</a:t>
            </a:r>
            <a:r>
              <a:rPr lang="en-US" altLang="ko-KR" sz="2200" dirty="0"/>
              <a:t> image size :  (1280, 720) arcana image size :  (800, 411)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737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7EC-B03E-431B-AE7F-4BBCE5754EBF}"/>
              </a:ext>
            </a:extLst>
          </p:cNvPr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image resize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BCCC3-F679-48B4-9611-D8A57FF82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" y="1213088"/>
            <a:ext cx="12107965" cy="533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7EC-B03E-431B-AE7F-4BBCE5754EBF}"/>
              </a:ext>
            </a:extLst>
          </p:cNvPr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image filter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C1B67-84E9-4A22-ACD6-DB74800A4E56}"/>
              </a:ext>
            </a:extLst>
          </p:cNvPr>
          <p:cNvSpPr txBox="1"/>
          <p:nvPr/>
        </p:nvSpPr>
        <p:spPr>
          <a:xfrm>
            <a:off x="5012" y="2703925"/>
            <a:ext cx="53645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from PIL import Image, </a:t>
            </a:r>
            <a:r>
              <a:rPr lang="en-US" altLang="ko-KR" sz="2500" dirty="0" err="1"/>
              <a:t>ImageFilter</a:t>
            </a:r>
            <a:endParaRPr lang="en-US" altLang="ko-KR" sz="2500" dirty="0"/>
          </a:p>
          <a:p>
            <a:r>
              <a:rPr lang="en-US" altLang="ko-KR" sz="2500" dirty="0"/>
              <a:t> </a:t>
            </a:r>
          </a:p>
          <a:p>
            <a:r>
              <a:rPr lang="en-US" altLang="ko-KR" sz="2500" dirty="0" err="1"/>
              <a:t>im</a:t>
            </a:r>
            <a:r>
              <a:rPr lang="en-US" altLang="ko-KR" sz="2500" dirty="0"/>
              <a:t> = </a:t>
            </a:r>
            <a:r>
              <a:rPr lang="en-US" altLang="ko-KR" sz="2500" dirty="0" err="1"/>
              <a:t>Image.open</a:t>
            </a:r>
            <a:r>
              <a:rPr lang="en-US" altLang="ko-KR" sz="2500" dirty="0"/>
              <a:t>('</a:t>
            </a:r>
            <a:r>
              <a:rPr lang="ko-KR" altLang="en-US" sz="2500" dirty="0"/>
              <a:t>사진</a:t>
            </a:r>
            <a:r>
              <a:rPr lang="en-US" altLang="ko-KR" sz="2500" dirty="0"/>
              <a:t>.jpg')</a:t>
            </a:r>
          </a:p>
          <a:p>
            <a:r>
              <a:rPr lang="en-US" altLang="ko-KR" sz="2500" dirty="0" err="1"/>
              <a:t>blurImage</a:t>
            </a:r>
            <a:r>
              <a:rPr lang="en-US" altLang="ko-KR" sz="2500" dirty="0"/>
              <a:t> = </a:t>
            </a:r>
            <a:r>
              <a:rPr lang="en-US" altLang="ko-KR" sz="2500" dirty="0" err="1"/>
              <a:t>im.filter</a:t>
            </a:r>
            <a:r>
              <a:rPr lang="en-US" altLang="ko-KR" sz="2500" dirty="0"/>
              <a:t>(</a:t>
            </a:r>
            <a:r>
              <a:rPr lang="en-US" altLang="ko-KR" sz="2500" dirty="0" err="1"/>
              <a:t>ImageFilter.BLUR</a:t>
            </a:r>
            <a:r>
              <a:rPr lang="en-US" altLang="ko-KR" sz="2500" dirty="0"/>
              <a:t>)</a:t>
            </a:r>
          </a:p>
          <a:p>
            <a:r>
              <a:rPr lang="en-US" altLang="ko-KR" sz="2500" dirty="0"/>
              <a:t> </a:t>
            </a:r>
          </a:p>
          <a:p>
            <a:r>
              <a:rPr lang="en-US" altLang="ko-KR" sz="2500" dirty="0" err="1"/>
              <a:t>blurImage.save</a:t>
            </a:r>
            <a:r>
              <a:rPr lang="en-US" altLang="ko-KR" sz="2500" dirty="0"/>
              <a:t>('</a:t>
            </a:r>
            <a:r>
              <a:rPr lang="ko-KR" altLang="en-US" sz="2500" dirty="0" err="1"/>
              <a:t>흐린사진</a:t>
            </a:r>
            <a:r>
              <a:rPr lang="en-US" altLang="ko-KR" sz="2500" dirty="0"/>
              <a:t>.</a:t>
            </a:r>
            <a:r>
              <a:rPr lang="en-US" altLang="ko-KR" sz="2500" dirty="0" err="1"/>
              <a:t>png</a:t>
            </a:r>
            <a:r>
              <a:rPr lang="en-US" altLang="ko-KR" sz="2500" dirty="0"/>
              <a:t>')</a:t>
            </a:r>
            <a:endParaRPr lang="ko-KR" altLang="en-US" sz="2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40F26E-DC12-48B5-BF93-81383669C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638" y="2587317"/>
            <a:ext cx="2428875" cy="2733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9AFC98-AA17-4668-BCFF-18A6AB645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48" y="2587317"/>
            <a:ext cx="2419688" cy="273405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A4E22D2-BB45-4C7E-A74D-DF08BBB6BA0E}"/>
              </a:ext>
            </a:extLst>
          </p:cNvPr>
          <p:cNvSpPr/>
          <p:nvPr/>
        </p:nvSpPr>
        <p:spPr>
          <a:xfrm>
            <a:off x="8364252" y="3774134"/>
            <a:ext cx="792088" cy="52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6951" y="1562394"/>
            <a:ext cx="6008681" cy="6894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프레젠테이션에서 슬라이드가 미치는 영향은</a:t>
            </a:r>
            <a:r>
              <a:rPr lang="en-US" altLang="ko-KR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3400" y="1449436"/>
            <a:ext cx="10218600" cy="3531066"/>
            <a:chOff x="1973400" y="438548"/>
            <a:chExt cx="10218600" cy="3178621"/>
          </a:xfrm>
        </p:grpSpPr>
        <p:sp>
          <p:nvSpPr>
            <p:cNvPr id="3" name="직사각형 2"/>
            <p:cNvSpPr/>
            <p:nvPr/>
          </p:nvSpPr>
          <p:spPr>
            <a:xfrm>
              <a:off x="5879976" y="438548"/>
              <a:ext cx="6312024" cy="756697"/>
            </a:xfrm>
            <a:prstGeom prst="rect">
              <a:avLst/>
            </a:prstGeom>
            <a:solidFill>
              <a:srgbClr val="45A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b="1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Pygame</a:t>
              </a:r>
              <a:endParaRPr lang="ko-KR" altLang="en-US" sz="35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73400" y="438548"/>
              <a:ext cx="3906576" cy="3178621"/>
            </a:xfrm>
            <a:custGeom>
              <a:avLst/>
              <a:gdLst>
                <a:gd name="connsiteX0" fmla="*/ 0 w 6312024"/>
                <a:gd name="connsiteY0" fmla="*/ 0 h 756697"/>
                <a:gd name="connsiteX1" fmla="*/ 6312024 w 6312024"/>
                <a:gd name="connsiteY1" fmla="*/ 0 h 756697"/>
                <a:gd name="connsiteX2" fmla="*/ 6312024 w 6312024"/>
                <a:gd name="connsiteY2" fmla="*/ 756697 h 756697"/>
                <a:gd name="connsiteX3" fmla="*/ 0 w 6312024"/>
                <a:gd name="connsiteY3" fmla="*/ 756697 h 756697"/>
                <a:gd name="connsiteX4" fmla="*/ 0 w 6312024"/>
                <a:gd name="connsiteY4" fmla="*/ 0 h 756697"/>
                <a:gd name="connsiteX0" fmla="*/ 0 w 6312024"/>
                <a:gd name="connsiteY0" fmla="*/ 0 h 3178621"/>
                <a:gd name="connsiteX1" fmla="*/ 6312024 w 6312024"/>
                <a:gd name="connsiteY1" fmla="*/ 0 h 3178621"/>
                <a:gd name="connsiteX2" fmla="*/ 6312024 w 6312024"/>
                <a:gd name="connsiteY2" fmla="*/ 756697 h 3178621"/>
                <a:gd name="connsiteX3" fmla="*/ 2471351 w 6312024"/>
                <a:gd name="connsiteY3" fmla="*/ 3178621 h 3178621"/>
                <a:gd name="connsiteX4" fmla="*/ 0 w 6312024"/>
                <a:gd name="connsiteY4" fmla="*/ 0 h 3178621"/>
                <a:gd name="connsiteX0" fmla="*/ 0 w 3906576"/>
                <a:gd name="connsiteY0" fmla="*/ 3072714 h 3178621"/>
                <a:gd name="connsiteX1" fmla="*/ 3906576 w 3906576"/>
                <a:gd name="connsiteY1" fmla="*/ 0 h 3178621"/>
                <a:gd name="connsiteX2" fmla="*/ 3906576 w 3906576"/>
                <a:gd name="connsiteY2" fmla="*/ 756697 h 3178621"/>
                <a:gd name="connsiteX3" fmla="*/ 65903 w 3906576"/>
                <a:gd name="connsiteY3" fmla="*/ 3178621 h 3178621"/>
                <a:gd name="connsiteX4" fmla="*/ 0 w 3906576"/>
                <a:gd name="connsiteY4" fmla="*/ 3072714 h 317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576" h="3178621">
                  <a:moveTo>
                    <a:pt x="0" y="3072714"/>
                  </a:moveTo>
                  <a:lnTo>
                    <a:pt x="3906576" y="0"/>
                  </a:lnTo>
                  <a:lnTo>
                    <a:pt x="3906576" y="756697"/>
                  </a:lnTo>
                  <a:lnTo>
                    <a:pt x="65903" y="3178621"/>
                  </a:lnTo>
                  <a:lnTo>
                    <a:pt x="0" y="3072714"/>
                  </a:lnTo>
                  <a:close/>
                </a:path>
              </a:pathLst>
            </a:custGeom>
            <a:solidFill>
              <a:srgbClr val="0D8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Pygame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module install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A3E678-35D7-46C1-8877-5DE70277C3FD}"/>
              </a:ext>
            </a:extLst>
          </p:cNvPr>
          <p:cNvSpPr txBox="1"/>
          <p:nvPr/>
        </p:nvSpPr>
        <p:spPr>
          <a:xfrm>
            <a:off x="572912" y="1852477"/>
            <a:ext cx="64891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를 연다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 </a:t>
            </a:r>
            <a:r>
              <a:rPr lang="ko-KR" altLang="en-US" dirty="0"/>
              <a:t>설치경로에서 </a:t>
            </a:r>
            <a:r>
              <a:rPr lang="en-US" altLang="ko-KR" dirty="0"/>
              <a:t>Script </a:t>
            </a:r>
            <a:r>
              <a:rPr lang="ko-KR" altLang="en-US" dirty="0"/>
              <a:t>폴더의 주소를 찾은 후 복사한다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 창에다가 </a:t>
            </a:r>
            <a:r>
              <a:rPr lang="en-US" altLang="ko-KR" dirty="0"/>
              <a:t>cd ‘</a:t>
            </a:r>
            <a:r>
              <a:rPr lang="ko-KR" altLang="en-US" dirty="0"/>
              <a:t>복사한 폴더 </a:t>
            </a:r>
            <a:r>
              <a:rPr lang="ko-KR" altLang="en-US" dirty="0" err="1"/>
              <a:t>주소값</a:t>
            </a:r>
            <a:r>
              <a:rPr lang="en-US" altLang="ko-KR" dirty="0"/>
              <a:t>’</a:t>
            </a:r>
            <a:r>
              <a:rPr lang="ko-KR" altLang="en-US" dirty="0"/>
              <a:t> 을 입력한다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 후 </a:t>
            </a:r>
            <a:r>
              <a:rPr lang="en-US" altLang="ko-KR" dirty="0"/>
              <a:t>pip install </a:t>
            </a:r>
            <a:r>
              <a:rPr lang="en-US" altLang="ko-KR" dirty="0" err="1"/>
              <a:t>pygame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6DA1D7-3B97-490E-9343-280A60E4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1" y="4717827"/>
            <a:ext cx="11497571" cy="15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만들기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2129045" y="5497455"/>
            <a:ext cx="76688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검은 색 화면이 뜨면 성공</a:t>
            </a:r>
            <a:r>
              <a:rPr lang="en-US" altLang="ko-KR" sz="2300" b="1" dirty="0"/>
              <a:t>!</a:t>
            </a:r>
            <a:endParaRPr lang="ko-KR" altLang="en-US" sz="2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B76FBB-BB35-4AF1-A482-7BD01AD38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55" y="1684970"/>
            <a:ext cx="7275861" cy="326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화면의 원리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6D1610-216D-4E73-B1B7-CD42F5167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580" y="1582675"/>
            <a:ext cx="7295783" cy="3954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2129045" y="5681414"/>
            <a:ext cx="76688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어떻게 이런 동적인 상황에서 반응하게 해줄 수 있을까</a:t>
            </a:r>
            <a:r>
              <a:rPr lang="en-US" altLang="ko-KR" sz="2300" b="1" dirty="0"/>
              <a:t>?</a:t>
            </a:r>
            <a:endParaRPr lang="ko-KR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67851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배경 색상 정하기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1956613" y="7065730"/>
            <a:ext cx="76688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대략 빨간색 화면이 뜨시나요</a:t>
            </a:r>
            <a:r>
              <a:rPr lang="en-US" altLang="ko-KR" sz="2300" b="1" dirty="0"/>
              <a:t>?</a:t>
            </a:r>
            <a:endParaRPr lang="ko-KR" altLang="en-US" sz="2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98004D-140A-40B2-B2DC-91F585DD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82" y="1778395"/>
            <a:ext cx="6310686" cy="5019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AA3528-2B73-49D9-8FA3-5893F025FA40}"/>
              </a:ext>
            </a:extLst>
          </p:cNvPr>
          <p:cNvSpPr txBox="1"/>
          <p:nvPr/>
        </p:nvSpPr>
        <p:spPr>
          <a:xfrm>
            <a:off x="2066299" y="1166408"/>
            <a:ext cx="76688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위의 코드에 이어서 이 코드를 입력해봅시다</a:t>
            </a:r>
            <a:r>
              <a:rPr lang="en-US" altLang="ko-KR" sz="2300" b="1" dirty="0"/>
              <a:t>!</a:t>
            </a:r>
            <a:endParaRPr lang="ko-KR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11409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캐릭터 띄우기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2129044" y="5601275"/>
            <a:ext cx="90795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이 때 그림은 같은 폴더 내에 있거나 경로를 지정해주어야 합니다</a:t>
            </a:r>
            <a:r>
              <a:rPr lang="en-US" altLang="ko-KR" sz="23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/>
              <a:t>100,100 </a:t>
            </a:r>
            <a:r>
              <a:rPr lang="ko-KR" altLang="en-US" sz="2300" b="1" dirty="0"/>
              <a:t>좌표에 </a:t>
            </a:r>
            <a:r>
              <a:rPr lang="ko-KR" altLang="en-US" sz="2300" b="1" dirty="0" err="1"/>
              <a:t>찍혀있는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player</a:t>
            </a:r>
            <a:r>
              <a:rPr lang="ko-KR" altLang="en-US" sz="2300" b="1" dirty="0"/>
              <a:t>가 보이시나요</a:t>
            </a:r>
            <a:r>
              <a:rPr lang="en-US" altLang="ko-KR" sz="2300" b="1" dirty="0"/>
              <a:t>?</a:t>
            </a:r>
            <a:endParaRPr lang="ko-KR" altLang="en-US" sz="2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370BC3-473E-4B24-BF60-7E73A42B6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24" y="1190504"/>
            <a:ext cx="8293759" cy="402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6951" y="1562394"/>
            <a:ext cx="6008681" cy="6894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프레젠테이션에서 슬라이드가 미치는 영향은</a:t>
            </a:r>
            <a:r>
              <a:rPr lang="en-US" altLang="ko-KR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3400" y="1449436"/>
            <a:ext cx="10218600" cy="3531066"/>
            <a:chOff x="1973400" y="438548"/>
            <a:chExt cx="10218600" cy="3178621"/>
          </a:xfrm>
        </p:grpSpPr>
        <p:sp>
          <p:nvSpPr>
            <p:cNvPr id="3" name="직사각형 2"/>
            <p:cNvSpPr/>
            <p:nvPr/>
          </p:nvSpPr>
          <p:spPr>
            <a:xfrm>
              <a:off x="5879976" y="438548"/>
              <a:ext cx="6312024" cy="756697"/>
            </a:xfrm>
            <a:prstGeom prst="rect">
              <a:avLst/>
            </a:prstGeom>
            <a:solidFill>
              <a:srgbClr val="45A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Pillow Module</a:t>
              </a:r>
              <a:endParaRPr lang="ko-KR" altLang="en-US" sz="35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73400" y="438548"/>
              <a:ext cx="3906576" cy="3178621"/>
            </a:xfrm>
            <a:custGeom>
              <a:avLst/>
              <a:gdLst>
                <a:gd name="connsiteX0" fmla="*/ 0 w 6312024"/>
                <a:gd name="connsiteY0" fmla="*/ 0 h 756697"/>
                <a:gd name="connsiteX1" fmla="*/ 6312024 w 6312024"/>
                <a:gd name="connsiteY1" fmla="*/ 0 h 756697"/>
                <a:gd name="connsiteX2" fmla="*/ 6312024 w 6312024"/>
                <a:gd name="connsiteY2" fmla="*/ 756697 h 756697"/>
                <a:gd name="connsiteX3" fmla="*/ 0 w 6312024"/>
                <a:gd name="connsiteY3" fmla="*/ 756697 h 756697"/>
                <a:gd name="connsiteX4" fmla="*/ 0 w 6312024"/>
                <a:gd name="connsiteY4" fmla="*/ 0 h 756697"/>
                <a:gd name="connsiteX0" fmla="*/ 0 w 6312024"/>
                <a:gd name="connsiteY0" fmla="*/ 0 h 3178621"/>
                <a:gd name="connsiteX1" fmla="*/ 6312024 w 6312024"/>
                <a:gd name="connsiteY1" fmla="*/ 0 h 3178621"/>
                <a:gd name="connsiteX2" fmla="*/ 6312024 w 6312024"/>
                <a:gd name="connsiteY2" fmla="*/ 756697 h 3178621"/>
                <a:gd name="connsiteX3" fmla="*/ 2471351 w 6312024"/>
                <a:gd name="connsiteY3" fmla="*/ 3178621 h 3178621"/>
                <a:gd name="connsiteX4" fmla="*/ 0 w 6312024"/>
                <a:gd name="connsiteY4" fmla="*/ 0 h 3178621"/>
                <a:gd name="connsiteX0" fmla="*/ 0 w 3906576"/>
                <a:gd name="connsiteY0" fmla="*/ 3072714 h 3178621"/>
                <a:gd name="connsiteX1" fmla="*/ 3906576 w 3906576"/>
                <a:gd name="connsiteY1" fmla="*/ 0 h 3178621"/>
                <a:gd name="connsiteX2" fmla="*/ 3906576 w 3906576"/>
                <a:gd name="connsiteY2" fmla="*/ 756697 h 3178621"/>
                <a:gd name="connsiteX3" fmla="*/ 65903 w 3906576"/>
                <a:gd name="connsiteY3" fmla="*/ 3178621 h 3178621"/>
                <a:gd name="connsiteX4" fmla="*/ 0 w 3906576"/>
                <a:gd name="connsiteY4" fmla="*/ 3072714 h 317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576" h="3178621">
                  <a:moveTo>
                    <a:pt x="0" y="3072714"/>
                  </a:moveTo>
                  <a:lnTo>
                    <a:pt x="3906576" y="0"/>
                  </a:lnTo>
                  <a:lnTo>
                    <a:pt x="3906576" y="756697"/>
                  </a:lnTo>
                  <a:lnTo>
                    <a:pt x="65903" y="3178621"/>
                  </a:lnTo>
                  <a:lnTo>
                    <a:pt x="0" y="3072714"/>
                  </a:lnTo>
                  <a:close/>
                </a:path>
              </a:pathLst>
            </a:custGeom>
            <a:solidFill>
              <a:srgbClr val="0D8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 descr="강의실 아이콘에 대한 이미지 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1" b="97452" l="10000" r="90000">
                        <a14:foregroundMark x1="32000" y1="19745" x2="32000" y2="19745"/>
                        <a14:foregroundMark x1="44000" y1="5096" x2="44000" y2="5096"/>
                        <a14:foregroundMark x1="69333" y1="50955" x2="69333" y2="509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4" y="2585903"/>
            <a:ext cx="6350552" cy="332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9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배경 이미지 지정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1919536" y="6207246"/>
            <a:ext cx="76688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게임 화면 내에서 움직이는 물체</a:t>
            </a:r>
            <a:r>
              <a:rPr lang="en-US" altLang="ko-KR" sz="2300" b="1" dirty="0"/>
              <a:t>!</a:t>
            </a:r>
            <a:endParaRPr lang="ko-KR" altLang="en-US" sz="2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F35479-79F5-48A4-9683-FD1D0DCB4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48" y="1273643"/>
            <a:ext cx="7488832" cy="54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Keyboard event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F7E799-647C-4D77-841E-D9A577AA7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251030"/>
            <a:ext cx="9692749" cy="529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Mouse Input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2129045" y="5497455"/>
            <a:ext cx="76688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게임 화면 내에서 움직이는 물체</a:t>
            </a:r>
            <a:r>
              <a:rPr lang="en-US" altLang="ko-KR" sz="2300" b="1" dirty="0"/>
              <a:t>!</a:t>
            </a:r>
            <a:endParaRPr lang="ko-KR" altLang="en-US" sz="2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C417A7-21AD-4744-92A1-655955882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924173"/>
            <a:ext cx="9666864" cy="40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텍스트 설정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DC72D2-6BF1-467C-BD5D-559731EE7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6" y="1760717"/>
            <a:ext cx="11826388" cy="43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4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FPS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0DFF46-AFEA-4468-ADED-6796DD5FF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045" y="2402694"/>
            <a:ext cx="8709059" cy="23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0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사운드 설정하기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1D7366-49A2-41E0-9F01-7E0EA1AB2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16" y="1464689"/>
            <a:ext cx="9136511" cy="46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이미지 회전시키기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5B508-7EA1-4289-B3EB-203A23160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18" y="1936998"/>
            <a:ext cx="11036469" cy="456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8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292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Practice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987988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6A149D-3B82-4122-98D8-ADB5273933A9}"/>
              </a:ext>
            </a:extLst>
          </p:cNvPr>
          <p:cNvSpPr txBox="1"/>
          <p:nvPr/>
        </p:nvSpPr>
        <p:spPr>
          <a:xfrm>
            <a:off x="2258316" y="2153022"/>
            <a:ext cx="7459343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방향키에 따라 움직이는 이미지를 구현해봅시다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마우스를 움직이면 그 좌표로 따라 움직이는 이미지를 구현해봅시다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음악을 재생했다가 스페이스를 누르면 음악이 멈추게 해봅시다</a:t>
            </a:r>
            <a:r>
              <a:rPr lang="en-US" altLang="ko-KR" sz="23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클릭한 위치의 좌표를 텍스트로 출력해봅시다</a:t>
            </a:r>
            <a:r>
              <a:rPr lang="en-US" altLang="ko-KR" sz="23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</p:txBody>
      </p:sp>
    </p:spTree>
    <p:extLst>
      <p:ext uri="{BB962C8B-B14F-4D97-AF65-F5344CB8AC3E}">
        <p14:creationId xmlns:p14="http://schemas.microsoft.com/office/powerpoint/2010/main" val="33483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292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Evade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asteroids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987988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6A149D-3B82-4122-98D8-ADB5273933A9}"/>
              </a:ext>
            </a:extLst>
          </p:cNvPr>
          <p:cNvSpPr txBox="1"/>
          <p:nvPr/>
        </p:nvSpPr>
        <p:spPr>
          <a:xfrm>
            <a:off x="5843980" y="1687661"/>
            <a:ext cx="745934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흔히 생각하는 운석 피하기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이제 이 게임의 코드를 분석해봅시다</a:t>
            </a:r>
            <a:r>
              <a:rPr lang="en-US" altLang="ko-KR" sz="2300" b="1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0466B-1AB5-4416-99C6-0D77A8B5A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747447"/>
            <a:ext cx="3829584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292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Evade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asteroids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987988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A1D65A9-0C62-4DB9-BBFD-11DB4F32B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98" y="1015083"/>
            <a:ext cx="8795298" cy="66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9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pillow module install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A3E678-35D7-46C1-8877-5DE70277C3FD}"/>
              </a:ext>
            </a:extLst>
          </p:cNvPr>
          <p:cNvSpPr txBox="1"/>
          <p:nvPr/>
        </p:nvSpPr>
        <p:spPr>
          <a:xfrm>
            <a:off x="572912" y="1852477"/>
            <a:ext cx="64891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를 연다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 </a:t>
            </a:r>
            <a:r>
              <a:rPr lang="ko-KR" altLang="en-US" dirty="0"/>
              <a:t>설치경로에서 </a:t>
            </a:r>
            <a:r>
              <a:rPr lang="en-US" altLang="ko-KR" dirty="0"/>
              <a:t>Script </a:t>
            </a:r>
            <a:r>
              <a:rPr lang="ko-KR" altLang="en-US" dirty="0"/>
              <a:t>폴더의 주소를 찾은 후 복사한다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 창에다가 </a:t>
            </a:r>
            <a:r>
              <a:rPr lang="en-US" altLang="ko-KR" dirty="0"/>
              <a:t>cd ‘</a:t>
            </a:r>
            <a:r>
              <a:rPr lang="ko-KR" altLang="en-US" dirty="0"/>
              <a:t>복사한 폴더 </a:t>
            </a:r>
            <a:r>
              <a:rPr lang="ko-KR" altLang="en-US" dirty="0" err="1"/>
              <a:t>주소값</a:t>
            </a:r>
            <a:r>
              <a:rPr lang="en-US" altLang="ko-KR" dirty="0"/>
              <a:t>’</a:t>
            </a:r>
            <a:r>
              <a:rPr lang="ko-KR" altLang="en-US" dirty="0"/>
              <a:t> 을 입력한다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 후 </a:t>
            </a:r>
            <a:r>
              <a:rPr lang="en-US" altLang="ko-KR" dirty="0"/>
              <a:t>pip install pillow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6DA1D7-3B97-490E-9343-280A60E4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1" y="4717827"/>
            <a:ext cx="11497571" cy="15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292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Evade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asteroids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987988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944CA20-A04A-4FAD-823A-0787A404C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14" y="1234900"/>
            <a:ext cx="10109245" cy="59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292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Evade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asteroids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987988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51F768E-1D35-4389-95A9-15A2CE4E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249455"/>
            <a:ext cx="9576727" cy="58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1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292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Evade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asteroids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987988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81F11E2-A783-441F-A736-592FD2478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16" y="1047641"/>
            <a:ext cx="8570927" cy="645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73808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Evade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asteroids Mission Level1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A149D-3B82-4122-98D8-ADB5273933A9}"/>
              </a:ext>
            </a:extLst>
          </p:cNvPr>
          <p:cNvSpPr txBox="1"/>
          <p:nvPr/>
        </p:nvSpPr>
        <p:spPr>
          <a:xfrm>
            <a:off x="1490455" y="1692575"/>
            <a:ext cx="887699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배경색을 검은색으로</a:t>
            </a:r>
            <a:r>
              <a:rPr lang="en-US" altLang="ko-KR" sz="2300" b="1" dirty="0"/>
              <a:t>, </a:t>
            </a:r>
            <a:r>
              <a:rPr lang="ko-KR" altLang="en-US" sz="2300" b="1" dirty="0"/>
              <a:t>스코어를 흰 색으로 바꿔봅시다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운석의 이미지를 여러분들이 원하는 다른 이미지로 바꿔봅시다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현재 운석이 떨어지지 않는 위치도 운석이 떨어지도록 해봅시다</a:t>
            </a:r>
            <a:r>
              <a:rPr lang="en-US" altLang="ko-KR" sz="23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 err="1"/>
              <a:t>배경이미지도</a:t>
            </a:r>
            <a:r>
              <a:rPr lang="ko-KR" altLang="en-US" sz="2300" b="1" dirty="0"/>
              <a:t> 추가해봅시다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엔딩 </a:t>
            </a:r>
            <a:r>
              <a:rPr lang="en-US" altLang="ko-KR" sz="2300" b="1" dirty="0"/>
              <a:t>BGM</a:t>
            </a:r>
            <a:r>
              <a:rPr lang="ko-KR" altLang="en-US" sz="2300" b="1" dirty="0"/>
              <a:t>도 추가해봅시다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운석의 이미지를 여러분들이 원하는 다른 이미지로 바꿔봅시다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</p:txBody>
      </p:sp>
    </p:spTree>
    <p:extLst>
      <p:ext uri="{BB962C8B-B14F-4D97-AF65-F5344CB8AC3E}">
        <p14:creationId xmlns:p14="http://schemas.microsoft.com/office/powerpoint/2010/main" val="4611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73808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Evade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asteroids Mission Level2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A149D-3B82-4122-98D8-ADB5273933A9}"/>
              </a:ext>
            </a:extLst>
          </p:cNvPr>
          <p:cNvSpPr txBox="1"/>
          <p:nvPr/>
        </p:nvSpPr>
        <p:spPr>
          <a:xfrm>
            <a:off x="1490455" y="1692575"/>
            <a:ext cx="887699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스코어에 따른 엔딩을 추가해봅시다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운석이 이동하는 것을 랜덤으로 지정해봅시다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운석이 여러 방향에서 나오도록 해봅시다</a:t>
            </a:r>
            <a:r>
              <a:rPr lang="en-US" altLang="ko-KR" sz="23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</p:txBody>
      </p:sp>
    </p:spTree>
    <p:extLst>
      <p:ext uri="{BB962C8B-B14F-4D97-AF65-F5344CB8AC3E}">
        <p14:creationId xmlns:p14="http://schemas.microsoft.com/office/powerpoint/2010/main" val="398064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685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Evade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asteroids Mission Level3 (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도전과제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A149D-3B82-4122-98D8-ADB5273933A9}"/>
              </a:ext>
            </a:extLst>
          </p:cNvPr>
          <p:cNvSpPr txBox="1"/>
          <p:nvPr/>
        </p:nvSpPr>
        <p:spPr>
          <a:xfrm>
            <a:off x="1490455" y="1692575"/>
            <a:ext cx="887699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우주선이 미사일을 발사해서 운석을 지워봅시다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게임 일시정지 기능을 추가해봅시다</a:t>
            </a:r>
            <a:r>
              <a:rPr lang="en-US" altLang="ko-KR" sz="2300" b="1" dirty="0"/>
              <a:t>.</a:t>
            </a:r>
          </a:p>
          <a:p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아이템을 구현해봅시다</a:t>
            </a:r>
            <a:r>
              <a:rPr lang="en-US" altLang="ko-KR" sz="23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/>
              <a:t>Ex) </a:t>
            </a:r>
            <a:r>
              <a:rPr lang="ko-KR" altLang="en-US" sz="2300" b="1" dirty="0"/>
              <a:t>아이템이 운석처럼 </a:t>
            </a:r>
            <a:r>
              <a:rPr lang="ko-KR" altLang="en-US" sz="2300" b="1" dirty="0" err="1"/>
              <a:t>맵을</a:t>
            </a:r>
            <a:r>
              <a:rPr lang="ko-KR" altLang="en-US" sz="2300" b="1" dirty="0"/>
              <a:t> 떠다니게 해봅시다</a:t>
            </a:r>
            <a:r>
              <a:rPr lang="en-US" altLang="ko-KR" sz="23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아이템을 먹을 경우 운석이 모두 사라지는 효과를 지정해봅시다</a:t>
            </a:r>
            <a:r>
              <a:rPr lang="en-US" altLang="ko-KR" sz="2300" b="1" dirty="0"/>
              <a:t>!</a:t>
            </a:r>
          </a:p>
          <a:p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/>
              <a:t>Life </a:t>
            </a:r>
            <a:r>
              <a:rPr lang="ko-KR" altLang="en-US" sz="2300" b="1" dirty="0"/>
              <a:t>기능도 추가해봅시다</a:t>
            </a:r>
            <a:r>
              <a:rPr lang="en-US" altLang="ko-KR" sz="23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11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292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Pong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알고리즘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987988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532DF69-7C51-474E-8464-E271DB70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25" y="1858634"/>
            <a:ext cx="5391163" cy="3901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6A149D-3B82-4122-98D8-ADB5273933A9}"/>
              </a:ext>
            </a:extLst>
          </p:cNvPr>
          <p:cNvSpPr txBox="1"/>
          <p:nvPr/>
        </p:nvSpPr>
        <p:spPr>
          <a:xfrm>
            <a:off x="6260777" y="2235190"/>
            <a:ext cx="745934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/>
              <a:t>Pong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/>
              <a:t>2</a:t>
            </a:r>
            <a:r>
              <a:rPr lang="ko-KR" altLang="en-US" sz="2300" b="1" dirty="0"/>
              <a:t>인용 게임</a:t>
            </a:r>
            <a:r>
              <a:rPr lang="en-US" altLang="ko-KR" sz="2300" b="1" dirty="0"/>
              <a:t>(</a:t>
            </a:r>
            <a:r>
              <a:rPr lang="ko-KR" altLang="en-US" sz="2300" b="1" dirty="0"/>
              <a:t>물론 혼자서 </a:t>
            </a:r>
            <a:r>
              <a:rPr lang="en-US" altLang="ko-KR" sz="2300" b="1" dirty="0"/>
              <a:t>1</a:t>
            </a:r>
            <a:r>
              <a:rPr lang="ko-KR" altLang="en-US" sz="2300" b="1" dirty="0"/>
              <a:t>인 </a:t>
            </a:r>
            <a:r>
              <a:rPr lang="en-US" altLang="ko-KR" sz="2300" b="1" dirty="0"/>
              <a:t>2</a:t>
            </a:r>
            <a:r>
              <a:rPr lang="ko-KR" altLang="en-US" sz="2300" b="1" dirty="0"/>
              <a:t>역도 가느</a:t>
            </a:r>
            <a:r>
              <a:rPr lang="en-US" altLang="ko-KR" sz="2300" b="1" dirty="0"/>
              <a:t>..</a:t>
            </a:r>
            <a:r>
              <a:rPr lang="ko-KR" altLang="en-US" sz="2300" b="1" dirty="0" err="1"/>
              <a:t>ㅇ</a:t>
            </a:r>
            <a:r>
              <a:rPr lang="en-US" altLang="ko-KR" sz="23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기본적으로 축구에서의 </a:t>
            </a:r>
            <a:r>
              <a:rPr lang="en-US" altLang="ko-KR" sz="2300" b="1" dirty="0"/>
              <a:t>Goal</a:t>
            </a:r>
            <a:r>
              <a:rPr lang="ko-KR" altLang="en-US" sz="2300" b="1" dirty="0"/>
              <a:t>을 허용하면</a:t>
            </a:r>
            <a:endParaRPr lang="en-US" altLang="ko-KR" sz="2300" b="1" dirty="0"/>
          </a:p>
          <a:p>
            <a:r>
              <a:rPr lang="ko-KR" altLang="en-US" sz="2300" b="1" dirty="0"/>
              <a:t>안되는 룰을 가지고 있음</a:t>
            </a:r>
            <a:r>
              <a:rPr lang="en-US" altLang="ko-KR" sz="23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이제 </a:t>
            </a:r>
            <a:r>
              <a:rPr lang="en-US" altLang="ko-KR" sz="2300" b="1" dirty="0"/>
              <a:t>Pong</a:t>
            </a:r>
            <a:r>
              <a:rPr lang="ko-KR" altLang="en-US" sz="2300" b="1" dirty="0"/>
              <a:t>의 코드를 분석해봅시다</a:t>
            </a:r>
            <a:r>
              <a:rPr lang="en-US" altLang="ko-KR" sz="23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4529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Pong Code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C400D73-A516-4C19-825A-444AB18F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" y="874888"/>
            <a:ext cx="12191223" cy="67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1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Pong Code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736435C-75A5-4159-82F3-2AB3FD7F7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569"/>
            <a:ext cx="12192000" cy="673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Pong Code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EA35252-1BA5-41E3-9740-A548B7CF6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888"/>
            <a:ext cx="12192000" cy="67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6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Basic of pillow module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5332B16-E359-4B1C-9AB9-51B87823F82F}"/>
              </a:ext>
            </a:extLst>
          </p:cNvPr>
          <p:cNvSpPr txBox="1"/>
          <p:nvPr/>
        </p:nvSpPr>
        <p:spPr>
          <a:xfrm>
            <a:off x="3575720" y="1420231"/>
            <a:ext cx="457250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from PIL import Image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#</a:t>
            </a:r>
            <a:r>
              <a:rPr lang="ko-KR" altLang="en-US" sz="2500" b="1" dirty="0"/>
              <a:t>사진 열기</a:t>
            </a:r>
            <a:r>
              <a:rPr lang="en-US" altLang="ko-KR" sz="2500" b="1" dirty="0"/>
              <a:t>.</a:t>
            </a:r>
          </a:p>
          <a:p>
            <a:r>
              <a:rPr lang="en-US" altLang="ko-KR" sz="2500" b="1" dirty="0" err="1"/>
              <a:t>img</a:t>
            </a:r>
            <a:r>
              <a:rPr lang="en-US" altLang="ko-KR" sz="2500" b="1" dirty="0"/>
              <a:t>=</a:t>
            </a:r>
            <a:r>
              <a:rPr lang="en-US" altLang="ko-KR" sz="2500" b="1" dirty="0" err="1"/>
              <a:t>Image.open</a:t>
            </a:r>
            <a:r>
              <a:rPr lang="en-US" altLang="ko-KR" sz="2500" b="1" dirty="0"/>
              <a:t>(“</a:t>
            </a:r>
            <a:r>
              <a:rPr lang="ko-KR" altLang="en-US" sz="2500" b="1" dirty="0"/>
              <a:t>사진이름</a:t>
            </a:r>
            <a:r>
              <a:rPr lang="en-US" altLang="ko-KR" sz="2500" b="1" dirty="0"/>
              <a:t>.jpg")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#</a:t>
            </a:r>
            <a:r>
              <a:rPr lang="ko-KR" altLang="en-US" sz="2500" b="1" dirty="0"/>
              <a:t>불러온 파일에 대한 정보 출력</a:t>
            </a:r>
          </a:p>
          <a:p>
            <a:r>
              <a:rPr lang="en-US" altLang="ko-KR" sz="2500" b="1" dirty="0"/>
              <a:t>print(</a:t>
            </a:r>
            <a:r>
              <a:rPr lang="en-US" altLang="ko-KR" sz="2500" b="1" dirty="0" err="1"/>
              <a:t>img.size</a:t>
            </a:r>
            <a:r>
              <a:rPr lang="en-US" altLang="ko-KR" sz="2500" b="1" dirty="0"/>
              <a:t>)</a:t>
            </a:r>
          </a:p>
          <a:p>
            <a:r>
              <a:rPr lang="en-US" altLang="ko-KR" sz="2500" b="1" dirty="0"/>
              <a:t>print(</a:t>
            </a:r>
            <a:r>
              <a:rPr lang="en-US" altLang="ko-KR" sz="2500" b="1" dirty="0" err="1"/>
              <a:t>img.format</a:t>
            </a:r>
            <a:r>
              <a:rPr lang="en-US" altLang="ko-KR" sz="2500" b="1" dirty="0"/>
              <a:t>)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#</a:t>
            </a:r>
            <a:r>
              <a:rPr lang="ko-KR" altLang="en-US" sz="2500" b="1" dirty="0"/>
              <a:t>이미지를 보여줌</a:t>
            </a:r>
            <a:r>
              <a:rPr lang="en-US" altLang="ko-KR" sz="2500" b="1" dirty="0"/>
              <a:t>.</a:t>
            </a:r>
          </a:p>
          <a:p>
            <a:r>
              <a:rPr lang="en-US" altLang="ko-KR" sz="2500" b="1" dirty="0" err="1"/>
              <a:t>img.show</a:t>
            </a:r>
            <a:r>
              <a:rPr lang="en-US" altLang="ko-KR" sz="25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79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Pong Code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833F3BC-ECBA-4404-898F-3C6CCC466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43"/>
            <a:ext cx="12192000" cy="67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6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Pong Code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E570CC0-591A-4291-ADCD-A8216951F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888"/>
            <a:ext cx="12192000" cy="669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3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Project-Tetris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AF2A62-9DB0-4A25-B81A-CB0CA4DB3274}"/>
              </a:ext>
            </a:extLst>
          </p:cNvPr>
          <p:cNvSpPr txBox="1"/>
          <p:nvPr/>
        </p:nvSpPr>
        <p:spPr>
          <a:xfrm>
            <a:off x="1379476" y="1759293"/>
            <a:ext cx="72349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https://github.com/vesselofgod/NEW_GAME/blob/master/UnitTetris.py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오픈소스를 기반으로 해서 프로젝트를 해보자</a:t>
            </a:r>
            <a:r>
              <a:rPr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단계별로 미션이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en-US" altLang="ko-KR" dirty="0" err="1"/>
              <a:t>github</a:t>
            </a:r>
            <a:r>
              <a:rPr lang="ko-KR" altLang="en-US" dirty="0"/>
              <a:t>에 올라와 있는 버전 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70891E-BD91-4F4B-818C-78344A952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5529"/>
            <a:ext cx="5704029" cy="464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2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–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첫 화면 바꾸기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02C92B0-E445-490E-8E56-3F119D0D2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65" y="3701194"/>
            <a:ext cx="6639852" cy="1105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5D9C73-4A06-4AD6-A697-9A74A607162C}"/>
              </a:ext>
            </a:extLst>
          </p:cNvPr>
          <p:cNvSpPr txBox="1"/>
          <p:nvPr/>
        </p:nvSpPr>
        <p:spPr>
          <a:xfrm>
            <a:off x="1739516" y="1611798"/>
            <a:ext cx="6058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Tetrimino</a:t>
            </a:r>
            <a:r>
              <a:rPr lang="ko-KR" altLang="en-US" dirty="0">
                <a:latin typeface="+mn-ea"/>
              </a:rPr>
              <a:t>의 첫 화면에 나오는 메세지를 </a:t>
            </a:r>
            <a:r>
              <a:rPr lang="ko-KR" altLang="en-US" dirty="0" err="1">
                <a:latin typeface="+mn-ea"/>
              </a:rPr>
              <a:t>바꾸어봅시다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현재는 </a:t>
            </a:r>
            <a:r>
              <a:rPr lang="en-US" altLang="ko-KR" dirty="0">
                <a:latin typeface="+mn-ea"/>
              </a:rPr>
              <a:t>'</a:t>
            </a:r>
            <a:r>
              <a:rPr lang="en-US" altLang="ko-KR" dirty="0" err="1">
                <a:latin typeface="+mn-ea"/>
              </a:rPr>
              <a:t>Tetromino</a:t>
            </a:r>
            <a:r>
              <a:rPr lang="en-US" altLang="ko-KR" dirty="0">
                <a:latin typeface="+mn-ea"/>
              </a:rPr>
              <a:t>' </a:t>
            </a:r>
            <a:r>
              <a:rPr lang="ko-KR" altLang="en-US" dirty="0">
                <a:latin typeface="+mn-ea"/>
              </a:rPr>
              <a:t>라는 메세지가 나옵니다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자신이 원하는 메시지로 </a:t>
            </a:r>
            <a:r>
              <a:rPr lang="ko-KR" altLang="en-US" dirty="0" err="1">
                <a:latin typeface="+mn-ea"/>
              </a:rPr>
              <a:t>바꾸어봅시다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폰트도 바꾸어 봅시다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아래는 해당하는 소스코드입니다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10A5B-993E-4AF9-AFDF-0EB1137ACEBF}"/>
              </a:ext>
            </a:extLst>
          </p:cNvPr>
          <p:cNvSpPr txBox="1"/>
          <p:nvPr/>
        </p:nvSpPr>
        <p:spPr>
          <a:xfrm>
            <a:off x="1919536" y="5503135"/>
            <a:ext cx="5663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도전목표</a:t>
            </a:r>
            <a:r>
              <a:rPr lang="en-US" altLang="ko-KR" dirty="0"/>
              <a:t>) </a:t>
            </a:r>
            <a:r>
              <a:rPr lang="ko-KR" altLang="en-US" dirty="0"/>
              <a:t>창크기를 키워 봅시다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도전목표</a:t>
            </a:r>
            <a:r>
              <a:rPr lang="en-US" altLang="ko-KR" dirty="0"/>
              <a:t>) </a:t>
            </a:r>
            <a:r>
              <a:rPr lang="ko-KR" altLang="en-US" dirty="0"/>
              <a:t>게임 프레임을 </a:t>
            </a:r>
            <a:r>
              <a:rPr lang="en-US" altLang="ko-KR" dirty="0"/>
              <a:t>60</a:t>
            </a:r>
            <a:r>
              <a:rPr lang="ko-KR" altLang="en-US" dirty="0"/>
              <a:t>프레임으로 높여봅시다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17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–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음악 바꾸기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D56C8E7-6671-40DD-AC1A-9245A99D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2" y="1299027"/>
            <a:ext cx="11536856" cy="53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2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 –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배경색 바꾸기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4C96BCD-B164-4166-9E60-4DE44CD88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900282"/>
            <a:ext cx="10153128" cy="663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1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 –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레벨 오르는 조건 수정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3FED145-F872-4FE9-A34D-44A5B4C3A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524493"/>
            <a:ext cx="11540467" cy="55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 –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엔딩 만들기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45FE90D6-871D-49A5-838A-DB65D9571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832"/>
            <a:ext cx="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4A635E0-9EDA-42FB-9AE6-BDF050B3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548" y="2147212"/>
            <a:ext cx="7966925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endParaRPr lang="ko-KR" altLang="ko-KR" dirty="0">
              <a:solidFill>
                <a:prstClr val="black"/>
              </a:solidFill>
            </a:endParaRPr>
          </a:p>
          <a:p>
            <a:pPr lvl="0" latinLnBrk="0">
              <a:buFontTx/>
              <a:buChar char="•"/>
            </a:pPr>
            <a:r>
              <a:rPr lang="ko-KR" altLang="ko-KR" dirty="0">
                <a:solidFill>
                  <a:srgbClr val="222222"/>
                </a:solidFill>
                <a:ea typeface="-apple-system"/>
              </a:rPr>
              <a:t>게임이 마무리되었을 때 현재는 </a:t>
            </a:r>
            <a:r>
              <a:rPr lang="ko-KR" altLang="ko-KR" dirty="0" err="1">
                <a:solidFill>
                  <a:srgbClr val="222222"/>
                </a:solidFill>
                <a:ea typeface="-apple-system"/>
              </a:rPr>
              <a:t>game</a:t>
            </a:r>
            <a:r>
              <a:rPr lang="ko-KR" altLang="ko-KR" dirty="0">
                <a:solidFill>
                  <a:srgbClr val="222222"/>
                </a:solidFill>
                <a:ea typeface="-apple-system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-apple-system"/>
              </a:rPr>
              <a:t>over가</a:t>
            </a:r>
            <a:r>
              <a:rPr lang="ko-KR" altLang="ko-KR" dirty="0">
                <a:solidFill>
                  <a:srgbClr val="222222"/>
                </a:solidFill>
                <a:ea typeface="-apple-system"/>
              </a:rPr>
              <a:t> 나옵니다.</a:t>
            </a:r>
            <a:endParaRPr lang="en-US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endParaRPr lang="ko-KR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r>
              <a:rPr lang="ko-KR" altLang="ko-KR" dirty="0">
                <a:solidFill>
                  <a:srgbClr val="222222"/>
                </a:solidFill>
                <a:ea typeface="-apple-system"/>
              </a:rPr>
              <a:t>그 부분에 근사한 엔딩을 하나 추가해 봅시다.</a:t>
            </a:r>
            <a:endParaRPr lang="en-US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endParaRPr lang="ko-KR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r>
              <a:rPr lang="ko-KR" altLang="ko-KR" dirty="0">
                <a:solidFill>
                  <a:srgbClr val="222222"/>
                </a:solidFill>
                <a:ea typeface="-apple-system"/>
              </a:rPr>
              <a:t>점수가 높은 경우에 따라 다른 메세지를 출력해 봅시다.</a:t>
            </a:r>
            <a:endParaRPr lang="en-US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endParaRPr lang="ko-KR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r>
              <a:rPr lang="ko-KR" altLang="ko-KR" dirty="0">
                <a:solidFill>
                  <a:srgbClr val="222222"/>
                </a:solidFill>
                <a:ea typeface="-apple-system"/>
              </a:rPr>
              <a:t>9단계를 클리어한 경우 </a:t>
            </a:r>
            <a:r>
              <a:rPr lang="ko-KR" altLang="ko-KR" dirty="0" err="1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You</a:t>
            </a:r>
            <a:r>
              <a:rPr lang="ko-KR" altLang="ko-KR" dirty="0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conquered</a:t>
            </a:r>
            <a:r>
              <a:rPr lang="ko-KR" altLang="ko-KR" dirty="0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the</a:t>
            </a:r>
            <a:r>
              <a:rPr lang="ko-KR" altLang="ko-KR" dirty="0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game</a:t>
            </a:r>
            <a:r>
              <a:rPr lang="ko-KR" altLang="ko-KR" dirty="0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!</a:t>
            </a:r>
            <a:r>
              <a:rPr lang="ko-KR" altLang="ko-KR" dirty="0">
                <a:solidFill>
                  <a:srgbClr val="222222"/>
                </a:solidFill>
                <a:latin typeface="Calibri"/>
                <a:ea typeface="-apple-system"/>
              </a:rPr>
              <a:t> </a:t>
            </a:r>
            <a:r>
              <a:rPr lang="ko-KR" altLang="ko-KR" dirty="0">
                <a:solidFill>
                  <a:srgbClr val="222222"/>
                </a:solidFill>
                <a:ea typeface="-apple-system"/>
              </a:rPr>
              <a:t>이 나오도록 해 봅시다.</a:t>
            </a:r>
            <a:endParaRPr lang="en-US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endParaRPr lang="ko-KR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r>
              <a:rPr lang="ko-KR" altLang="ko-KR" dirty="0">
                <a:solidFill>
                  <a:srgbClr val="222222"/>
                </a:solidFill>
                <a:ea typeface="-apple-system"/>
              </a:rPr>
              <a:t>(도전목표) 벽돌들이 랜덤하게 위에서 내려오는 엔딩 </a:t>
            </a:r>
            <a:r>
              <a:rPr lang="ko-KR" altLang="ko-KR" dirty="0" err="1">
                <a:solidFill>
                  <a:srgbClr val="222222"/>
                </a:solidFill>
                <a:ea typeface="-apple-system"/>
              </a:rPr>
              <a:t>크레딧을</a:t>
            </a:r>
            <a:r>
              <a:rPr lang="ko-KR" altLang="ko-KR" dirty="0">
                <a:solidFill>
                  <a:srgbClr val="222222"/>
                </a:solidFill>
                <a:ea typeface="-apple-system"/>
              </a:rPr>
              <a:t> 만들어 봅시다.</a:t>
            </a:r>
            <a:endParaRPr lang="en-US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endParaRPr lang="ko-KR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r>
              <a:rPr lang="ko-KR" altLang="ko-KR" dirty="0">
                <a:solidFill>
                  <a:srgbClr val="222222"/>
                </a:solidFill>
                <a:ea typeface="-apple-system"/>
              </a:rPr>
              <a:t>(도전목표) 엔딩 음악을 만들어 봅시다.</a:t>
            </a:r>
          </a:p>
        </p:txBody>
      </p:sp>
    </p:spTree>
    <p:extLst>
      <p:ext uri="{BB962C8B-B14F-4D97-AF65-F5344CB8AC3E}">
        <p14:creationId xmlns:p14="http://schemas.microsoft.com/office/powerpoint/2010/main" val="255406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 – block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추가하기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BE7898-15B9-4F84-AC85-DB1AC7BB6306}"/>
              </a:ext>
            </a:extLst>
          </p:cNvPr>
          <p:cNvSpPr/>
          <p:nvPr/>
        </p:nvSpPr>
        <p:spPr>
          <a:xfrm>
            <a:off x="1667508" y="2477058"/>
            <a:ext cx="9469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새로운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모양을 두 개 정도 추가해 봅시다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(5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개짜리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블럭이나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3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개짜리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블럭도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좋습니다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다음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블럭을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미리 볼 수 있는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인디케이터를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만들어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종류에 따라 다른 색을 배정하고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색이 고정되도록 만듭니다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br>
              <a:rPr lang="en-US" altLang="ko-KR" dirty="0">
                <a:solidFill>
                  <a:srgbClr val="222222"/>
                </a:solidFill>
                <a:latin typeface="-apple-system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7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extra – block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추가하기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54AA83-A939-4898-B7F7-DCD8130E980E}"/>
              </a:ext>
            </a:extLst>
          </p:cNvPr>
          <p:cNvSpPr/>
          <p:nvPr/>
        </p:nvSpPr>
        <p:spPr>
          <a:xfrm>
            <a:off x="83332" y="1090314"/>
            <a:ext cx="121086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블럭을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저장해 두었다가 나중에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꺼내쓸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수 있는 기능을 만듭니다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홀드 기능이라고 합니다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현재 네모난 색으로만 표시되는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블럭을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좀 예쁘게 만들어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그림자 등등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현재 박스형태로만 나오는 플레이어 보드를 좀 예쁘게 만들어 봅시다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색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그림자 등등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전체적인 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UI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를 아름답게 개선해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시작 화면의 배색을 바꾸어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게임 화면에 배경 그림을 넣어봅니다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설정 메뉴를 추가해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블럭을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반대방향으로 돌리는 키를 설정할 수 있는 메뉴를 추가해봅니다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지금은 별도의 키로 되어 있는데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회전 키 하나의 회전 방향을 변경할 수 있게 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음악 켜고 끄기를 추가합니다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시작시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난이도 설정을 추가합니다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easy / normal / hard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시작 화면에서 플레이 방법 안내를 제공하는 부분을 넣어봅니다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게임 화면의 배경 그림이 스테이지에 따라 달라지게 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게임 화면의 배경 그림이 현재 위험도에 따라 달라지게 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아이템을 추가해 봅시다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다양한 종류의 아이템이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가능할겁니다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스테이지 모드를 만들어봅시다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미리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블럭을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쌓아놓고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얼마 이하로 없애는 것을 목표로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한다거나</a:t>
            </a:r>
            <a:endParaRPr lang="ko-KR" altLang="en-US" dirty="0">
              <a:solidFill>
                <a:srgbClr val="222222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스토리를 넣어봅시다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TGM (Tetris </a:t>
            </a:r>
            <a:r>
              <a:rPr lang="en-US" altLang="ko-KR" dirty="0" err="1">
                <a:solidFill>
                  <a:srgbClr val="222222"/>
                </a:solidFill>
                <a:latin typeface="-apple-system"/>
              </a:rPr>
              <a:t>GrandMaster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룰로 동작하는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테트리스를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만들어봅니다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맨 아래까지는 무지하게 빠르게 내려옵니다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맨 아래까지 내려와도 블록이 바로 붙지 않고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양옆으로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이동할 시간을 줍니다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2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인용으로 만들어봅시다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상사가 근처에 오면 엑셀 화면을 띄우는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보스모드를 추가합니다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132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Crop the image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D47A883-3A26-4519-9AE0-E280E5BEC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410" y="4693178"/>
            <a:ext cx="5128301" cy="20757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FF248A-C966-4F86-9424-E4B770BAA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84" y="1535843"/>
            <a:ext cx="4659922" cy="4546725"/>
          </a:xfrm>
          <a:prstGeom prst="rect">
            <a:avLst/>
          </a:prstGeom>
        </p:spPr>
      </p:pic>
      <p:sp>
        <p:nvSpPr>
          <p:cNvPr id="7" name="화살표: 굽음 6">
            <a:extLst>
              <a:ext uri="{FF2B5EF4-FFF2-40B4-BE49-F238E27FC236}">
                <a16:creationId xmlns:a16="http://schemas.microsoft.com/office/drawing/2014/main" id="{76AA4301-351C-4B66-B48D-BD3DBC7CA027}"/>
              </a:ext>
            </a:extLst>
          </p:cNvPr>
          <p:cNvSpPr/>
          <p:nvPr/>
        </p:nvSpPr>
        <p:spPr>
          <a:xfrm rot="5099897">
            <a:off x="6938083" y="2717452"/>
            <a:ext cx="1692188" cy="1900069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6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947428" y="1252922"/>
            <a:ext cx="6716880" cy="5508612"/>
            <a:chOff x="1665912" y="1772816"/>
            <a:chExt cx="3629795" cy="3168352"/>
          </a:xfrm>
        </p:grpSpPr>
        <p:sp>
          <p:nvSpPr>
            <p:cNvPr id="86" name="타원 85"/>
            <p:cNvSpPr/>
            <p:nvPr/>
          </p:nvSpPr>
          <p:spPr>
            <a:xfrm>
              <a:off x="1665912" y="1772816"/>
              <a:ext cx="3024336" cy="316835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02016" y="2924944"/>
              <a:ext cx="2693691" cy="690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/>
                <a:t>THANK </a:t>
              </a:r>
              <a:r>
                <a:rPr lang="en-US" altLang="ko-KR" sz="7200" b="1" dirty="0">
                  <a:solidFill>
                    <a:srgbClr val="CC0000"/>
                  </a:solidFill>
                </a:rPr>
                <a:t>Y</a:t>
              </a:r>
              <a:r>
                <a:rPr lang="en-US" altLang="ko-KR" sz="7200" b="1" dirty="0">
                  <a:solidFill>
                    <a:schemeClr val="accent6"/>
                  </a:solidFill>
                </a:rPr>
                <a:t>O</a:t>
              </a:r>
              <a:r>
                <a:rPr lang="en-US" altLang="ko-KR" sz="7200" b="1" dirty="0">
                  <a:solidFill>
                    <a:schemeClr val="accent1">
                      <a:lumMod val="75000"/>
                    </a:schemeClr>
                  </a:solidFill>
                </a:rPr>
                <a:t>U</a:t>
              </a:r>
              <a:r>
                <a:rPr lang="en-US" altLang="ko-KR" sz="7200" b="1" dirty="0">
                  <a:solidFill>
                    <a:schemeClr val="bg1"/>
                  </a:solidFill>
                </a:rPr>
                <a:t> </a:t>
              </a:r>
              <a:endParaRPr lang="ko-KR" altLang="en-US" sz="7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7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Make a watermark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B15AF98-DFA1-4CF1-B2D8-841125F2B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" y="900282"/>
            <a:ext cx="12191604" cy="60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Save a Image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5360C6-85C9-4978-9E76-AAA7AF5D3513}"/>
              </a:ext>
            </a:extLst>
          </p:cNvPr>
          <p:cNvSpPr txBox="1"/>
          <p:nvPr/>
        </p:nvSpPr>
        <p:spPr>
          <a:xfrm>
            <a:off x="1019436" y="1121144"/>
            <a:ext cx="4376006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from PIL import Image</a:t>
            </a:r>
          </a:p>
          <a:p>
            <a:endParaRPr lang="en-US" altLang="ko-KR" sz="2200" dirty="0"/>
          </a:p>
          <a:p>
            <a:r>
              <a:rPr lang="en-US" altLang="ko-KR" sz="2200" dirty="0"/>
              <a:t>#</a:t>
            </a:r>
            <a:r>
              <a:rPr lang="ko-KR" altLang="en-US" sz="2200" dirty="0"/>
              <a:t>사진 열기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 err="1"/>
              <a:t>img</a:t>
            </a:r>
            <a:r>
              <a:rPr lang="en-US" altLang="ko-KR" sz="2200" dirty="0"/>
              <a:t>=</a:t>
            </a:r>
            <a:r>
              <a:rPr lang="en-US" altLang="ko-KR" sz="2200" dirty="0" err="1"/>
              <a:t>Image.open</a:t>
            </a:r>
            <a:r>
              <a:rPr lang="en-US" altLang="ko-KR" sz="2200" dirty="0"/>
              <a:t>("mob.jpg")</a:t>
            </a:r>
          </a:p>
          <a:p>
            <a:r>
              <a:rPr lang="en-US" altLang="ko-KR" sz="2200" dirty="0"/>
              <a:t>background=</a:t>
            </a:r>
            <a:r>
              <a:rPr lang="en-US" altLang="ko-KR" sz="2200" dirty="0" err="1"/>
              <a:t>Image.open</a:t>
            </a:r>
            <a:r>
              <a:rPr lang="en-US" altLang="ko-KR" sz="2200" dirty="0"/>
              <a:t>("back.jpg")</a:t>
            </a:r>
          </a:p>
          <a:p>
            <a:endParaRPr lang="en-US" altLang="ko-KR" sz="2200" dirty="0"/>
          </a:p>
          <a:p>
            <a:r>
              <a:rPr lang="en-US" altLang="ko-KR" sz="2200" dirty="0"/>
              <a:t>#</a:t>
            </a:r>
            <a:r>
              <a:rPr lang="ko-KR" altLang="en-US" sz="2200" dirty="0"/>
              <a:t>불러온 파일에 대한 정보 출력</a:t>
            </a:r>
          </a:p>
          <a:p>
            <a:r>
              <a:rPr lang="en-US" altLang="ko-KR" sz="2200" dirty="0"/>
              <a:t>print(</a:t>
            </a:r>
            <a:r>
              <a:rPr lang="en-US" altLang="ko-KR" sz="2200" dirty="0" err="1"/>
              <a:t>img.size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/>
              <a:t>print(</a:t>
            </a:r>
            <a:r>
              <a:rPr lang="en-US" altLang="ko-KR" sz="2200" dirty="0" err="1"/>
              <a:t>background.size</a:t>
            </a:r>
            <a:r>
              <a:rPr lang="en-US" altLang="ko-KR" sz="2200" dirty="0"/>
              <a:t>)</a:t>
            </a:r>
          </a:p>
          <a:p>
            <a:endParaRPr lang="en-US" altLang="ko-KR" sz="2200" dirty="0"/>
          </a:p>
          <a:p>
            <a:r>
              <a:rPr lang="en-US" altLang="ko-KR" sz="2200" dirty="0"/>
              <a:t>area=(0,0,256,256)</a:t>
            </a:r>
          </a:p>
          <a:p>
            <a:r>
              <a:rPr lang="en-US" altLang="ko-KR" sz="2200" dirty="0" err="1"/>
              <a:t>background.paste</a:t>
            </a:r>
            <a:r>
              <a:rPr lang="en-US" altLang="ko-KR" sz="2200" dirty="0"/>
              <a:t>(</a:t>
            </a:r>
            <a:r>
              <a:rPr lang="en-US" altLang="ko-KR" sz="2200" dirty="0" err="1"/>
              <a:t>img</a:t>
            </a:r>
            <a:r>
              <a:rPr lang="en-US" altLang="ko-KR" sz="2200" dirty="0"/>
              <a:t>, area)</a:t>
            </a:r>
          </a:p>
          <a:p>
            <a:endParaRPr lang="en-US" altLang="ko-KR" sz="2200" dirty="0"/>
          </a:p>
          <a:p>
            <a:r>
              <a:rPr lang="en-US" altLang="ko-KR" sz="2200" dirty="0"/>
              <a:t>#</a:t>
            </a:r>
            <a:r>
              <a:rPr lang="ko-KR" altLang="en-US" sz="2200" dirty="0"/>
              <a:t>이미지를 보여줌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 err="1"/>
              <a:t>background.show</a:t>
            </a:r>
            <a:r>
              <a:rPr lang="en-US" altLang="ko-KR" sz="2200" dirty="0"/>
              <a:t>()</a:t>
            </a:r>
          </a:p>
          <a:p>
            <a:endParaRPr lang="en-US" altLang="ko-KR" sz="2200" dirty="0"/>
          </a:p>
          <a:p>
            <a:r>
              <a:rPr lang="en-US" altLang="ko-KR" sz="2200" dirty="0" err="1">
                <a:solidFill>
                  <a:srgbClr val="FF0000"/>
                </a:solidFill>
              </a:rPr>
              <a:t>background.save</a:t>
            </a:r>
            <a:r>
              <a:rPr lang="en-US" altLang="ko-KR" sz="2200" dirty="0">
                <a:solidFill>
                  <a:srgbClr val="FF0000"/>
                </a:solidFill>
              </a:rPr>
              <a:t>("watermark.jpg")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0C0895-10F8-49DB-B207-ECA66AAC1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42" y="1861787"/>
            <a:ext cx="6785234" cy="439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RGB model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A130F1D-63C3-4078-9BB5-DC68F66E7E76}"/>
              </a:ext>
            </a:extLst>
          </p:cNvPr>
          <p:cNvSpPr txBox="1"/>
          <p:nvPr/>
        </p:nvSpPr>
        <p:spPr>
          <a:xfrm>
            <a:off x="197768" y="2347127"/>
            <a:ext cx="4954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from PIL import Image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#</a:t>
            </a:r>
            <a:r>
              <a:rPr lang="ko-KR" altLang="en-US" sz="2500" b="1" dirty="0"/>
              <a:t>사진 열기</a:t>
            </a:r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background=</a:t>
            </a:r>
            <a:r>
              <a:rPr lang="en-US" altLang="ko-KR" sz="2500" b="1" dirty="0" err="1"/>
              <a:t>Image.open</a:t>
            </a:r>
            <a:r>
              <a:rPr lang="en-US" altLang="ko-KR" sz="2500" b="1" dirty="0"/>
              <a:t>("back.jpg")</a:t>
            </a:r>
          </a:p>
          <a:p>
            <a:r>
              <a:rPr lang="en-US" altLang="ko-KR" sz="2500" b="1" dirty="0"/>
              <a:t>#</a:t>
            </a:r>
            <a:r>
              <a:rPr lang="ko-KR" altLang="en-US" sz="2500" b="1" dirty="0"/>
              <a:t>사진의 모드 확인하기</a:t>
            </a:r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print(</a:t>
            </a:r>
            <a:r>
              <a:rPr lang="en-US" altLang="ko-KR" sz="2500" b="1" dirty="0" err="1"/>
              <a:t>background.mode</a:t>
            </a:r>
            <a:r>
              <a:rPr lang="en-US" altLang="ko-KR" sz="2500" b="1" dirty="0"/>
              <a:t>)</a:t>
            </a:r>
            <a:endParaRPr lang="ko-KR" altLang="en-US" sz="2500" b="1" dirty="0"/>
          </a:p>
        </p:txBody>
      </p:sp>
      <p:sp>
        <p:nvSpPr>
          <p:cNvPr id="7" name="화살표: 줄무늬가 있는 오른쪽 6">
            <a:extLst>
              <a:ext uri="{FF2B5EF4-FFF2-40B4-BE49-F238E27FC236}">
                <a16:creationId xmlns:a16="http://schemas.microsoft.com/office/drawing/2014/main" id="{80737964-D9DF-4098-91DE-FA4EB236B350}"/>
              </a:ext>
            </a:extLst>
          </p:cNvPr>
          <p:cNvSpPr/>
          <p:nvPr/>
        </p:nvSpPr>
        <p:spPr>
          <a:xfrm>
            <a:off x="5339916" y="3161134"/>
            <a:ext cx="1260140" cy="7726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3A9D4-8CC0-45C8-8D10-C84BEA9FE9C9}"/>
              </a:ext>
            </a:extLst>
          </p:cNvPr>
          <p:cNvSpPr/>
          <p:nvPr/>
        </p:nvSpPr>
        <p:spPr>
          <a:xfrm>
            <a:off x="7553710" y="2807191"/>
            <a:ext cx="90601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0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E37784-8CC7-474A-80F5-B0074719016E}"/>
              </a:ext>
            </a:extLst>
          </p:cNvPr>
          <p:cNvSpPr/>
          <p:nvPr/>
        </p:nvSpPr>
        <p:spPr>
          <a:xfrm>
            <a:off x="9569908" y="2807191"/>
            <a:ext cx="881973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0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AB8457-9956-46D0-A137-DE5E856E801D}"/>
              </a:ext>
            </a:extLst>
          </p:cNvPr>
          <p:cNvSpPr/>
          <p:nvPr/>
        </p:nvSpPr>
        <p:spPr>
          <a:xfrm>
            <a:off x="8513719" y="2816875"/>
            <a:ext cx="1002197" cy="16312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0000" b="1" cap="none" spc="0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2928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RGB model image handle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5F2F49C-52BF-4DF3-B60E-3DC5FBCD6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7" y="1324930"/>
            <a:ext cx="10056345" cy="4702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08B725-8BB1-4E09-8085-3C35B2A60C25}"/>
              </a:ext>
            </a:extLst>
          </p:cNvPr>
          <p:cNvSpPr txBox="1"/>
          <p:nvPr/>
        </p:nvSpPr>
        <p:spPr>
          <a:xfrm>
            <a:off x="1067827" y="6262618"/>
            <a:ext cx="38298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G,B</a:t>
            </a:r>
            <a:r>
              <a:rPr lang="ko-KR" altLang="en-US" sz="2500" b="1" dirty="0"/>
              <a:t>는 어떻게 나오시나요</a:t>
            </a:r>
            <a:r>
              <a:rPr lang="en-US" altLang="ko-KR" sz="2500" b="1" dirty="0"/>
              <a:t>?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29082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11240</TotalTime>
  <Words>1088</Words>
  <Application>Microsoft Office PowerPoint</Application>
  <PresentationFormat>사용자 지정</PresentationFormat>
  <Paragraphs>226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Calibri</vt:lpstr>
      <vt:lpstr>Consolas</vt:lpstr>
      <vt:lpstr>-apple-system</vt:lpstr>
      <vt:lpstr>맑은 고딕</vt:lpstr>
      <vt:lpstr>HY견고딕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정강희</cp:lastModifiedBy>
  <cp:revision>276</cp:revision>
  <dcterms:created xsi:type="dcterms:W3CDTF">2014-04-28T10:37:01Z</dcterms:created>
  <dcterms:modified xsi:type="dcterms:W3CDTF">2019-08-07T14:39:08Z</dcterms:modified>
</cp:coreProperties>
</file>