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270" r:id="rId3"/>
    <p:sldId id="256" r:id="rId4"/>
    <p:sldId id="366" r:id="rId5"/>
    <p:sldId id="262" r:id="rId6"/>
    <p:sldId id="367" r:id="rId7"/>
    <p:sldId id="368" r:id="rId8"/>
    <p:sldId id="369" r:id="rId9"/>
    <p:sldId id="370" r:id="rId10"/>
    <p:sldId id="3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150C8-12DC-4433-B76E-77C940B72A0D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0541A-291A-4674-BC59-5A4528159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33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D2C32-A05F-448B-B857-3A755CB73787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54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F0D53-F5C9-4F27-AAE0-BCB7D7DDF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4F591B-F2EF-4EB3-AEB6-8C673ACD3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41BC9-5928-491A-A7E9-BB771193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8294-CC79-4C42-BA15-DC81386A4A2F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3F5A0A-840B-4A3E-B571-0DF920CC3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E87AC1-38FE-42B8-B6AB-3EE668F4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61CB-5ECB-4FB6-A1FF-B2A8F77C2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24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38FF1-BDF9-42A4-8075-DCE9718FE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62BE28-A901-43BA-87F5-FF3D098BE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CB89FD-37F3-43F0-A268-CAF972BD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8294-CC79-4C42-BA15-DC81386A4A2F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6CCBAB-3041-4AF5-AFA0-01EEA93C6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94D08B-103C-4496-BCF3-3431789C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61CB-5ECB-4FB6-A1FF-B2A8F77C2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24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9E18BD-CDDA-41FF-BCCB-DDAA963D2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F8D4E2-FF78-4968-A412-4BF801B23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3CC78-2D13-454F-983B-B5E84FC4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8294-CC79-4C42-BA15-DC81386A4A2F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A4A35-AB9E-4BDD-AD78-BBCC1AF80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1485A8-70ED-4386-9A25-CA557500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61CB-5ECB-4FB6-A1FF-B2A8F77C2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4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9EA99-2681-448D-B22F-B098F40F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D0382D-2666-4ADB-ABFF-6EDD1B1B9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6CC25-7E5E-46FA-9769-4E2413878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8294-CC79-4C42-BA15-DC81386A4A2F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0E193F-D589-4849-B293-E61330563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6E90A-383D-4909-8C88-F41CB70E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61CB-5ECB-4FB6-A1FF-B2A8F77C2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73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7283F-B3BB-401E-98B7-3E822F5B6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16726C-A2D2-4865-9DA4-432B3C103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E09891-0BE3-4643-9A6C-38F1A685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8294-CC79-4C42-BA15-DC81386A4A2F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68F895-668D-40CA-9027-0A05E855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F7B07F-54FE-4349-8A11-D312D7CB5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61CB-5ECB-4FB6-A1FF-B2A8F77C2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27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940E4-2C4E-4AAD-96B3-EF37D019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C7D515-D6E5-447F-BB60-25505C0E2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101914-10F6-4EAD-B9C9-F1F762516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CB39E9-6361-47F0-97AC-543E96B1E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8294-CC79-4C42-BA15-DC81386A4A2F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4F63AB-6A8D-4EB6-84D0-E25FBCA2B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F653DA-F639-4D1C-996B-7319B3400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61CB-5ECB-4FB6-A1FF-B2A8F77C2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32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23652-F76D-4D48-8B9F-EF968D083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CCC9B0-7CDA-4A2A-8A40-80012862C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0B14FC-E799-41DE-825C-98B51B65F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CCFA3C-AB36-49A7-9FF6-687BA272F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05DE54-BA98-4F57-B541-2893B13BF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5BFD94-5B77-44D4-8CBB-B87F47E4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8294-CC79-4C42-BA15-DC81386A4A2F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0D6F64-7D9E-471B-95E1-17E3CC3E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F6FB03-DA0A-4944-9B80-D50B8ED6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61CB-5ECB-4FB6-A1FF-B2A8F77C2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38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8CC63-3602-4D37-89D8-5DF68B72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CE3596-AA18-413E-991C-B9B4A1B1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8294-CC79-4C42-BA15-DC81386A4A2F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F94273-AB79-4899-8329-1AA6DFE49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317AB7-2826-4F07-930B-0AB581B18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61CB-5ECB-4FB6-A1FF-B2A8F77C2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63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A07DCA-F2A5-4600-8CF4-BB7BD580C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8294-CC79-4C42-BA15-DC81386A4A2F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2E4ACE-CBAB-49A4-8963-3F9ADD654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834231-CC0B-417E-8801-F533F27D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61CB-5ECB-4FB6-A1FF-B2A8F77C2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17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86D9E-D3CE-4EFE-BA05-1253852EB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AB08C9-26B7-40B8-9B12-8825B6907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94B2CD-B7A4-4560-AE47-3718DB52A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D2655-AA5E-4976-82CF-CDFA59956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8294-CC79-4C42-BA15-DC81386A4A2F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84F850-6310-42CA-92BE-088A8D79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0E0B2C-DAF7-486E-9C8C-49C63792C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61CB-5ECB-4FB6-A1FF-B2A8F77C2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56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84B9D-CE54-4139-8BE6-4F8C4E1C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4A9352-DC66-49E4-96E8-1C2C9D672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E96A51-E836-48F7-8095-06AAFC3EC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DFC948-7552-4491-A7CC-011EFEF3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8294-CC79-4C42-BA15-DC81386A4A2F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FCAB2-36AC-4CD5-95BF-328276B08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1233C5-E322-436F-A247-38C094F2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61CB-5ECB-4FB6-A1FF-B2A8F77C2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53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9CBB90-0E67-49CD-97C6-4BB895E04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268DEA-2099-4430-9691-A18AEF8DB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DC3724-AE01-4524-85EF-5043EDFEE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98294-CC79-4C42-BA15-DC81386A4A2F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D6AB3-BD01-4204-8B57-F77129CEA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665557-B993-4C74-8812-E57FD4385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761CB-5ECB-4FB6-A1FF-B2A8F77C2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60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5164" y="1918486"/>
            <a:ext cx="6452901" cy="18941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61" spc="-27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Python</a:t>
            </a:r>
            <a:endParaRPr lang="en-US" altLang="ko-KR" sz="3961" spc="-27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961" spc="-27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Cellular automaton</a:t>
            </a:r>
          </a:p>
        </p:txBody>
      </p:sp>
      <p:sp>
        <p:nvSpPr>
          <p:cNvPr id="13" name="자유형 12"/>
          <p:cNvSpPr/>
          <p:nvPr/>
        </p:nvSpPr>
        <p:spPr>
          <a:xfrm flipV="1">
            <a:off x="608457" y="6273316"/>
            <a:ext cx="10975086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 dirty="0">
              <a:latin typeface="맑은 고딕" panose="020B0503020000020004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493731" y="4855056"/>
            <a:ext cx="4342986" cy="851986"/>
            <a:chOff x="551383" y="544558"/>
            <a:chExt cx="2848940" cy="574294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551383" y="544558"/>
              <a:ext cx="0" cy="574294"/>
            </a:xfrm>
            <a:prstGeom prst="line">
              <a:avLst/>
            </a:prstGeom>
            <a:ln w="76200">
              <a:solidFill>
                <a:srgbClr val="45A1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02780" y="635963"/>
              <a:ext cx="2432879" cy="22414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endParaRPr lang="ko-KR" altLang="en-US" sz="2701" spc="-27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45A1F5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5486" y="961123"/>
              <a:ext cx="2774837" cy="119507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endParaRPr lang="ko-KR" altLang="en-US" sz="1440" spc="-135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1026" name="Picture 2" descr="https://kr.seaicons.com/wp-content/uploads/2015/07/Other-python-icon.png">
            <a:extLst>
              <a:ext uri="{FF2B5EF4-FFF2-40B4-BE49-F238E27FC236}">
                <a16:creationId xmlns:a16="http://schemas.microsoft.com/office/drawing/2014/main" id="{B49B8043-2F7B-400C-B6FF-C4E7CCC75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593" y="1610607"/>
            <a:ext cx="3244449" cy="324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832433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V="1">
            <a:off x="608457" y="6273316"/>
            <a:ext cx="10975086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맑은 고딕" panose="020B0503020000020004" pitchFamily="50" charset="-127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1461320" y="1127865"/>
            <a:ext cx="6970315" cy="4958784"/>
            <a:chOff x="1665912" y="1772816"/>
            <a:chExt cx="4184407" cy="3168352"/>
          </a:xfrm>
        </p:grpSpPr>
        <p:sp>
          <p:nvSpPr>
            <p:cNvPr id="86" name="타원 85"/>
            <p:cNvSpPr/>
            <p:nvPr/>
          </p:nvSpPr>
          <p:spPr>
            <a:xfrm>
              <a:off x="1665912" y="1772816"/>
              <a:ext cx="3024336" cy="316835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2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602016" y="2924944"/>
              <a:ext cx="3248303" cy="6962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481" b="1" dirty="0"/>
                <a:t>THANK </a:t>
              </a:r>
              <a:r>
                <a:rPr lang="en-US" altLang="ko-KR" sz="6481" b="1" dirty="0">
                  <a:solidFill>
                    <a:srgbClr val="CC0000"/>
                  </a:solidFill>
                </a:rPr>
                <a:t>Y</a:t>
              </a:r>
              <a:r>
                <a:rPr lang="en-US" altLang="ko-KR" sz="6481" b="1" dirty="0">
                  <a:solidFill>
                    <a:schemeClr val="accent6"/>
                  </a:solidFill>
                </a:rPr>
                <a:t>O</a:t>
              </a:r>
              <a:r>
                <a:rPr lang="en-US" altLang="ko-KR" sz="6481" b="1" dirty="0">
                  <a:solidFill>
                    <a:schemeClr val="accent1">
                      <a:lumMod val="75000"/>
                    </a:schemeClr>
                  </a:solidFill>
                </a:rPr>
                <a:t>U</a:t>
              </a:r>
              <a:r>
                <a:rPr lang="en-US" altLang="ko-KR" sz="6481" b="1" dirty="0">
                  <a:solidFill>
                    <a:schemeClr val="bg1"/>
                  </a:solidFill>
                </a:rPr>
                <a:t> </a:t>
              </a:r>
              <a:endParaRPr lang="ko-KR" altLang="en-US" sz="6481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878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4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0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608457" y="6273316"/>
            <a:ext cx="10975086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78853" y="1406410"/>
            <a:ext cx="5408940" cy="62068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521" spc="-27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프레젠테이션에서 슬라이드가 미치는 영향은</a:t>
            </a:r>
            <a:r>
              <a:rPr lang="en-US" altLang="ko-KR" sz="2521" spc="-27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2521" spc="-27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384887" y="1304764"/>
            <a:ext cx="9198656" cy="3178622"/>
            <a:chOff x="1973400" y="438548"/>
            <a:chExt cx="10218600" cy="3178621"/>
          </a:xfrm>
        </p:grpSpPr>
        <p:sp>
          <p:nvSpPr>
            <p:cNvPr id="3" name="직사각형 2"/>
            <p:cNvSpPr/>
            <p:nvPr/>
          </p:nvSpPr>
          <p:spPr>
            <a:xfrm>
              <a:off x="5879976" y="438548"/>
              <a:ext cx="6312024" cy="756697"/>
            </a:xfrm>
            <a:prstGeom prst="rect">
              <a:avLst/>
            </a:prstGeom>
            <a:solidFill>
              <a:srgbClr val="45A1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151" b="1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Cellular automaton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973400" y="438548"/>
              <a:ext cx="3906576" cy="3178621"/>
            </a:xfrm>
            <a:custGeom>
              <a:avLst/>
              <a:gdLst>
                <a:gd name="connsiteX0" fmla="*/ 0 w 6312024"/>
                <a:gd name="connsiteY0" fmla="*/ 0 h 756697"/>
                <a:gd name="connsiteX1" fmla="*/ 6312024 w 6312024"/>
                <a:gd name="connsiteY1" fmla="*/ 0 h 756697"/>
                <a:gd name="connsiteX2" fmla="*/ 6312024 w 6312024"/>
                <a:gd name="connsiteY2" fmla="*/ 756697 h 756697"/>
                <a:gd name="connsiteX3" fmla="*/ 0 w 6312024"/>
                <a:gd name="connsiteY3" fmla="*/ 756697 h 756697"/>
                <a:gd name="connsiteX4" fmla="*/ 0 w 6312024"/>
                <a:gd name="connsiteY4" fmla="*/ 0 h 756697"/>
                <a:gd name="connsiteX0" fmla="*/ 0 w 6312024"/>
                <a:gd name="connsiteY0" fmla="*/ 0 h 3178621"/>
                <a:gd name="connsiteX1" fmla="*/ 6312024 w 6312024"/>
                <a:gd name="connsiteY1" fmla="*/ 0 h 3178621"/>
                <a:gd name="connsiteX2" fmla="*/ 6312024 w 6312024"/>
                <a:gd name="connsiteY2" fmla="*/ 756697 h 3178621"/>
                <a:gd name="connsiteX3" fmla="*/ 2471351 w 6312024"/>
                <a:gd name="connsiteY3" fmla="*/ 3178621 h 3178621"/>
                <a:gd name="connsiteX4" fmla="*/ 0 w 6312024"/>
                <a:gd name="connsiteY4" fmla="*/ 0 h 3178621"/>
                <a:gd name="connsiteX0" fmla="*/ 0 w 3906576"/>
                <a:gd name="connsiteY0" fmla="*/ 3072714 h 3178621"/>
                <a:gd name="connsiteX1" fmla="*/ 3906576 w 3906576"/>
                <a:gd name="connsiteY1" fmla="*/ 0 h 3178621"/>
                <a:gd name="connsiteX2" fmla="*/ 3906576 w 3906576"/>
                <a:gd name="connsiteY2" fmla="*/ 756697 h 3178621"/>
                <a:gd name="connsiteX3" fmla="*/ 65903 w 3906576"/>
                <a:gd name="connsiteY3" fmla="*/ 3178621 h 3178621"/>
                <a:gd name="connsiteX4" fmla="*/ 0 w 3906576"/>
                <a:gd name="connsiteY4" fmla="*/ 3072714 h 317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6576" h="3178621">
                  <a:moveTo>
                    <a:pt x="0" y="3072714"/>
                  </a:moveTo>
                  <a:lnTo>
                    <a:pt x="3906576" y="0"/>
                  </a:lnTo>
                  <a:lnTo>
                    <a:pt x="3906576" y="756697"/>
                  </a:lnTo>
                  <a:lnTo>
                    <a:pt x="65903" y="3178621"/>
                  </a:lnTo>
                  <a:lnTo>
                    <a:pt x="0" y="3072714"/>
                  </a:lnTo>
                  <a:close/>
                </a:path>
              </a:pathLst>
            </a:custGeom>
            <a:solidFill>
              <a:srgbClr val="0D80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20"/>
            </a:p>
          </p:txBody>
        </p:sp>
      </p:grpSp>
    </p:spTree>
    <p:extLst>
      <p:ext uri="{BB962C8B-B14F-4D97-AF65-F5344CB8AC3E}">
        <p14:creationId xmlns:p14="http://schemas.microsoft.com/office/powerpoint/2010/main" val="36308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83CAC16-0307-469B-815B-B1DE6E44A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7" y="542925"/>
            <a:ext cx="869632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2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AE97762-491A-46AA-A92C-39C3636F7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510" y="3230238"/>
            <a:ext cx="7972425" cy="1562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025F19-645C-498C-918B-1370270DC5F2}"/>
              </a:ext>
            </a:extLst>
          </p:cNvPr>
          <p:cNvSpPr txBox="1"/>
          <p:nvPr/>
        </p:nvSpPr>
        <p:spPr>
          <a:xfrm>
            <a:off x="2807306" y="1051770"/>
            <a:ext cx="65822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/>
              <a:t>STEP 1</a:t>
            </a:r>
          </a:p>
          <a:p>
            <a:r>
              <a:rPr lang="en-US" altLang="ko-KR" sz="2500" dirty="0"/>
              <a:t>life game</a:t>
            </a:r>
            <a:r>
              <a:rPr lang="ko-KR" altLang="en-US" sz="2500" dirty="0"/>
              <a:t>의 초기값을 </a:t>
            </a:r>
            <a:r>
              <a:rPr lang="en-US" altLang="ko-KR" sz="2500" dirty="0"/>
              <a:t>csv</a:t>
            </a:r>
            <a:r>
              <a:rPr lang="ko-KR" altLang="en-US" sz="2500" dirty="0"/>
              <a:t>파일의 데이터를 </a:t>
            </a:r>
            <a:endParaRPr lang="en-US" altLang="ko-KR" sz="2500" dirty="0"/>
          </a:p>
          <a:p>
            <a:r>
              <a:rPr lang="ko-KR" altLang="en-US" sz="2500" dirty="0"/>
              <a:t>읽어 </a:t>
            </a:r>
            <a:r>
              <a:rPr lang="en-US" altLang="ko-KR" sz="2500" dirty="0"/>
              <a:t>cells</a:t>
            </a:r>
            <a:r>
              <a:rPr lang="ko-KR" altLang="en-US" sz="2500" dirty="0"/>
              <a:t>라는 </a:t>
            </a:r>
            <a:r>
              <a:rPr lang="en-US" altLang="ko-KR" sz="2500" dirty="0"/>
              <a:t>list</a:t>
            </a:r>
            <a:r>
              <a:rPr lang="ko-KR" altLang="en-US" sz="2500" dirty="0"/>
              <a:t>에 저장하는 함수를 짜보자</a:t>
            </a:r>
          </a:p>
        </p:txBody>
      </p:sp>
    </p:spTree>
    <p:extLst>
      <p:ext uri="{BB962C8B-B14F-4D97-AF65-F5344CB8AC3E}">
        <p14:creationId xmlns:p14="http://schemas.microsoft.com/office/powerpoint/2010/main" val="402441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025F19-645C-498C-918B-1370270DC5F2}"/>
              </a:ext>
            </a:extLst>
          </p:cNvPr>
          <p:cNvSpPr txBox="1"/>
          <p:nvPr/>
        </p:nvSpPr>
        <p:spPr>
          <a:xfrm>
            <a:off x="1975348" y="1672252"/>
            <a:ext cx="8246168" cy="324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/>
              <a:t>STEP 2</a:t>
            </a:r>
          </a:p>
          <a:p>
            <a:pPr algn="ctr"/>
            <a:endParaRPr lang="en-US" altLang="ko-KR" sz="4000" b="1" dirty="0"/>
          </a:p>
          <a:p>
            <a:r>
              <a:rPr lang="en-US" altLang="ko-KR" sz="2500" dirty="0"/>
              <a:t>cells </a:t>
            </a:r>
            <a:r>
              <a:rPr lang="ko-KR" altLang="en-US" sz="2500" dirty="0"/>
              <a:t>배열의 값을 </a:t>
            </a:r>
            <a:r>
              <a:rPr lang="en-US" altLang="ko-KR" sz="2500" dirty="0" err="1"/>
              <a:t>pygame</a:t>
            </a:r>
            <a:r>
              <a:rPr lang="en-US" altLang="ko-KR" sz="2500" dirty="0"/>
              <a:t> </a:t>
            </a:r>
            <a:r>
              <a:rPr lang="ko-KR" altLang="en-US" sz="2500" dirty="0"/>
              <a:t>화면으로 </a:t>
            </a:r>
            <a:r>
              <a:rPr lang="ko-KR" altLang="en-US" sz="2500" dirty="0" err="1"/>
              <a:t>나타내보자</a:t>
            </a:r>
            <a:r>
              <a:rPr lang="en-US" altLang="ko-KR" sz="2500" dirty="0"/>
              <a:t>.</a:t>
            </a:r>
          </a:p>
          <a:p>
            <a:endParaRPr lang="en-US" altLang="ko-KR" sz="2500" dirty="0"/>
          </a:p>
          <a:p>
            <a:r>
              <a:rPr lang="en-US" altLang="ko-KR" sz="2500" dirty="0"/>
              <a:t>- </a:t>
            </a:r>
            <a:r>
              <a:rPr lang="en-US" altLang="ko-KR" sz="2500" dirty="0" err="1"/>
              <a:t>pygame</a:t>
            </a:r>
            <a:r>
              <a:rPr lang="en-US" altLang="ko-KR" sz="2500" dirty="0"/>
              <a:t> </a:t>
            </a:r>
            <a:r>
              <a:rPr lang="ko-KR" altLang="en-US" sz="2500" dirty="0"/>
              <a:t>화면 크기</a:t>
            </a:r>
            <a:r>
              <a:rPr lang="en-US" altLang="ko-KR" sz="2500" dirty="0"/>
              <a:t>: 500*500</a:t>
            </a:r>
          </a:p>
          <a:p>
            <a:r>
              <a:rPr lang="en-US" altLang="ko-KR" sz="2500" dirty="0"/>
              <a:t>- </a:t>
            </a:r>
            <a:r>
              <a:rPr lang="ko-KR" altLang="en-US" sz="2500" dirty="0"/>
              <a:t>살아있는 세포</a:t>
            </a:r>
            <a:r>
              <a:rPr lang="en-US" altLang="ko-KR" sz="2500" dirty="0"/>
              <a:t>: </a:t>
            </a:r>
            <a:r>
              <a:rPr lang="ko-KR" altLang="en-US" sz="2500" dirty="0"/>
              <a:t>빨강색</a:t>
            </a:r>
            <a:r>
              <a:rPr lang="en-US" altLang="ko-KR" sz="2500" dirty="0"/>
              <a:t>, </a:t>
            </a:r>
            <a:r>
              <a:rPr lang="ko-KR" altLang="en-US" sz="2500" dirty="0"/>
              <a:t>죽은 세포</a:t>
            </a:r>
            <a:r>
              <a:rPr lang="en-US" altLang="ko-KR" sz="2500" dirty="0"/>
              <a:t>: </a:t>
            </a:r>
            <a:r>
              <a:rPr lang="ko-KR" altLang="en-US" sz="2500" dirty="0"/>
              <a:t>검정색</a:t>
            </a:r>
            <a:r>
              <a:rPr lang="en-US" altLang="ko-KR" sz="2500" dirty="0"/>
              <a:t>(</a:t>
            </a:r>
            <a:r>
              <a:rPr lang="ko-KR" altLang="en-US" sz="2500" dirty="0"/>
              <a:t>회색</a:t>
            </a:r>
            <a:r>
              <a:rPr lang="en-US" altLang="ko-KR" sz="2500" dirty="0"/>
              <a:t>)</a:t>
            </a:r>
          </a:p>
          <a:p>
            <a:r>
              <a:rPr lang="en-US" altLang="ko-KR" sz="2500" dirty="0"/>
              <a:t>- cells </a:t>
            </a:r>
            <a:r>
              <a:rPr lang="ko-KR" altLang="en-US" sz="2500" dirty="0"/>
              <a:t>배열의 가로 세로 길이가 달라도 가능하도록 구현</a:t>
            </a:r>
          </a:p>
        </p:txBody>
      </p:sp>
    </p:spTree>
    <p:extLst>
      <p:ext uri="{BB962C8B-B14F-4D97-AF65-F5344CB8AC3E}">
        <p14:creationId xmlns:p14="http://schemas.microsoft.com/office/powerpoint/2010/main" val="4203393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9B56228-69C4-4E35-99C3-CBCBA5EA5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417" y="0"/>
            <a:ext cx="62891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50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025F19-645C-498C-918B-1370270DC5F2}"/>
              </a:ext>
            </a:extLst>
          </p:cNvPr>
          <p:cNvSpPr txBox="1"/>
          <p:nvPr/>
        </p:nvSpPr>
        <p:spPr>
          <a:xfrm>
            <a:off x="647260" y="1672252"/>
            <a:ext cx="109023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/>
              <a:t>STEP 3</a:t>
            </a:r>
          </a:p>
          <a:p>
            <a:pPr algn="ctr"/>
            <a:endParaRPr lang="en-US" altLang="ko-KR" sz="4000" b="1" dirty="0"/>
          </a:p>
          <a:p>
            <a:r>
              <a:rPr lang="ko-KR" altLang="en-US" sz="2500" dirty="0"/>
              <a:t>각 셀마다 ‘</a:t>
            </a:r>
            <a:r>
              <a:rPr lang="ko-KR" altLang="en-US" sz="2500" dirty="0" err="1"/>
              <a:t>상태’와</a:t>
            </a:r>
            <a:r>
              <a:rPr lang="ko-KR" altLang="en-US" sz="2500" dirty="0"/>
              <a:t> ‘이웃 셀의 </a:t>
            </a:r>
            <a:r>
              <a:rPr lang="ko-KR" altLang="en-US" sz="2500" dirty="0" err="1"/>
              <a:t>수’를</a:t>
            </a:r>
            <a:r>
              <a:rPr lang="ko-KR" altLang="en-US" sz="2500" dirty="0"/>
              <a:t> 저장할 수 있는 </a:t>
            </a:r>
            <a:r>
              <a:rPr lang="en-US" altLang="ko-KR" sz="2500" dirty="0"/>
              <a:t>Cell </a:t>
            </a:r>
            <a:r>
              <a:rPr lang="ko-KR" altLang="en-US" sz="2500" dirty="0"/>
              <a:t>클래스를 정의하고</a:t>
            </a:r>
          </a:p>
          <a:p>
            <a:r>
              <a:rPr lang="en-US" altLang="ko-KR" sz="2500" dirty="0" err="1"/>
              <a:t>initCell</a:t>
            </a:r>
            <a:r>
              <a:rPr lang="en-US" altLang="ko-KR" sz="2500" dirty="0"/>
              <a:t>()</a:t>
            </a:r>
            <a:r>
              <a:rPr lang="ko-KR" altLang="en-US" sz="2500" dirty="0"/>
              <a:t>함수에서 </a:t>
            </a:r>
            <a:r>
              <a:rPr lang="en-US" altLang="ko-KR" sz="2500" dirty="0"/>
              <a:t>cells </a:t>
            </a:r>
            <a:r>
              <a:rPr lang="ko-KR" altLang="en-US" sz="2500" dirty="0"/>
              <a:t>배열에도 객체를 저장해 보자</a:t>
            </a:r>
            <a:r>
              <a:rPr lang="en-US" altLang="ko-KR" sz="2500" dirty="0"/>
              <a:t>.</a:t>
            </a:r>
          </a:p>
          <a:p>
            <a:r>
              <a:rPr lang="en-US" altLang="ko-KR" sz="2500" dirty="0"/>
              <a:t>- </a:t>
            </a:r>
            <a:r>
              <a:rPr lang="ko-KR" altLang="en-US" sz="2500" dirty="0"/>
              <a:t>셀의 상태</a:t>
            </a:r>
            <a:r>
              <a:rPr lang="en-US" altLang="ko-KR" sz="2500" dirty="0"/>
              <a:t>: state (</a:t>
            </a:r>
            <a:r>
              <a:rPr lang="ko-KR" altLang="en-US" sz="2500" dirty="0"/>
              <a:t>셀이 살아있는지 여부를 배열로부터 읽어서 저장</a:t>
            </a:r>
            <a:r>
              <a:rPr lang="en-US" altLang="ko-KR" sz="2500" dirty="0"/>
              <a:t>)</a:t>
            </a:r>
          </a:p>
          <a:p>
            <a:r>
              <a:rPr lang="en-US" altLang="ko-KR" sz="2500" dirty="0"/>
              <a:t>- </a:t>
            </a:r>
            <a:r>
              <a:rPr lang="ko-KR" altLang="en-US" sz="2500" dirty="0"/>
              <a:t>이웃 셀의 수</a:t>
            </a:r>
            <a:r>
              <a:rPr lang="en-US" altLang="ko-KR" sz="2500" dirty="0"/>
              <a:t>: </a:t>
            </a:r>
            <a:r>
              <a:rPr lang="en-US" altLang="ko-KR" sz="2500" dirty="0" err="1"/>
              <a:t>nb</a:t>
            </a:r>
            <a:r>
              <a:rPr lang="en-US" altLang="ko-KR" sz="2500" dirty="0"/>
              <a:t> (</a:t>
            </a:r>
            <a:r>
              <a:rPr lang="ko-KR" altLang="en-US" sz="2500" dirty="0"/>
              <a:t>초기값은 </a:t>
            </a:r>
            <a:r>
              <a:rPr lang="en-US" altLang="ko-KR" sz="2500" dirty="0"/>
              <a:t>0)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403420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025F19-645C-498C-918B-1370270DC5F2}"/>
              </a:ext>
            </a:extLst>
          </p:cNvPr>
          <p:cNvSpPr txBox="1"/>
          <p:nvPr/>
        </p:nvSpPr>
        <p:spPr>
          <a:xfrm>
            <a:off x="962223" y="1245763"/>
            <a:ext cx="10267554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/>
              <a:t>STEP 4</a:t>
            </a:r>
          </a:p>
          <a:p>
            <a:pPr algn="ctr"/>
            <a:endParaRPr lang="en-US" altLang="ko-KR" sz="4000" b="1" dirty="0"/>
          </a:p>
          <a:p>
            <a:r>
              <a:rPr lang="ko-KR" altLang="en-US" sz="2500" dirty="0"/>
              <a:t>마우스 왼쪽 버튼을 클릭하면 다음세대를 계산하는 함수를 구현해보자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5D84D8-F0BF-4467-8319-E09958A5F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382" y="3778413"/>
            <a:ext cx="8102351" cy="237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02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025F19-645C-498C-918B-1370270DC5F2}"/>
              </a:ext>
            </a:extLst>
          </p:cNvPr>
          <p:cNvSpPr txBox="1"/>
          <p:nvPr/>
        </p:nvSpPr>
        <p:spPr>
          <a:xfrm>
            <a:off x="1194658" y="1245763"/>
            <a:ext cx="980268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/>
              <a:t>STEP 5</a:t>
            </a:r>
          </a:p>
          <a:p>
            <a:pPr algn="ctr"/>
            <a:endParaRPr lang="en-US" altLang="ko-KR" sz="4000" b="1" dirty="0"/>
          </a:p>
          <a:p>
            <a:r>
              <a:rPr lang="ko-KR" altLang="en-US" sz="2500" dirty="0"/>
              <a:t>임의의 정수 </a:t>
            </a:r>
            <a:r>
              <a:rPr lang="en-US" altLang="ko-KR" sz="2500" dirty="0"/>
              <a:t>n, m</a:t>
            </a:r>
            <a:r>
              <a:rPr lang="ko-KR" altLang="en-US" sz="2500" dirty="0"/>
              <a:t>을 </a:t>
            </a:r>
            <a:r>
              <a:rPr lang="ko-KR" altLang="en-US" sz="2500" dirty="0" err="1"/>
              <a:t>입력받아서</a:t>
            </a:r>
            <a:r>
              <a:rPr lang="ko-KR" altLang="en-US" sz="2500" dirty="0"/>
              <a:t> </a:t>
            </a:r>
            <a:r>
              <a:rPr lang="en-US" altLang="ko-KR" sz="2500" dirty="0"/>
              <a:t>n*m </a:t>
            </a:r>
            <a:r>
              <a:rPr lang="ko-KR" altLang="en-US" sz="2500" dirty="0"/>
              <a:t>크기의 배열에 약 </a:t>
            </a:r>
            <a:r>
              <a:rPr lang="en-US" altLang="ko-KR" sz="2500" dirty="0"/>
              <a:t>20%</a:t>
            </a:r>
            <a:r>
              <a:rPr lang="ko-KR" altLang="en-US" sz="2500" dirty="0"/>
              <a:t>이하의 </a:t>
            </a:r>
            <a:endParaRPr lang="en-US" altLang="ko-KR" sz="2500" dirty="0"/>
          </a:p>
          <a:p>
            <a:r>
              <a:rPr lang="ko-KR" altLang="en-US" sz="2500" dirty="0"/>
              <a:t>살아있는 </a:t>
            </a:r>
            <a:r>
              <a:rPr lang="ko-KR" altLang="en-US" sz="2500" dirty="0" err="1"/>
              <a:t>셀을배치하고</a:t>
            </a:r>
            <a:r>
              <a:rPr lang="en-US" altLang="ko-KR" sz="2500" dirty="0"/>
              <a:t>(</a:t>
            </a:r>
            <a:r>
              <a:rPr lang="en-US" altLang="ko-KR" sz="2500" dirty="0" err="1"/>
              <a:t>initCell</a:t>
            </a:r>
            <a:r>
              <a:rPr lang="en-US" altLang="ko-KR" sz="2500" dirty="0"/>
              <a:t> </a:t>
            </a:r>
            <a:r>
              <a:rPr lang="ko-KR" altLang="en-US" sz="2500" dirty="0"/>
              <a:t>함수</a:t>
            </a:r>
            <a:r>
              <a:rPr lang="en-US" altLang="ko-KR" sz="2500" dirty="0"/>
              <a:t>) </a:t>
            </a:r>
            <a:r>
              <a:rPr lang="ko-KR" altLang="en-US" sz="2500" dirty="0"/>
              <a:t>일정 시간이 </a:t>
            </a:r>
            <a:endParaRPr lang="en-US" altLang="ko-KR" sz="2500" dirty="0"/>
          </a:p>
          <a:p>
            <a:r>
              <a:rPr lang="ko-KR" altLang="en-US" sz="2500" dirty="0"/>
              <a:t>지나면 자동으로 다음 세대로 넘어가도록 수정해보자</a:t>
            </a:r>
            <a:r>
              <a:rPr lang="en-US" altLang="ko-KR" sz="2500" dirty="0"/>
              <a:t>.</a:t>
            </a:r>
          </a:p>
          <a:p>
            <a:endParaRPr lang="en-US" altLang="ko-KR" sz="2500" dirty="0"/>
          </a:p>
          <a:p>
            <a:r>
              <a:rPr lang="en-US" altLang="ko-KR" sz="2500" dirty="0"/>
              <a:t>- 20% </a:t>
            </a:r>
            <a:r>
              <a:rPr lang="ko-KR" altLang="en-US" sz="2500" dirty="0"/>
              <a:t>이하 랜덤 조절</a:t>
            </a:r>
            <a:r>
              <a:rPr lang="en-US" altLang="ko-KR" sz="2500" dirty="0"/>
              <a:t>: if </a:t>
            </a:r>
            <a:r>
              <a:rPr lang="en-US" altLang="ko-KR" sz="2500" dirty="0" err="1"/>
              <a:t>random.randint</a:t>
            </a:r>
            <a:r>
              <a:rPr lang="en-US" altLang="ko-KR" sz="2500" dirty="0"/>
              <a:t>(1,10)&lt;=2</a:t>
            </a:r>
          </a:p>
          <a:p>
            <a:r>
              <a:rPr lang="en-US" altLang="ko-KR" sz="2500" dirty="0"/>
              <a:t>- </a:t>
            </a:r>
            <a:r>
              <a:rPr lang="ko-KR" altLang="en-US" sz="2500" dirty="0"/>
              <a:t>자동 시간 조절</a:t>
            </a:r>
          </a:p>
          <a:p>
            <a:r>
              <a:rPr lang="en-US" altLang="ko-KR" sz="2500" dirty="0" err="1"/>
              <a:t>fpsClock</a:t>
            </a:r>
            <a:r>
              <a:rPr lang="en-US" altLang="ko-KR" sz="2500" dirty="0"/>
              <a:t>=</a:t>
            </a:r>
            <a:r>
              <a:rPr lang="en-US" altLang="ko-KR" sz="2500" dirty="0" err="1"/>
              <a:t>pygame.time.Clock</a:t>
            </a:r>
            <a:r>
              <a:rPr lang="en-US" altLang="ko-KR" sz="2500" dirty="0"/>
              <a:t>()</a:t>
            </a:r>
          </a:p>
          <a:p>
            <a:r>
              <a:rPr lang="en-US" altLang="ko-KR" sz="2500" dirty="0" err="1"/>
              <a:t>fpsClock.tick</a:t>
            </a:r>
            <a:r>
              <a:rPr lang="en-US" altLang="ko-KR" sz="2500" dirty="0"/>
              <a:t>(30) # </a:t>
            </a:r>
            <a:r>
              <a:rPr lang="en-US" altLang="ko-KR" sz="2500" dirty="0" err="1"/>
              <a:t>pygame</a:t>
            </a:r>
            <a:r>
              <a:rPr lang="en-US" altLang="ko-KR" sz="2500" dirty="0"/>
              <a:t> </a:t>
            </a:r>
            <a:r>
              <a:rPr lang="ko-KR" altLang="en-US" sz="2500" dirty="0" err="1"/>
              <a:t>반복문</a:t>
            </a:r>
            <a:r>
              <a:rPr lang="ko-KR" altLang="en-US" sz="2500" dirty="0"/>
              <a:t> 내에 정의</a:t>
            </a:r>
          </a:p>
        </p:txBody>
      </p:sp>
    </p:spTree>
    <p:extLst>
      <p:ext uri="{BB962C8B-B14F-4D97-AF65-F5344CB8AC3E}">
        <p14:creationId xmlns:p14="http://schemas.microsoft.com/office/powerpoint/2010/main" val="1864474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200</Words>
  <Application>Microsoft Office PowerPoint</Application>
  <PresentationFormat>와이드스크린</PresentationFormat>
  <Paragraphs>35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강희</dc:creator>
  <cp:lastModifiedBy>정 강희</cp:lastModifiedBy>
  <cp:revision>7</cp:revision>
  <dcterms:created xsi:type="dcterms:W3CDTF">2020-01-05T13:56:01Z</dcterms:created>
  <dcterms:modified xsi:type="dcterms:W3CDTF">2020-01-22T05:52:59Z</dcterms:modified>
</cp:coreProperties>
</file>