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1pPr>
            <a:lvl2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4pPr>
            <a:lvl5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7pPr>
            <a:lvl8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/>
        </p:txBody>
      </p:sp>
      <p:cxnSp>
        <p:nvCxnSpPr>
          <p:cNvPr id="30" name="Shape 30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video.vestas.com/" Type="http://schemas.openxmlformats.org/officeDocument/2006/relationships/hyperlink" TargetMode="External" Id="rId3"/><Relationship Target="../media/image01.jpg" Type="http://schemas.openxmlformats.org/officeDocument/2006/relationships/image" Id="rId6"/><Relationship Target="http://youtube.com/v/FmmpP93u070" Type="http://schemas.openxmlformats.org/officeDocument/2006/relationships/hyperlink" TargetMode="External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buNone/>
            </a:pPr>
            <a:r>
              <a:rPr lang="en"/>
              <a:t>Vestas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buNone/>
            </a:pPr>
            <a:r>
              <a:rPr lang="en"/>
              <a:t>Capstone Project</a:t>
            </a:r>
          </a:p>
          <a:p>
            <a:pPr rtl="0" lvl="0">
              <a:buNone/>
            </a:pPr>
            <a:r>
              <a:rPr lang="en"/>
              <a:t>V100's 17th Harmonic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buNone/>
            </a:pPr>
            <a:r>
              <a:rPr lang="en"/>
              <a:t>What are trying to find/show?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Where is the 17th harmonic coming from? The grid? The turbine?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How many Vestas turbines in North America are affected by this?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Can you mitigate this harmonic?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What does it take to mitigate this harmonic?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What does it cost to mitigate it?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buNone/>
            </a:pPr>
            <a:r>
              <a:rPr lang="en"/>
              <a:t>Must / should / nice to have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buNone/>
            </a:pPr>
            <a:r>
              <a:rPr u="sng" sz="1800" lang="en"/>
              <a:t>Must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Find the source of the harmonic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Build an impedance model 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Find a way to mitigate it</a:t>
            </a:r>
          </a:p>
          <a:p>
            <a:r>
              <a:t/>
            </a:r>
          </a:p>
          <a:p>
            <a:pPr rtl="0" lvl="0">
              <a:buNone/>
            </a:pPr>
            <a:r>
              <a:rPr u="sng" sz="1800" lang="en"/>
              <a:t>Should 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Design a solution (filter) in a model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Find cost to the solution</a:t>
            </a:r>
          </a:p>
          <a:p>
            <a:r>
              <a:t/>
            </a:r>
          </a:p>
          <a:p>
            <a:pPr rtl="0" lvl="0">
              <a:buNone/>
            </a:pPr>
            <a:r>
              <a:rPr u="sng" sz="1800" lang="en"/>
              <a:t>Nice to have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Build the solution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Create a proposal to sell the solution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Sell the solution to a customer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buNone/>
            </a:pPr>
            <a:r>
              <a:rPr lang="en"/>
              <a:t>Questions for Vestas Engineers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buNone/>
            </a:pPr>
            <a:r>
              <a:rPr lang="en"/>
              <a:t>(Write Questions here)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buNone/>
            </a:pPr>
            <a:r>
              <a:rPr lang="en"/>
              <a:t>What is Vestas?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buNone/>
            </a:pPr>
            <a:r>
              <a:rPr lang="en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http://video.vestas.com/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41" name="Shape 41">
            <a:hlinkClick r:id="rId5"/>
          </p:cNvPr>
          <p:cNvSpPr/>
          <p:nvPr/>
        </p:nvSpPr>
        <p:spPr>
          <a:xfrm>
            <a:off y="1714500" x="2286000"/>
            <a:ext cy="3429000" cx="45720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buNone/>
            </a:pPr>
            <a:r>
              <a:rPr lang="en"/>
              <a:t>What platform are we focused on?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Our Vestas/PSU capstone group is focused on the 2.0MW Platform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We will primarily be looking at the V100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Our Prototype at our Tower factory in Colorado - measurements taken show elevated levels of the 17th and 19th Harmonic.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48" name="Shape 48"/>
          <p:cNvSpPr/>
          <p:nvPr/>
        </p:nvSpPr>
        <p:spPr>
          <a:xfrm>
            <a:off y="5581639" x="7120075"/>
            <a:ext cy="986261" cx="147834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buNone/>
            </a:pPr>
            <a:r>
              <a:rPr lang="en"/>
              <a:t>What's the Problem?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Vestas V100 turbine in Colorado is next to a tower factory- the tower factory may cause a disturbance on the grid. This disturbance may cause a current spike at the 17th and 19th Harmonic.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We do not know the impact of this issue on other sites but we suspect it may be an issue.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buNone/>
            </a:pPr>
            <a:r>
              <a:rPr lang="en"/>
              <a:t>How many turbines could this affect?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525250" x="457200"/>
            <a:ext cy="5108100" cx="83420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We have 2.0GW of the 2.0MW platform in North America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Harvest II Wind Farm has 33 turbines and loses 1500 MWh of production annually to the grid disturbances. Cause unkown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Back of the envelope calculations</a:t>
            </a:r>
          </a:p>
          <a:p>
            <a:pPr rtl="0" lvl="0" indent="0" marL="457200">
              <a:buNone/>
            </a:pPr>
            <a:r>
              <a:rPr lang="en"/>
              <a:t>($80/MWh) x 1500 MWh =  $120,000 lost at Harvest II wind farm.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buNone/>
            </a:pPr>
            <a:r>
              <a:rPr lang="en"/>
              <a:t>What happens when the turbine experiences a grid disturbance?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turbine has a breaker called the Q8 breaker that trips when it experiences a current spike.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Sometimes these breakers can be reset automatically or remotely. 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 the case that the breaker must be manually reset - the owner or service provider must send a technician to reset.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buNone/>
            </a:pPr>
            <a:r>
              <a:rPr lang="en"/>
              <a:t>How do we know the breaker has tripped? 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buNone/>
            </a:pPr>
            <a:r>
              <a:rPr lang="en"/>
              <a:t>SCADA </a:t>
            </a:r>
            <a:r>
              <a:rPr b="1" sz="1100" lang="en">
                <a:solidFill>
                  <a:srgbClr val="000000"/>
                </a:solidFill>
              </a:rPr>
              <a:t>supervisory control and data acquisition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Every time the breaker trips it sets an alarm off that is recorded in a database.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alarm alerts a surveillance team to correct the alarm 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data can be mined to find trends.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buNone/>
            </a:pPr>
            <a:r>
              <a:rPr lang="en"/>
              <a:t>How do we get started?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459675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buNone/>
            </a:pPr>
            <a:r>
              <a:rPr lang="en"/>
              <a:t>My assumptions ( need to be verified by Craig)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We mine the Q8 breaker data to find trends across North America. We filter by V100 turbines, with a focus on the prototype turbine in Colorado and the Harvest II site in Michigan- we compare those alarms with the remaining V100 fleet to see if it's an isolated issues.  </a:t>
            </a:r>
          </a:p>
          <a:p>
            <a:pPr lvl="0" indent="0" marL="3200400">
              <a:buNone/>
            </a:pPr>
            <a:r>
              <a:rPr sz="1400" lang="en"/>
              <a:t>(Who can help us? Vestas Data Analyst - Mike Lang?)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buNone/>
            </a:pPr>
            <a:r>
              <a:rPr lang="en"/>
              <a:t>Getting started (Slide 2)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
</a:t>
            </a:r>
            <a:r>
              <a:rPr lang="en"/>
              <a:t>We build a model of the V100 turbine from         an impedance standpoint in SPICE.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We evaluate other software applications available to model the turbine and test assumptions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How can we best show the problem in a model?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