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616" r:id="rId3"/>
    <p:sldId id="257" r:id="rId4"/>
    <p:sldId id="25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289" r:id="rId45"/>
    <p:sldId id="401" r:id="rId46"/>
    <p:sldId id="613" r:id="rId47"/>
    <p:sldId id="608" r:id="rId48"/>
    <p:sldId id="614" r:id="rId49"/>
    <p:sldId id="61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616"/>
            <p14:sldId id="257"/>
          </p14:sldIdLst>
        </p14:section>
        <p14:section name="What Are Exceptions?" id="{2DFEDB4D-78B2-46CC-A9A1-DB96D359D436}">
          <p14:sldIdLst>
            <p14:sldId id="25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Handling Exceptions" id="{AF9EEB15-8F1B-407A-8079-CE5DC81FDCDD}">
          <p14:sldIdLst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Throwing Exceptions" id="{72506228-A47D-4D09-A277-AE245A9D4C7D}">
          <p14:sldIdLst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The &quot;throws&quot; in Method Declarations" id="{BAA00B35-F82C-4578-B509-48BC455C2121}">
          <p14:sldIdLst>
            <p14:sldId id="515"/>
            <p14:sldId id="516"/>
            <p14:sldId id="517"/>
            <p14:sldId id="518"/>
          </p14:sldIdLst>
        </p14:section>
        <p14:section name="Custom Exceptions" id="{62B87669-1ADC-4880-B692-602264DFC0CD}">
          <p14:sldIdLst>
            <p14:sldId id="519"/>
            <p14:sldId id="520"/>
            <p14:sldId id="521"/>
          </p14:sldIdLst>
        </p14:section>
        <p14:section name="Best Practices" id="{80C49721-6BAA-47EC-AB3A-469ECA14A1DD}">
          <p14:sldIdLst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Conclusion" id="{FCF6D18A-A56E-4A62-8215-737F8B37A083}">
          <p14:sldIdLst>
            <p14:sldId id="289"/>
            <p14:sldId id="401"/>
            <p14:sldId id="613"/>
            <p14:sldId id="608"/>
            <p14:sldId id="614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17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174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182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54DF2-BF97-491D-9A03-AB6249B3BB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5262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F538C8-64EA-4314-8716-FE878C100A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49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115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09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06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241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314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04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04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225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https://softuni.org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8" name="Picture SoftUni Mascot" descr="SoftUni mascot">
            <a:hlinkClick r:id="rId2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29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31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32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050" y="3563435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1547498"/>
            <a:ext cx="1192055" cy="14738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00" y="5120400"/>
            <a:ext cx="1215000" cy="1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294#5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294#51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jpeg"/><Relationship Id="rId23" Type="http://schemas.openxmlformats.org/officeDocument/2006/relationships/image" Target="../media/image4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www.facebook.com/SoftwareUniversity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hyperlink" Target="https://softuni.org/" TargetMode="External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80151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83918"/>
            <a:ext cx="2950749" cy="351497"/>
          </a:xfrm>
        </p:spPr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234465">
                    <a:lumMod val="75000"/>
                  </a:srgbClr>
                </a:solidFill>
                <a:hlinkClick r:id="rId2"/>
              </a:rPr>
              <a:t>softuni.org</a:t>
            </a:r>
            <a:r>
              <a:rPr lang="en-US" dirty="0" smtClean="0">
                <a:solidFill>
                  <a:srgbClr val="234465">
                    <a:lumMod val="75000"/>
                  </a:srgbClr>
                </a:solidFill>
              </a:rPr>
              <a:t> 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206251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– an exceptions that should be obligatory handled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checked by the compiler during the compilation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</a:t>
            </a:r>
            <a:r>
              <a:rPr lang="en-US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exceptions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spcBef>
                <a:spcPts val="2999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– exceptions that occur at the time of execution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</a:t>
            </a:r>
            <a:r>
              <a:rPr lang="en-US" sz="3197" b="1" dirty="0">
                <a:solidFill>
                  <a:schemeClr val="bg1"/>
                </a:solidFill>
              </a:rPr>
              <a:t>runtime exceptions</a:t>
            </a:r>
            <a:r>
              <a:rPr lang="en-US" sz="3200" dirty="0"/>
              <a:t>, not obligatory handled</a:t>
            </a:r>
            <a:endParaRPr lang="en-US" sz="3197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6000" y="3616251"/>
            <a:ext cx="9090000" cy="1612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File("non-existing-file.txt");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33" y="4875101"/>
            <a:ext cx="3240716" cy="510645"/>
          </a:xfrm>
          <a:prstGeom prst="wedgeRoundRectCallout">
            <a:avLst>
              <a:gd name="adj1" fmla="val -63201"/>
              <a:gd name="adj2" fmla="val -580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20851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Java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0" y="1179000"/>
            <a:ext cx="10040775" cy="5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C29715-CBC9-4BE4-BB16-40999576E8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FFBC8-8B64-4A15-A58B-C1133140E493}"/>
              </a:ext>
            </a:extLst>
          </p:cNvPr>
          <p:cNvGrpSpPr/>
          <p:nvPr/>
        </p:nvGrpSpPr>
        <p:grpSpPr>
          <a:xfrm>
            <a:off x="4767842" y="1219200"/>
            <a:ext cx="2775959" cy="2562424"/>
            <a:chOff x="4766253" y="1219200"/>
            <a:chExt cx="2775959" cy="2562424"/>
          </a:xfrm>
        </p:grpSpPr>
        <p:pic>
          <p:nvPicPr>
            <p:cNvPr id="4" name="Picture 2" descr="Ð ÐµÐ·ÑÐ»ÑÐ°Ñ Ñ Ð¸Ð·Ð¾Ð±ÑÐ°Ð¶ÐµÐ½Ð¸Ðµ Ð·Ð° 404 png">
              <a:extLst>
                <a:ext uri="{FF2B5EF4-FFF2-40B4-BE49-F238E27FC236}">
                  <a16:creationId xmlns:a16="http://schemas.microsoft.com/office/drawing/2014/main" id="{5687D31C-6063-48C9-89FB-2C059DD15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253" y="1219200"/>
              <a:ext cx="2775959" cy="256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08DFAA-797D-4A14-AD45-13467287FCC8}"/>
                </a:ext>
              </a:extLst>
            </p:cNvPr>
            <p:cNvSpPr txBox="1"/>
            <p:nvPr/>
          </p:nvSpPr>
          <p:spPr>
            <a:xfrm>
              <a:off x="5256212" y="2706328"/>
              <a:ext cx="1795840" cy="7597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try-catch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14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351066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910" y="2280507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 to 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297326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69065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910" y="3526490"/>
            <a:ext cx="4723170" cy="10139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5024631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237" y="4948449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61447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4844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1873" y="1254460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2999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16000" y="2573469"/>
            <a:ext cx="90900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73" y="3525659"/>
            <a:ext cx="1295063" cy="12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4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try-catch –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1764000"/>
            <a:ext cx="10035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%s", 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399" dirty="0"/>
              <a:t>When </a:t>
            </a:r>
            <a:r>
              <a:rPr lang="en-US" sz="3399" b="1" dirty="0"/>
              <a:t>catching an exception </a:t>
            </a:r>
            <a:r>
              <a:rPr lang="en-US" sz="3399" dirty="0"/>
              <a:t>of a particular class, all its </a:t>
            </a:r>
            <a:br>
              <a:rPr lang="en-US" sz="3399" dirty="0"/>
            </a:br>
            <a:r>
              <a:rPr lang="en-US" sz="3399" b="1" dirty="0"/>
              <a:t>descendants</a:t>
            </a:r>
            <a:r>
              <a:rPr lang="en-US" sz="3399" dirty="0"/>
              <a:t>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399" dirty="0"/>
          </a:p>
          <a:p>
            <a:pPr marL="0" indent="0">
              <a:lnSpc>
                <a:spcPct val="100000"/>
              </a:lnSpc>
              <a:spcBef>
                <a:spcPts val="1799"/>
              </a:spcBef>
              <a:buNone/>
            </a:pPr>
            <a:endParaRPr lang="en-US" sz="3399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399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399" dirty="0"/>
              <a:t>Handles</a:t>
            </a:r>
            <a:r>
              <a:rPr lang="bg-BG" sz="3399" dirty="0"/>
              <a:t> </a:t>
            </a: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and</a:t>
            </a:r>
            <a:r>
              <a:rPr lang="bg-BG" sz="3399" dirty="0"/>
              <a:t> </a:t>
            </a:r>
            <a:r>
              <a:rPr lang="en-US" sz="3399" dirty="0"/>
              <a:t>its descendants </a:t>
            </a:r>
            <a:br>
              <a:rPr lang="en-US" sz="3399" dirty="0"/>
            </a:b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and</a:t>
            </a:r>
            <a:r>
              <a:rPr lang="bg-BG" sz="3399" dirty="0"/>
              <a:t> </a:t>
            </a:r>
            <a:r>
              <a:rPr lang="en-US" sz="3399" dirty="0"/>
              <a:t/>
            </a:r>
            <a:br>
              <a:rPr lang="en-US" sz="3399" dirty="0"/>
            </a:b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983" y="2261504"/>
            <a:ext cx="1189259" cy="20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855" y="2484000"/>
            <a:ext cx="9203527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IndexOutOfBoundsException iobEx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out-of-bounds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81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6000" y="1605416"/>
            <a:ext cx="10185000" cy="4520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scanner.nextLine();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5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7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204000"/>
            <a:ext cx="2066133" cy="510645"/>
          </a:xfrm>
          <a:prstGeom prst="wedgeRoundRectCallout">
            <a:avLst>
              <a:gd name="adj1" fmla="val -72262"/>
              <a:gd name="adj2" fmla="val 40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000" y="4509000"/>
            <a:ext cx="2742486" cy="510645"/>
          </a:xfrm>
          <a:prstGeom prst="wedgeRoundRectCallout">
            <a:avLst>
              <a:gd name="adj1" fmla="val -67209"/>
              <a:gd name="adj2" fmla="val 1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181563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92E41A-AC76-45DB-B418-14BFEFEED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to </a:t>
            </a:r>
            <a:r>
              <a:rPr lang="en-US" sz="3200" b="1" dirty="0"/>
              <a:t>enter an integer </a:t>
            </a:r>
            <a:r>
              <a:rPr lang="en-US" sz="3200" dirty="0"/>
              <a:t>in </a:t>
            </a:r>
            <a:r>
              <a:rPr lang="bg-BG" sz="3200" dirty="0"/>
              <a:t>a </a:t>
            </a:r>
            <a:r>
              <a:rPr lang="en-US" sz="3200" b="1" dirty="0"/>
              <a:t>certain range</a:t>
            </a:r>
            <a:r>
              <a:rPr lang="en-US" sz="3200" dirty="0"/>
              <a:t>, e. g. 10-20</a:t>
            </a:r>
            <a:endParaRPr lang="en-US" sz="3200" b="1" dirty="0"/>
          </a:p>
          <a:p>
            <a:pPr lvl="1"/>
            <a:r>
              <a:rPr lang="en-US" sz="3000" dirty="0"/>
              <a:t>Read a </a:t>
            </a:r>
            <a:r>
              <a:rPr lang="en-US" sz="3000" b="1" dirty="0"/>
              <a:t>range</a:t>
            </a:r>
            <a:r>
              <a:rPr lang="en-US" sz="3000" dirty="0"/>
              <a:t> (two integers </a:t>
            </a:r>
            <a:r>
              <a:rPr lang="en-US" sz="3000" b="1" dirty="0"/>
              <a:t>start</a:t>
            </a:r>
            <a:r>
              <a:rPr lang="en-US" sz="3000" dirty="0"/>
              <a:t> &lt;= </a:t>
            </a:r>
            <a:r>
              <a:rPr lang="en-US" sz="3000" b="1" dirty="0"/>
              <a:t>end</a:t>
            </a:r>
            <a:r>
              <a:rPr lang="en-US" sz="3000" dirty="0"/>
              <a:t>) and print the range</a:t>
            </a:r>
          </a:p>
          <a:p>
            <a:pPr lvl="1"/>
            <a:r>
              <a:rPr lang="en-US" sz="3000" dirty="0"/>
              <a:t>When an invalid number </a:t>
            </a:r>
            <a:r>
              <a:rPr lang="bg-BG" sz="3000" dirty="0" err="1"/>
              <a:t>is</a:t>
            </a:r>
            <a:r>
              <a:rPr lang="en-US" sz="3000" dirty="0"/>
              <a:t> entered or the number is out of range, print "</a:t>
            </a:r>
            <a:r>
              <a:rPr lang="en-US" sz="3000" b="1" dirty="0">
                <a:latin typeface="Consolas" panose="020B0609020204030204" pitchFamily="49" charset="0"/>
              </a:rPr>
              <a:t>Invalid number: {num}</a:t>
            </a:r>
            <a:r>
              <a:rPr lang="en-US" sz="3000" dirty="0"/>
              <a:t>" and enter a number again</a:t>
            </a:r>
          </a:p>
          <a:p>
            <a:pPr lvl="1"/>
            <a:r>
              <a:rPr lang="en-US" sz="3000" dirty="0"/>
              <a:t>When the entered number is valid, print "</a:t>
            </a:r>
            <a:r>
              <a:rPr lang="en-US" sz="3000" b="1" dirty="0">
                <a:latin typeface="Consolas" panose="020B0609020204030204" pitchFamily="49" charset="0"/>
              </a:rPr>
              <a:t>Valid number: {</a:t>
            </a:r>
            <a:r>
              <a:rPr lang="en-US" sz="3000" b="1" dirty="0" err="1">
                <a:latin typeface="Consolas" panose="020B0609020204030204" pitchFamily="49" charset="0"/>
              </a:rPr>
              <a:t>num</a:t>
            </a:r>
            <a:r>
              <a:rPr lang="en-US" sz="3000" b="1" dirty="0">
                <a:latin typeface="Consolas" panose="020B0609020204030204" pitchFamily="49" charset="0"/>
              </a:rPr>
              <a:t>}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D43E1-6ABC-4289-8CCC-22D26995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 Range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B22E66-CBBD-46DE-9F56-DEAE632B57C5}"/>
              </a:ext>
            </a:extLst>
          </p:cNvPr>
          <p:cNvGrpSpPr/>
          <p:nvPr/>
        </p:nvGrpSpPr>
        <p:grpSpPr>
          <a:xfrm>
            <a:off x="503904" y="4572001"/>
            <a:ext cx="5334000" cy="1684289"/>
            <a:chOff x="684212" y="4572000"/>
            <a:chExt cx="5334000" cy="16842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FEB479-DB0F-4D74-AD04-FB80D86DD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" y="4572000"/>
              <a:ext cx="117668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10 20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xx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91EA7-0C93-4D33-8664-41B7FD07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2" y="4572000"/>
              <a:ext cx="35052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Range: [10...20]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xx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Valid number: 20</a:t>
              </a:r>
              <a:endParaRPr lang="it-IT" sz="25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7">
              <a:extLst>
                <a:ext uri="{FF2B5EF4-FFF2-40B4-BE49-F238E27FC236}">
                  <a16:creationId xmlns:a16="http://schemas.microsoft.com/office/drawing/2014/main" id="{19235DDD-DD02-4DB7-BB50-6539045690B6}"/>
                </a:ext>
              </a:extLst>
            </p:cNvPr>
            <p:cNvSpPr/>
            <p:nvPr/>
          </p:nvSpPr>
          <p:spPr>
            <a:xfrm>
              <a:off x="2018940" y="5271832"/>
              <a:ext cx="381000" cy="346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DB3786-75E1-463E-A812-00D3200483D3}"/>
              </a:ext>
            </a:extLst>
          </p:cNvPr>
          <p:cNvGrpSpPr/>
          <p:nvPr/>
        </p:nvGrpSpPr>
        <p:grpSpPr>
          <a:xfrm>
            <a:off x="6371304" y="4572001"/>
            <a:ext cx="5334000" cy="1684289"/>
            <a:chOff x="684212" y="4572000"/>
            <a:chExt cx="5334000" cy="16842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034414-8D47-4252-926D-52142C6C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" y="4572000"/>
              <a:ext cx="117668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-5 50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hi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03DE0F-0035-4859-AD73-D73D9DEA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2" y="4572000"/>
              <a:ext cx="35052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Range: [-5...50]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hi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-6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Valid number: -1</a:t>
              </a:r>
            </a:p>
          </p:txBody>
        </p:sp>
        <p:sp>
          <p:nvSpPr>
            <p:cNvPr id="14" name="Right Arrow 7">
              <a:extLst>
                <a:ext uri="{FF2B5EF4-FFF2-40B4-BE49-F238E27FC236}">
                  <a16:creationId xmlns:a16="http://schemas.microsoft.com/office/drawing/2014/main" id="{E376D744-E44C-40C1-A6E5-A4E99970D12A}"/>
                </a:ext>
              </a:extLst>
            </p:cNvPr>
            <p:cNvSpPr/>
            <p:nvPr/>
          </p:nvSpPr>
          <p:spPr>
            <a:xfrm>
              <a:off x="2018940" y="5271832"/>
              <a:ext cx="381000" cy="346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2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6DA5F-2E73-4F62-8240-9840665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 Range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1000" y="1269000"/>
            <a:ext cx="10215000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int readNumberInRange(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Scanner scanner, int start, int end)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line = scanner.nextLine();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int num = Integer.parseInt(line);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(num &gt;= start &amp;&amp; num &lt;= end)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num;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Valid number (in range)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(Exception ex)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Parse failed --&gt; invalid number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number: " + line);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4" y="2297338"/>
            <a:ext cx="825971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b="1" dirty="0" smtClean="0"/>
              <a:t>Channel for Communication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72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DCFC7-7CE1-447B-9C4D-031B34EE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 Range (2)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320D5-FB6F-44B8-860C-9E4E0D4024D4}"/>
              </a:ext>
            </a:extLst>
          </p:cNvPr>
          <p:cNvSpPr txBox="1"/>
          <p:nvPr/>
        </p:nvSpPr>
        <p:spPr>
          <a:xfrm>
            <a:off x="268142" y="6399000"/>
            <a:ext cx="11619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Submit your solution to the judge: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judge.softuni.org/Contests/Practice/Index/3294#50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0171" y="1539000"/>
            <a:ext cx="10215000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range = scanner.nextLine().split("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start = Integer.parseInt(range[0]);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end = Integer.parseInt(range[1]);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System.out.printf("Range: [%d...%d]\n", start, end);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num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readNumberInRange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(scanner, start, end);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System.out.println("Valid number: " + num);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5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F6165-CAE9-431F-9F19-3F001CC6C6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Executing a Cleanup Code in All Cases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Try-Finally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2B0C3-5065-46A5-9B33-EE8D29E0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1666576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en-US" sz="3399" dirty="0"/>
              <a:t>The statement:</a:t>
            </a:r>
          </a:p>
          <a:p>
            <a:pPr marL="0" indent="0">
              <a:buNone/>
            </a:pPr>
            <a:endParaRPr lang="en-US" sz="3399" dirty="0"/>
          </a:p>
          <a:p>
            <a:pPr marL="0" indent="0">
              <a:buNone/>
            </a:pPr>
            <a:endParaRPr lang="en-US" sz="3399" dirty="0"/>
          </a:p>
          <a:p>
            <a:pPr marL="0" indent="0">
              <a:buNone/>
            </a:pPr>
            <a:endParaRPr lang="en-US" sz="3399" dirty="0"/>
          </a:p>
          <a:p>
            <a:pPr>
              <a:spcBef>
                <a:spcPts val="3000"/>
              </a:spcBef>
            </a:pPr>
            <a:r>
              <a:rPr lang="en-US" sz="3399" dirty="0"/>
              <a:t>Ensures execution of a given block in all cases</a:t>
            </a:r>
          </a:p>
          <a:p>
            <a:pPr lvl="1"/>
            <a:r>
              <a:rPr lang="en-US" dirty="0"/>
              <a:t>When an </a:t>
            </a:r>
            <a:r>
              <a:rPr lang="en-US" b="1" dirty="0"/>
              <a:t>exception</a:t>
            </a:r>
            <a:r>
              <a:rPr lang="en-US" dirty="0"/>
              <a:t> is raised or </a:t>
            </a:r>
            <a:r>
              <a:rPr lang="en-US" b="1" dirty="0"/>
              <a:t>not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</a:t>
            </a:r>
            <a:r>
              <a:rPr lang="en-US" b="1" dirty="0"/>
              <a:t>cleaning-up code</a:t>
            </a:r>
            <a:r>
              <a:rPr lang="en-US" dirty="0"/>
              <a:t>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try-finally Statement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1854000"/>
            <a:ext cx="931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814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000" y="1566908"/>
            <a:ext cx="11925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tryFinallyExample()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executes the "finally" block</a:t>
            </a:r>
            <a:endParaRPr lang="en-US" sz="22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1305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90" y="1600200"/>
            <a:ext cx="3077622" cy="1956922"/>
          </a:xfrm>
          <a:prstGeom prst="rect">
            <a:avLst/>
          </a:prstGeom>
          <a:noFill/>
          <a:effectLst>
            <a:glow rad="50800">
              <a:schemeClr val="bg2">
                <a:lumMod val="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9F6165-CAE9-431F-9F19-3F001CC6C6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"</a:t>
            </a:r>
            <a:r>
              <a:rPr lang="en-US" b="1"/>
              <a:t>throw</a:t>
            </a:r>
            <a:r>
              <a:rPr lang="en-US"/>
              <a:t>" Keyword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5983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10875"/>
          </a:xfrm>
        </p:spPr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399" b="1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399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399" dirty="0"/>
          </a:p>
          <a:p>
            <a:pPr>
              <a:spcBef>
                <a:spcPct val="0"/>
              </a:spcBef>
            </a:pPr>
            <a:r>
              <a:rPr lang="en-US" sz="3399" dirty="0"/>
              <a:t>Exceptions can accept </a:t>
            </a:r>
            <a:r>
              <a:rPr lang="en-US" sz="3399" b="1" dirty="0"/>
              <a:t>message</a:t>
            </a:r>
            <a:r>
              <a:rPr lang="en-US" sz="3399" dirty="0"/>
              <a:t> and </a:t>
            </a:r>
            <a:r>
              <a:rPr lang="en-US" sz="3399" b="1" dirty="0"/>
              <a:t>cause</a:t>
            </a:r>
            <a:r>
              <a:rPr lang="bg-BG" sz="3399" dirty="0"/>
              <a:t> (</a:t>
            </a:r>
            <a:r>
              <a:rPr lang="en-US" sz="3399" dirty="0"/>
              <a:t>nested exception):</a:t>
            </a:r>
          </a:p>
          <a:p>
            <a:pPr marL="0" indent="0">
              <a:spcBef>
                <a:spcPct val="0"/>
              </a:spcBef>
              <a:buNone/>
            </a:pPr>
            <a:endParaRPr lang="en-US" sz="3399" dirty="0"/>
          </a:p>
          <a:p>
            <a:pPr marL="0" indent="0">
              <a:spcBef>
                <a:spcPct val="0"/>
              </a:spcBef>
              <a:buNone/>
            </a:pPr>
            <a:endParaRPr lang="en-US" sz="3399" dirty="0"/>
          </a:p>
          <a:p>
            <a:pPr marL="0" indent="0">
              <a:spcBef>
                <a:spcPts val="1200"/>
              </a:spcBef>
              <a:buNone/>
            </a:pPr>
            <a:endParaRPr lang="en-US" sz="3399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Note</a:t>
            </a:r>
            <a:r>
              <a:rPr lang="bg-BG" sz="3399" b="1" dirty="0"/>
              <a:t>:</a:t>
            </a:r>
            <a:r>
              <a:rPr lang="en-US" sz="3399" b="1" dirty="0"/>
              <a:t> </a:t>
            </a:r>
            <a:r>
              <a:rPr lang="en-US" sz="3399" dirty="0"/>
              <a:t>if the original exception is not passed, the initial cause of the exception is lost</a:t>
            </a:r>
            <a:endParaRPr lang="bg-BG" sz="3399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4963" y="3159000"/>
            <a:ext cx="1105965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4962" y="1854000"/>
            <a:ext cx="11059655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</p:spTree>
    <p:extLst>
      <p:ext uri="{BB962C8B-B14F-4D97-AF65-F5344CB8AC3E}">
        <p14:creationId xmlns:p14="http://schemas.microsoft.com/office/powerpoint/2010/main" val="3649059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99" dirty="0"/>
              <a:t>Exceptions are </a:t>
            </a:r>
            <a:r>
              <a:rPr lang="en-US" sz="3399" b="1" dirty="0"/>
              <a:t>thrown</a:t>
            </a:r>
            <a:r>
              <a:rPr lang="en-US" sz="3399" dirty="0"/>
              <a:t> (raised) by the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Used to </a:t>
            </a:r>
            <a:r>
              <a:rPr lang="en-US" sz="3399" b="1" dirty="0"/>
              <a:t>notify the calling code </a:t>
            </a:r>
            <a:r>
              <a:rPr lang="en-US" sz="3399" dirty="0"/>
              <a:t>in case of an error or </a:t>
            </a:r>
            <a:br>
              <a:rPr lang="en-US" sz="3399" dirty="0"/>
            </a:br>
            <a:r>
              <a:rPr lang="en-US" sz="3399" dirty="0"/>
              <a:t>unusual situation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</a:t>
            </a:r>
            <a:r>
              <a:rPr lang="en-US" b="1" dirty="0"/>
              <a:t>stops immediately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</a:t>
            </a:r>
            <a:r>
              <a:rPr lang="en-US" b="1" dirty="0"/>
              <a:t>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Unhandled exceptions </a:t>
            </a:r>
            <a:r>
              <a:rPr lang="en-US" dirty="0"/>
              <a:t>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517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4" y="1228710"/>
            <a:ext cx="11801748" cy="55689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</a:t>
            </a:r>
            <a:r>
              <a:rPr lang="en-US" b="1" dirty="0"/>
              <a:t>re-thrown </a:t>
            </a:r>
            <a:r>
              <a:rPr lang="en-US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690" y="1899000"/>
            <a:ext cx="9853310" cy="319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0912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 dirty="0"/>
              <a:t>Throwing Exceptions – Example</a:t>
            </a:r>
            <a:endParaRPr lang="bg-BG" sz="3799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000" y="1316395"/>
            <a:ext cx="9180000" cy="533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calcSqrt(double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ArithmeticException(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calcSqrt(-1);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(ArithmeticException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965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58A109-ED55-4E77-931C-B6B6A14DD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</a:t>
            </a:r>
            <a:r>
              <a:rPr lang="en-US" b="1" dirty="0"/>
              <a:t>reads an integer </a:t>
            </a:r>
            <a:r>
              <a:rPr lang="en-US" dirty="0"/>
              <a:t>number and calculates and prints its </a:t>
            </a:r>
            <a:r>
              <a:rPr lang="en-US" b="1" dirty="0"/>
              <a:t>square root</a:t>
            </a:r>
            <a:r>
              <a:rPr lang="en-US" dirty="0"/>
              <a:t> (with 2 digits after the decimal point)</a:t>
            </a:r>
            <a:endParaRPr lang="en-GB" dirty="0"/>
          </a:p>
          <a:p>
            <a:pPr lvl="1"/>
            <a:r>
              <a:rPr lang="en-US" dirty="0"/>
              <a:t>If the number is </a:t>
            </a:r>
            <a:r>
              <a:rPr lang="en-US" b="1" dirty="0"/>
              <a:t>invalid</a:t>
            </a:r>
            <a:r>
              <a:rPr lang="en-US" dirty="0"/>
              <a:t> or </a:t>
            </a:r>
            <a:r>
              <a:rPr lang="en-US" b="1" dirty="0"/>
              <a:t>negative</a:t>
            </a:r>
            <a:r>
              <a:rPr lang="en-US" dirty="0"/>
              <a:t>, print "</a:t>
            </a:r>
            <a:r>
              <a:rPr lang="en-US" b="1" dirty="0">
                <a:latin typeface="Consolas" panose="020B0609020204030204" pitchFamily="49" charset="0"/>
              </a:rPr>
              <a:t>Invalid</a:t>
            </a:r>
            <a:r>
              <a:rPr lang="en-US" dirty="0"/>
              <a:t>"</a:t>
            </a:r>
            <a:endParaRPr lang="en-GB" dirty="0"/>
          </a:p>
          <a:p>
            <a:pPr lvl="0"/>
            <a:r>
              <a:rPr lang="en-US" dirty="0"/>
              <a:t>In all cases finally print "</a:t>
            </a:r>
            <a:r>
              <a:rPr lang="en-US" b="1" dirty="0">
                <a:latin typeface="Consolas" panose="020B0609020204030204" pitchFamily="49" charset="0"/>
              </a:rPr>
              <a:t>Goodbye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Use </a:t>
            </a:r>
            <a:r>
              <a:rPr lang="en-US" b="1" dirty="0"/>
              <a:t>try-catch-finally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F76FD-F5B2-4D85-A128-5B989994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Root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65159-CA6B-462E-9BE9-C3EF664CB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38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D60AF-F38A-4252-BE73-3C92369C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38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A1C1B9-78F8-43EE-9758-186712D588F2}"/>
              </a:ext>
            </a:extLst>
          </p:cNvPr>
          <p:cNvSpPr/>
          <p:nvPr/>
        </p:nvSpPr>
        <p:spPr>
          <a:xfrm>
            <a:off x="1481477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6BC08-831B-4558-893B-4C3048E4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438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6B542-CBA7-475D-91F9-3514CE9B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438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4.47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7">
            <a:extLst>
              <a:ext uri="{FF2B5EF4-FFF2-40B4-BE49-F238E27FC236}">
                <a16:creationId xmlns:a16="http://schemas.microsoft.com/office/drawing/2014/main" id="{4B5D71A1-606E-4CDE-AD5B-9E51A9D03B74}"/>
              </a:ext>
            </a:extLst>
          </p:cNvPr>
          <p:cNvSpPr/>
          <p:nvPr/>
        </p:nvSpPr>
        <p:spPr>
          <a:xfrm>
            <a:off x="5367677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7F1D8-4A69-4F34-84F5-885EF979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2765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xx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828B1-EDA1-4AD3-9FB9-E4DC30C2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32766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7">
            <a:extLst>
              <a:ext uri="{FF2B5EF4-FFF2-40B4-BE49-F238E27FC236}">
                <a16:creationId xmlns:a16="http://schemas.microsoft.com/office/drawing/2014/main" id="{386779C8-FB83-415D-B4EC-630546B5C1F4}"/>
              </a:ext>
            </a:extLst>
          </p:cNvPr>
          <p:cNvSpPr/>
          <p:nvPr/>
        </p:nvSpPr>
        <p:spPr>
          <a:xfrm>
            <a:off x="9237039" y="36071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625F45-0070-4E1E-A7AF-BF44E6B4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7E56C-E622-4730-9A27-CCDFC606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47411860-D127-4021-B4DF-92900D73826C}"/>
              </a:ext>
            </a:extLst>
          </p:cNvPr>
          <p:cNvSpPr/>
          <p:nvPr/>
        </p:nvSpPr>
        <p:spPr>
          <a:xfrm>
            <a:off x="9237039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7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What Are Exceptions in Java?</a:t>
            </a:r>
            <a:endParaRPr lang="bg-BG" dirty="0"/>
          </a:p>
          <a:p>
            <a:pPr marL="932716" lvl="1" indent="-457063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Classes</a:t>
            </a:r>
          </a:p>
          <a:p>
            <a:pPr marL="932716" lvl="1" indent="-457063">
              <a:lnSpc>
                <a:spcPct val="11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Handling Exceptions: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Best Practices</a:t>
            </a:r>
            <a:r>
              <a:rPr lang="en-US" b="1" dirty="0"/>
              <a:t> </a:t>
            </a:r>
            <a:r>
              <a:rPr lang="en-US" dirty="0"/>
              <a:t>in Exception Handling</a:t>
            </a: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Defining Custom Exceptions Classes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6DA5F-2E73-4F62-8240-9840665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Square Root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7D2BC-17D6-4D58-9A1A-79622D00B2C9}"/>
              </a:ext>
            </a:extLst>
          </p:cNvPr>
          <p:cNvSpPr txBox="1"/>
          <p:nvPr/>
        </p:nvSpPr>
        <p:spPr>
          <a:xfrm>
            <a:off x="1129200" y="6435581"/>
            <a:ext cx="975359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Submit your solution to the judge: </a:t>
            </a:r>
            <a:r>
              <a:rPr lang="en-GB" dirty="0" smtClean="0">
                <a:hlinkClick r:id="rId2"/>
              </a:rPr>
              <a:t>https://judge.softuni.org/Contests/Practice/Index/3294#51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5999" y="1584000"/>
            <a:ext cx="918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 sqrt = calcSqrt(num);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System.out.printf("%.2f\n", sqrt);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System.out.println("Goodbye");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2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058076-CED1-4681-8E3D-AFC792ECC1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Forcing Invokers to Handle Certain Exceptions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The "throws" in Method Declarations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7BF91-3BD3-4B81-A12E-B17A8719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69" y="1487992"/>
            <a:ext cx="1822862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"throws" in Method Declaration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426000" y="1359000"/>
            <a:ext cx="11274424" cy="5293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static String readTextFile(String fName)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BufferedReader reader = 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new BufferedReader(new FileReader(fName));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StringBuilder result = new StringBuilder();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String line;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while ((line = reader.readLine()) != null)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result.append(line + System.lineSeparator());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}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reader.close();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return result.toString();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Method Declared with "throws"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536578" y="1461730"/>
            <a:ext cx="11122022" cy="5016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String fileName = "./src/TextFileReader.java";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String sourceCode = readTextFile(fileName);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System.out.println(sourceCode);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}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latin typeface="Consolas" panose="020B0609020204030204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IOException ioex</a:t>
            </a:r>
            <a:r>
              <a:rPr lang="en-US" sz="2600" b="1" noProof="1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System.err.println("Cannot read file: " + fileName);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ioex.printStackTrace();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414A6D3A-DF77-4FC1-9233-07BD9792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433620"/>
            <a:ext cx="3102245" cy="919090"/>
          </a:xfrm>
          <a:prstGeom prst="wedgeRoundRectCallout">
            <a:avLst>
              <a:gd name="adj1" fmla="val -74530"/>
              <a:gd name="adj2" fmla="val 228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Catching </a:t>
            </a:r>
            <a:r>
              <a:rPr lang="en-US" sz="2399" b="1" noProof="1">
                <a:solidFill>
                  <a:schemeClr val="bg1"/>
                </a:solidFill>
              </a:rPr>
              <a:t>IOException</a:t>
            </a:r>
            <a:br>
              <a:rPr lang="en-US" sz="2399" b="1" noProof="1">
                <a:solidFill>
                  <a:schemeClr val="bg1"/>
                </a:solidFill>
              </a:rPr>
            </a:br>
            <a:r>
              <a:rPr lang="en-US" sz="2399" b="1" noProof="1">
                <a:solidFill>
                  <a:srgbClr val="FFFFFF"/>
                </a:solidFill>
              </a:rPr>
              <a:t>is obligatory!</a:t>
            </a:r>
          </a:p>
        </p:txBody>
      </p:sp>
    </p:spTree>
    <p:extLst>
      <p:ext uri="{BB962C8B-B14F-4D97-AF65-F5344CB8AC3E}">
        <p14:creationId xmlns:p14="http://schemas.microsoft.com/office/powerpoint/2010/main" val="8786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9A7D-0952-40CE-AF25-125C2125B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main()</a:t>
            </a:r>
            <a:r>
              <a:rPr lang="en-US" dirty="0"/>
              <a:t> method can declare as "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dirty="0"/>
              <a:t>" all exception classes, which it refuses to handle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561657" cy="882654"/>
          </a:xfrm>
        </p:spPr>
        <p:txBody>
          <a:bodyPr/>
          <a:lstStyle/>
          <a:p>
            <a:r>
              <a:rPr lang="en-US" dirty="0"/>
              <a:t>Throwing from the Main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749639" y="2484000"/>
            <a:ext cx="10206361" cy="31906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public static void main(String[] args)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FileWriter file = new FileWriter("example.txt");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file.write("Some text in the file");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file.close();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92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5C800DD-5B84-4DDF-86A6-1FF0CCA10D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Your Own Exception Class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Custom 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502E-7418-4567-AF30-770428A6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83" y="1381842"/>
            <a:ext cx="233497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Custom exceptions inherit an exception class</a:t>
            </a:r>
            <a:br>
              <a:rPr lang="en-US" sz="3399" dirty="0"/>
            </a:br>
            <a:r>
              <a:rPr lang="en-US" sz="3399" dirty="0"/>
              <a:t>(commonly –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3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749639" y="2439000"/>
            <a:ext cx="10296361" cy="4093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FileParseException extends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int lineNum;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FileParseException(String msg, int lineNum)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msg + " (at line " + lineNum +")"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   this.lineNum = lineNum;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</a:rPr>
              <a:t>public int getLineNum() { return lineNum;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b="1" dirty="0"/>
              <a:t>Throw</a:t>
            </a:r>
            <a:r>
              <a:rPr lang="en-US" sz="3399" dirty="0"/>
              <a:t> your exceptions like any other:</a:t>
            </a:r>
          </a:p>
          <a:p>
            <a:endParaRPr lang="en-US" sz="3399" dirty="0"/>
          </a:p>
          <a:p>
            <a:endParaRPr lang="en-US" sz="3399" dirty="0"/>
          </a:p>
          <a:p>
            <a:pPr marL="0" indent="0">
              <a:buNone/>
            </a:pPr>
            <a:r>
              <a:rPr lang="en-US" sz="3399" dirty="0"/>
              <a:t/>
            </a:r>
            <a:br>
              <a:rPr lang="en-US" sz="3399" dirty="0"/>
            </a:br>
            <a:endParaRPr lang="en-US" sz="3399" dirty="0"/>
          </a:p>
          <a:p>
            <a:r>
              <a:rPr lang="en-US" sz="3399" dirty="0"/>
              <a:t>If your exception derives from </a:t>
            </a:r>
            <a:r>
              <a:rPr lang="en-US" sz="3399" b="1" noProof="1">
                <a:solidFill>
                  <a:schemeClr val="bg1"/>
                </a:solidFill>
              </a:rPr>
              <a:t>Exception</a:t>
            </a:r>
            <a:r>
              <a:rPr lang="en-US" sz="3399" dirty="0"/>
              <a:t> </a:t>
            </a:r>
            <a:r>
              <a:rPr lang="en-US" sz="3399" dirty="0">
                <a:sym typeface="Wingdings" panose="05000000000000000000" pitchFamily="2" charset="2"/>
              </a:rPr>
              <a:t> </a:t>
            </a:r>
            <a:r>
              <a:rPr lang="en-US" sz="3399" dirty="0"/>
              <a:t>handle it obligatory</a:t>
            </a:r>
          </a:p>
          <a:p>
            <a:r>
              <a:rPr lang="en-US" sz="3399" dirty="0"/>
              <a:t>If it derives from </a:t>
            </a:r>
            <a:r>
              <a:rPr lang="en-US" sz="3399" b="1" noProof="1">
                <a:solidFill>
                  <a:schemeClr val="bg1"/>
                </a:solidFill>
              </a:rPr>
              <a:t>RuntimeException</a:t>
            </a:r>
            <a:r>
              <a:rPr lang="en-US" sz="3399" dirty="0"/>
              <a:t> </a:t>
            </a:r>
            <a:r>
              <a:rPr lang="en-US" sz="3399" dirty="0">
                <a:sym typeface="Wingdings" panose="05000000000000000000" pitchFamily="2" charset="2"/>
              </a:rPr>
              <a:t></a:t>
            </a:r>
            <a:r>
              <a:rPr lang="en-US" sz="3399" dirty="0"/>
              <a:t> handle it optionally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6E6A-3AAB-496E-98E4-BE814F4D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3" y="3093166"/>
            <a:ext cx="10492247" cy="11155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737898" y="1899000"/>
            <a:ext cx="10488102" cy="954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FileParseException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"Cannot read setting", 75);</a:t>
            </a:r>
          </a:p>
        </p:txBody>
      </p:sp>
    </p:spTree>
    <p:extLst>
      <p:ext uri="{BB962C8B-B14F-4D97-AF65-F5344CB8AC3E}">
        <p14:creationId xmlns:p14="http://schemas.microsoft.com/office/powerpoint/2010/main" val="25968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CC68582-C0C4-43AE-A4B5-04B3B1C481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Exceptions the Right Way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E8F04-F133-4EF5-B248-71A744C0C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37" y="1350365"/>
            <a:ext cx="2361585" cy="2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noProof="0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99" dirty="0"/>
              <a:t>The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</a:t>
            </a:r>
            <a:r>
              <a:rPr lang="en-US" b="1" dirty="0"/>
              <a:t>lowest</a:t>
            </a:r>
            <a:r>
              <a:rPr lang="en-US" dirty="0"/>
              <a:t>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Otherwise, a </a:t>
            </a:r>
            <a:r>
              <a:rPr lang="en-US" b="1" dirty="0"/>
              <a:t>compilation error </a:t>
            </a:r>
            <a:r>
              <a:rPr lang="en-US" dirty="0"/>
              <a:t>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exceptions, </a:t>
            </a:r>
            <a:br>
              <a:rPr lang="en-US" sz="3499" dirty="0"/>
            </a:br>
            <a:r>
              <a:rPr lang="en-US" sz="3499" dirty="0"/>
              <a:t>which 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Catch Block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4196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261FF-440F-49F1-B14F-D3490CD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85" y="1324985"/>
            <a:ext cx="2666001" cy="26660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14BF44D-FD53-4446-ABEA-F05CA34914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4949" y="5585916"/>
            <a:ext cx="10958928" cy="768084"/>
          </a:xfrm>
        </p:spPr>
        <p:txBody>
          <a:bodyPr/>
          <a:lstStyle/>
          <a:p>
            <a:r>
              <a:rPr lang="en-US" dirty="0"/>
              <a:t>Notifications about Failed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When an application attempts to use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399" noProof="1">
                <a:cs typeface="Consolas" pitchFamily="49" charset="0"/>
              </a:rPr>
              <a:t> in a case where an object is required: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A method has been passed an illegal or inappropriate </a:t>
            </a:r>
            <a:br>
              <a:rPr lang="en-US" sz="3399" noProof="1"/>
            </a:br>
            <a:r>
              <a:rPr lang="en-US" sz="3399" noProof="1"/>
              <a:t>argument: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An array has been accessed with an illegal index: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An index is either negative or greater than the size of the string: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 Types in Java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Attempt to convert an inappropriate string to a numeric type: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When an exceptional arithmetic condition has occurred</a:t>
            </a:r>
            <a:r>
              <a:rPr lang="en-US" sz="3399" noProof="1">
                <a:cs typeface="Consolas" pitchFamily="49" charset="0"/>
              </a:rPr>
              <a:t>:</a:t>
            </a:r>
            <a:r>
              <a:rPr lang="en-US" sz="3399" noProof="1"/>
              <a:t>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Attempt to cast an object to a subclass of which it is not an </a:t>
            </a:r>
            <a:br>
              <a:rPr lang="en-US" sz="3399" noProof="1"/>
            </a:br>
            <a:r>
              <a:rPr lang="en-US" sz="3399" noProof="1"/>
              <a:t>instance</a:t>
            </a:r>
            <a:r>
              <a:rPr lang="en-US" sz="3399" noProof="1">
                <a:cs typeface="Consolas" pitchFamily="49" charset="0"/>
              </a:rPr>
              <a:t>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When a file or network or other input / output operation has failed</a:t>
            </a:r>
            <a:r>
              <a:rPr lang="en-US" sz="3399" noProof="1">
                <a:cs typeface="Consolas" pitchFamily="49" charset="0"/>
              </a:rPr>
              <a:t>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IOException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 Types in Java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6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 fontScale="92500"/>
          </a:bodyPr>
          <a:lstStyle/>
          <a:p>
            <a:r>
              <a:rPr lang="en-US" sz="3699" dirty="0"/>
              <a:t>When throwing an exception, always pass to the constructor a </a:t>
            </a:r>
            <a:br>
              <a:rPr lang="en-US" sz="3699" dirty="0"/>
            </a:br>
            <a:r>
              <a:rPr lang="en-US" sz="3699" b="1" dirty="0">
                <a:solidFill>
                  <a:schemeClr val="bg1"/>
                </a:solidFill>
              </a:rPr>
              <a:t>good</a:t>
            </a:r>
            <a:r>
              <a:rPr lang="en-US" sz="3699" dirty="0"/>
              <a:t> </a:t>
            </a:r>
            <a:r>
              <a:rPr lang="en-US" sz="3699" b="1" dirty="0">
                <a:solidFill>
                  <a:schemeClr val="bg1"/>
                </a:solidFill>
              </a:rPr>
              <a:t>explanation message</a:t>
            </a:r>
            <a:endParaRPr lang="bg-BG" sz="36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99" dirty="0"/>
              <a:t>The </a:t>
            </a:r>
            <a:r>
              <a:rPr lang="en-US" sz="3499" b="1" dirty="0"/>
              <a:t>error message </a:t>
            </a:r>
            <a:r>
              <a:rPr lang="en-US" sz="3499" dirty="0"/>
              <a:t>should make obvious what the problem is</a:t>
            </a:r>
          </a:p>
          <a:p>
            <a:pPr lvl="1">
              <a:lnSpc>
                <a:spcPct val="100000"/>
              </a:lnSpc>
            </a:pPr>
            <a:r>
              <a:rPr lang="en-US" sz="3499" dirty="0"/>
              <a:t>The exception message should explain </a:t>
            </a:r>
            <a:r>
              <a:rPr lang="en-US" sz="3499" b="1" dirty="0"/>
              <a:t>what causes the problem </a:t>
            </a:r>
            <a:r>
              <a:rPr lang="en-US" sz="3499" dirty="0"/>
              <a:t>(and give directions </a:t>
            </a:r>
            <a:r>
              <a:rPr lang="en-US" sz="3499" b="1" dirty="0"/>
              <a:t>how to solve it</a:t>
            </a:r>
            <a:r>
              <a:rPr lang="en-US" sz="3499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199" dirty="0"/>
              <a:t>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199" dirty="0"/>
              <a:t>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rgbClr val="FF0000"/>
                </a:solidFill>
              </a:rPr>
              <a:t>Bad</a:t>
            </a:r>
            <a:r>
              <a:rPr lang="en-US" sz="3199" dirty="0"/>
              <a:t>: "Unexpected error"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rgbClr val="FF0000"/>
                </a:solidFill>
              </a:rPr>
              <a:t>Bad</a:t>
            </a:r>
            <a:r>
              <a:rPr lang="en-US" sz="3199" dirty="0"/>
              <a:t>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821" y="4462437"/>
            <a:ext cx="1230461" cy="99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145" y="5692781"/>
            <a:ext cx="1016910" cy="7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6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</a:t>
            </a:r>
            <a:r>
              <a:rPr lang="en-US" b="1" dirty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r>
              <a:rPr lang="en-US" dirty="0"/>
              <a:t> or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OutOfMemoryError</a:t>
            </a: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65" y="1947167"/>
            <a:ext cx="798495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  <a:r>
              <a:rPr lang="en-US" sz="3400" dirty="0">
                <a:solidFill>
                  <a:schemeClr val="bg2"/>
                </a:solidFill>
              </a:rPr>
              <a:t> provide a </a:t>
            </a:r>
            <a:r>
              <a:rPr lang="en-US" sz="3400" b="1" dirty="0">
                <a:solidFill>
                  <a:schemeClr val="bg1"/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Unhandled exceptions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crash with an error message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r>
              <a:rPr lang="en-US" sz="3400" dirty="0"/>
              <a:t>Software University @ Facebook</a:t>
            </a:r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bg-BG" sz="3000" noProof="1"/>
          </a:p>
          <a:p>
            <a:r>
              <a:rPr lang="en-US" sz="3400" dirty="0" err="1"/>
              <a:t>SoftUni</a:t>
            </a:r>
            <a:r>
              <a:rPr lang="en-US" sz="3400" dirty="0"/>
              <a:t> Global</a:t>
            </a:r>
            <a:endParaRPr lang="bg-BG" sz="3400" dirty="0"/>
          </a:p>
          <a:p>
            <a:pPr lvl="1"/>
            <a:r>
              <a:rPr lang="en-US" sz="3000" noProof="1">
                <a:hlinkClick r:id="rId5"/>
              </a:rPr>
              <a:t>softuni.org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</p:spPr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C54C56-F593-4D42-99DF-2CD0FC92E4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Global – </a:t>
            </a:r>
            <a:r>
              <a:rPr lang="en-US" dirty="0">
                <a:hlinkClick r:id="rId5"/>
              </a:rPr>
              <a:t>https://softuni.org</a:t>
            </a:r>
            <a:r>
              <a:rPr lang="en-US" dirty="0"/>
              <a:t> </a:t>
            </a:r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BCF15D-5217-44C3-8B1D-4C5A06ECF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3038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</a:t>
            </a:r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problems</a:t>
            </a:r>
            <a:r>
              <a:rPr lang="en-US" dirty="0"/>
              <a:t>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</a:t>
            </a:r>
            <a:r>
              <a:rPr lang="en-US" b="1" dirty="0"/>
              <a:t>signal</a:t>
            </a:r>
            <a:r>
              <a:rPr lang="en-US" dirty="0"/>
              <a:t>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</a:t>
            </a:r>
            <a:r>
              <a:rPr lang="en-US" b="1" dirty="0"/>
              <a:t>handle</a:t>
            </a:r>
            <a:r>
              <a:rPr lang="en-US" dirty="0"/>
              <a:t>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Exceptions?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492458"/>
            <a:ext cx="9350336" cy="1057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Exception("Size cannot be negative!");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356771"/>
            <a:ext cx="9350336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Integer.ParseInt(text);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System.out.println("Invalid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1066801"/>
            <a:ext cx="9896956" cy="544368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Exceptions </a:t>
            </a:r>
            <a:r>
              <a:rPr lang="en-US" dirty="0"/>
              <a:t>occur when the normal flow of the program is interrupted due to a problem (or error)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an operation </a:t>
            </a:r>
            <a:r>
              <a:rPr lang="en-US" b="1" dirty="0"/>
              <a:t>fails to execute</a:t>
            </a:r>
            <a:r>
              <a:rPr lang="en-US" dirty="0"/>
              <a:t> at runtime</a:t>
            </a: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b="1" dirty="0"/>
              <a:t>Example</a:t>
            </a:r>
            <a:r>
              <a:rPr lang="en-US" dirty="0"/>
              <a:t>: trying to read a non-existing file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Exceptions</a:t>
            </a:r>
            <a:r>
              <a:rPr lang="en-US" dirty="0"/>
              <a:t> allow problematic situations to be </a:t>
            </a:r>
            <a:r>
              <a:rPr lang="en-US" b="1" dirty="0"/>
              <a:t>handled</a:t>
            </a:r>
            <a:r>
              <a:rPr lang="en-US" dirty="0"/>
              <a:t> at multiple levels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Simplify code construction and maintenance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Exception objects </a:t>
            </a:r>
            <a:r>
              <a:rPr lang="en-US" dirty="0"/>
              <a:t>hold detailed information about </a:t>
            </a:r>
            <a:br>
              <a:rPr lang="en-US" dirty="0"/>
            </a:br>
            <a:r>
              <a:rPr lang="en-US" dirty="0"/>
              <a:t>the error: </a:t>
            </a:r>
            <a:r>
              <a:rPr lang="en-US" b="1" dirty="0"/>
              <a:t>error message</a:t>
            </a:r>
            <a:r>
              <a:rPr lang="en-US" dirty="0"/>
              <a:t>, </a:t>
            </a:r>
            <a:r>
              <a:rPr lang="en-US" b="1" dirty="0"/>
              <a:t>stack trace</a:t>
            </a:r>
            <a:r>
              <a:rPr lang="en-US" dirty="0"/>
              <a:t>, etc.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More About Exceptions</a:t>
            </a:r>
          </a:p>
        </p:txBody>
      </p:sp>
    </p:spTree>
    <p:extLst>
      <p:ext uri="{BB962C8B-B14F-4D97-AF65-F5344CB8AC3E}">
        <p14:creationId xmlns:p14="http://schemas.microsoft.com/office/powerpoint/2010/main" val="11377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0D077-DB66-4637-B9AE-95000EA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 with Stack Trace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1821D-E3D7-4C37-BC9A-8DFBAC204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2"/>
          <a:stretch/>
        </p:blipFill>
        <p:spPr>
          <a:xfrm>
            <a:off x="606000" y="3879000"/>
            <a:ext cx="11080748" cy="17677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A42835E-17D3-4320-9A24-0936161D53C5}"/>
              </a:ext>
            </a:extLst>
          </p:cNvPr>
          <p:cNvSpPr/>
          <p:nvPr/>
        </p:nvSpPr>
        <p:spPr bwMode="auto">
          <a:xfrm>
            <a:off x="5955873" y="2957701"/>
            <a:ext cx="381000" cy="5014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4AC850B-31B2-4396-8F24-9207E2C9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74" y="3185594"/>
            <a:ext cx="2442795" cy="510609"/>
          </a:xfrm>
          <a:prstGeom prst="wedgeRoundRectCallout">
            <a:avLst>
              <a:gd name="adj1" fmla="val -49037"/>
              <a:gd name="adj2" fmla="val 1427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Error message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E4A7E93-86F9-4C3E-AC0F-C53D685B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376" y="4987979"/>
            <a:ext cx="2442795" cy="510609"/>
          </a:xfrm>
          <a:prstGeom prst="wedgeRoundRectCallout">
            <a:avLst>
              <a:gd name="adj1" fmla="val -65730"/>
              <a:gd name="adj2" fmla="val -435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Stack trace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5073" y="2006925"/>
            <a:ext cx="9342600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x = Integer.parseInt("invalid number");</a:t>
            </a:r>
          </a:p>
        </p:txBody>
      </p:sp>
    </p:spTree>
    <p:extLst>
      <p:ext uri="{BB962C8B-B14F-4D97-AF65-F5344CB8AC3E}">
        <p14:creationId xmlns:p14="http://schemas.microsoft.com/office/powerpoint/2010/main" val="4131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11411"/>
            <a:ext cx="10129234" cy="554658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Java exceptions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problem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"call stack" at the moment when the exception is throws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</a:t>
            </a:r>
            <a:r>
              <a:rPr lang="bg-BG" dirty="0">
                <a:latin typeface="+mn-lt"/>
              </a:rPr>
              <a:t> </a:t>
            </a:r>
            <a:r>
              <a:rPr lang="en-US" noProof="1">
                <a:latin typeface="+mn-lt"/>
                <a:cs typeface="Consolas" pitchFamily="49" charset="0"/>
              </a:rPr>
              <a:t>Throwable</a:t>
            </a:r>
            <a:r>
              <a:rPr lang="en-US" dirty="0">
                <a:latin typeface="+mn-lt"/>
              </a:rPr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4"/>
            <a:ext cx="11815018" cy="54332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99" dirty="0"/>
              <a:t>All Java exceptions inherit from </a:t>
            </a:r>
            <a:r>
              <a:rPr lang="en-US" sz="3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java.lang.Throwable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399" noProof="1"/>
              <a:t>Direct descendants of </a:t>
            </a:r>
            <a:r>
              <a:rPr lang="en-US" sz="3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sz="3399" noProof="1"/>
              <a:t>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199" dirty="0"/>
              <a:t> – not expected to be caught from the program under normal circumstances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noProof="1"/>
              <a:t>Examples: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r>
              <a:rPr lang="en-US" sz="2999" noProof="1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OutOfMemoryError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Used for exceptional conditions that user programs could catch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Examples: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en-US" sz="2999" noProof="1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IOException</a:t>
            </a: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 in 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260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2335</Words>
  <Application>Microsoft Office PowerPoint</Application>
  <PresentationFormat>Widescreen</PresentationFormat>
  <Paragraphs>463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Exception Handling</vt:lpstr>
      <vt:lpstr>Have a Question?</vt:lpstr>
      <vt:lpstr>Table of Contents</vt:lpstr>
      <vt:lpstr>What Are Exceptions?</vt:lpstr>
      <vt:lpstr>What Are Exceptions?</vt:lpstr>
      <vt:lpstr>More About Exceptions</vt:lpstr>
      <vt:lpstr>Unhandled Exception with Stack Trace</vt:lpstr>
      <vt:lpstr>The Throwable Class</vt:lpstr>
      <vt:lpstr>Types of Exceptions in Java</vt:lpstr>
      <vt:lpstr>Exceptions</vt:lpstr>
      <vt:lpstr>Exception Hierarchy in Java </vt:lpstr>
      <vt:lpstr>Handling Exceptions</vt:lpstr>
      <vt:lpstr>How Do Exceptions Work?</vt:lpstr>
      <vt:lpstr>Handling Exceptions</vt:lpstr>
      <vt:lpstr>Using try-catch – Example</vt:lpstr>
      <vt:lpstr>Handling Exceptions</vt:lpstr>
      <vt:lpstr>Find the Mistake!</vt:lpstr>
      <vt:lpstr>Problem: Number in Range</vt:lpstr>
      <vt:lpstr>Solution: Number in Range</vt:lpstr>
      <vt:lpstr>Solution: Number in Range (2)</vt:lpstr>
      <vt:lpstr>Try-Finally</vt:lpstr>
      <vt:lpstr>The try-finally Statement</vt:lpstr>
      <vt:lpstr>Try-finally – Example</vt:lpstr>
      <vt:lpstr>Throwing Exceptions</vt:lpstr>
      <vt:lpstr>Using Throw Keyword</vt:lpstr>
      <vt:lpstr>Throwing Exceptions</vt:lpstr>
      <vt:lpstr>Re-Throwing Exceptions</vt:lpstr>
      <vt:lpstr>Throwing Exceptions – Example</vt:lpstr>
      <vt:lpstr>Problem: Square Root</vt:lpstr>
      <vt:lpstr>Solution: Square Root</vt:lpstr>
      <vt:lpstr>The "throws" in Method Declarations</vt:lpstr>
      <vt:lpstr>Using "throws" in Method Declaration</vt:lpstr>
      <vt:lpstr>Invoking Method Declared with "throws"</vt:lpstr>
      <vt:lpstr>Throwing from the Main Method</vt:lpstr>
      <vt:lpstr>Custom Exceptions</vt:lpstr>
      <vt:lpstr>Creating Custom Exceptions</vt:lpstr>
      <vt:lpstr>Using Custom Exceptions</vt:lpstr>
      <vt:lpstr>Best Practices</vt:lpstr>
      <vt:lpstr>Using The Catch Block</vt:lpstr>
      <vt:lpstr>Common Exception Types in Java (1)</vt:lpstr>
      <vt:lpstr>Common Exception Types in Java (2)</vt:lpstr>
      <vt:lpstr>Exceptions – Best Practices (1)</vt:lpstr>
      <vt:lpstr>Exceptions – Best Practices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 Ruseva</cp:lastModifiedBy>
  <cp:revision>44</cp:revision>
  <dcterms:created xsi:type="dcterms:W3CDTF">2018-05-23T13:08:44Z</dcterms:created>
  <dcterms:modified xsi:type="dcterms:W3CDTF">2023-03-16T07:01:31Z</dcterms:modified>
  <cp:category>programming;computer programming;software development;web development</cp:category>
</cp:coreProperties>
</file>