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5"/>
  </p:notesMasterIdLst>
  <p:handoutMasterIdLst>
    <p:handoutMasterId r:id="rId46"/>
  </p:handoutMasterIdLst>
  <p:sldIdLst>
    <p:sldId id="256" r:id="rId2"/>
    <p:sldId id="614"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401" r:id="rId40"/>
    <p:sldId id="613" r:id="rId41"/>
    <p:sldId id="608" r:id="rId42"/>
    <p:sldId id="615" r:id="rId43"/>
    <p:sldId id="61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7BA277-28D7-4136-A653-EA03A42BA7C3}">
          <p14:sldIdLst>
            <p14:sldId id="256"/>
            <p14:sldId id="614"/>
            <p14:sldId id="257"/>
          </p14:sldIdLst>
        </p14:section>
        <p14:section name="Inheritance" id="{4FA4D41C-6826-40BD-ACD2-F6534170BF4C}">
          <p14:sldIdLst>
            <p14:sldId id="259"/>
            <p14:sldId id="260"/>
            <p14:sldId id="261"/>
            <p14:sldId id="262"/>
            <p14:sldId id="263"/>
            <p14:sldId id="264"/>
            <p14:sldId id="265"/>
            <p14:sldId id="266"/>
            <p14:sldId id="267"/>
            <p14:sldId id="268"/>
            <p14:sldId id="269"/>
            <p14:sldId id="270"/>
            <p14:sldId id="272"/>
            <p14:sldId id="273"/>
            <p14:sldId id="274"/>
            <p14:sldId id="275"/>
          </p14:sldIdLst>
        </p14:section>
        <p14:section name="Reusing Classes" id="{E85842A6-6807-4556-A51F-BD615C842379}">
          <p14:sldIdLst>
            <p14:sldId id="276"/>
            <p14:sldId id="277"/>
            <p14:sldId id="278"/>
            <p14:sldId id="279"/>
            <p14:sldId id="280"/>
            <p14:sldId id="281"/>
            <p14:sldId id="282"/>
            <p14:sldId id="283"/>
            <p14:sldId id="284"/>
            <p14:sldId id="285"/>
            <p14:sldId id="286"/>
          </p14:sldIdLst>
        </p14:section>
        <p14:section name="Types of Class Reuse" id="{BE8AFE25-8C71-470C-8961-E13D9CD87CAF}">
          <p14:sldIdLst>
            <p14:sldId id="287"/>
            <p14:sldId id="288"/>
            <p14:sldId id="289"/>
            <p14:sldId id="290"/>
            <p14:sldId id="291"/>
            <p14:sldId id="292"/>
            <p14:sldId id="293"/>
          </p14:sldIdLst>
        </p14:section>
        <p14:section name="Conclusion" id="{173D575B-DE98-4DE7-BEA6-5D85A4EB58D8}">
          <p14:sldIdLst>
            <p14:sldId id="294"/>
            <p14:sldId id="401"/>
            <p14:sldId id="613"/>
            <p14:sldId id="608"/>
            <p14:sldId id="615"/>
            <p14:sldId id="616"/>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002" autoAdjust="0"/>
    <p:restoredTop sz="95214" autoAdjust="0"/>
  </p:normalViewPr>
  <p:slideViewPr>
    <p:cSldViewPr showGuides="1">
      <p:cViewPr varScale="1">
        <p:scale>
          <a:sx n="88" d="100"/>
          <a:sy n="88" d="100"/>
        </p:scale>
        <p:origin x="542" y="7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16.3.2023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ooter Placeholder 7">
            <a:extLst>
              <a:ext uri="{FF2B5EF4-FFF2-40B4-BE49-F238E27FC236}">
                <a16:creationId xmlns:a16="http://schemas.microsoft.com/office/drawing/2014/main" id="{D203BA1B-C881-4142-8A92-682314397E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1048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7">
            <a:extLst>
              <a:ext uri="{FF2B5EF4-FFF2-40B4-BE49-F238E27FC236}">
                <a16:creationId xmlns:a16="http://schemas.microsoft.com/office/drawing/2014/main" id="{F6FEBE05-9ADA-46D2-881C-A4613C2DDB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0045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E8C542BD-6051-4432-B22A-86F151F4A8E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4790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EA92790B-6D68-41FA-A481-31810362667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27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2E154166-BF5B-48C8-A4D5-F6C9627A36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5103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
        <p:nvSpPr>
          <p:cNvPr id="10" name="Footer Placeholder 7">
            <a:extLst>
              <a:ext uri="{FF2B5EF4-FFF2-40B4-BE49-F238E27FC236}">
                <a16:creationId xmlns:a16="http://schemas.microsoft.com/office/drawing/2014/main" id="{A6411AAA-AD79-4806-A276-4F01CC1AF46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84948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5C799F80-3C10-45F2-8B20-3F5630B977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6992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0" name="Footer Placeholder 7">
            <a:extLst>
              <a:ext uri="{FF2B5EF4-FFF2-40B4-BE49-F238E27FC236}">
                <a16:creationId xmlns:a16="http://schemas.microsoft.com/office/drawing/2014/main" id="{CCC30F0C-2B49-441A-9456-21E69D7DE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9428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79120F6C-D9D9-48DA-A9AB-8C5EAB81C81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6993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727E36AD-1529-4F21-A570-DE29FB3414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0776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0" name="Footer Placeholder 7">
            <a:extLst>
              <a:ext uri="{FF2B5EF4-FFF2-40B4-BE49-F238E27FC236}">
                <a16:creationId xmlns:a16="http://schemas.microsoft.com/office/drawing/2014/main" id="{B155C618-BD74-4E33-9510-A663314869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441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EF80824-A268-4C2F-93B4-3FC8E54FBBC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3232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E31C2ABA-5735-43FC-B66F-7BE5505B85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68649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0" name="Footer Placeholder 7">
            <a:extLst>
              <a:ext uri="{FF2B5EF4-FFF2-40B4-BE49-F238E27FC236}">
                <a16:creationId xmlns:a16="http://schemas.microsoft.com/office/drawing/2014/main" id="{553BF992-03FE-4FF1-BE99-3B0B19210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2720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0" name="Footer Placeholder 7">
            <a:extLst>
              <a:ext uri="{FF2B5EF4-FFF2-40B4-BE49-F238E27FC236}">
                <a16:creationId xmlns:a16="http://schemas.microsoft.com/office/drawing/2014/main" id="{C7B0B134-F881-45DE-BBEB-5820E7E6957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0149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0" name="Footer Placeholder 7">
            <a:extLst>
              <a:ext uri="{FF2B5EF4-FFF2-40B4-BE49-F238E27FC236}">
                <a16:creationId xmlns:a16="http://schemas.microsoft.com/office/drawing/2014/main" id="{DD5D5AA6-FD5E-45C0-8398-70E0D3C801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03383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B98FB1BD-22B3-433B-8E99-125C850FC1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973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B42FDFE4-3618-483A-A759-49690F7F01C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58428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ED334903-BFE0-4EC2-9F02-8A6B5C570F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535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
        <p:nvSpPr>
          <p:cNvPr id="10" name="Footer Placeholder 7">
            <a:extLst>
              <a:ext uri="{FF2B5EF4-FFF2-40B4-BE49-F238E27FC236}">
                <a16:creationId xmlns:a16="http://schemas.microsoft.com/office/drawing/2014/main" id="{BA9A3B0B-CF58-4EBC-8F5D-6CC9C4F51F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4968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
        <p:nvSpPr>
          <p:cNvPr id="10" name="Footer Placeholder 7">
            <a:extLst>
              <a:ext uri="{FF2B5EF4-FFF2-40B4-BE49-F238E27FC236}">
                <a16:creationId xmlns:a16="http://schemas.microsoft.com/office/drawing/2014/main" id="{D5AF1EE8-3DFD-4A67-AA48-163A852FDF3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0233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
        <p:nvSpPr>
          <p:cNvPr id="10" name="Footer Placeholder 7">
            <a:extLst>
              <a:ext uri="{FF2B5EF4-FFF2-40B4-BE49-F238E27FC236}">
                <a16:creationId xmlns:a16="http://schemas.microsoft.com/office/drawing/2014/main" id="{08727C0A-8912-48FF-B63D-3F0C39B4E51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8135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0BDF737-4165-4730-A0E3-5B0FE6829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17236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279D4AB-6B0B-4C79-BA6B-E20510866D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445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6" name="Footer Placeholder 7">
            <a:extLst>
              <a:ext uri="{FF2B5EF4-FFF2-40B4-BE49-F238E27FC236}">
                <a16:creationId xmlns:a16="http://schemas.microsoft.com/office/drawing/2014/main" id="{3A4546AD-67FF-4451-BB59-0C3434A7C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4471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38045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2778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7">
            <a:extLst>
              <a:ext uri="{FF2B5EF4-FFF2-40B4-BE49-F238E27FC236}">
                <a16:creationId xmlns:a16="http://schemas.microsoft.com/office/drawing/2014/main" id="{02C89512-10FF-4B2F-9165-41889A57BE0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7703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7">
            <a:extLst>
              <a:ext uri="{FF2B5EF4-FFF2-40B4-BE49-F238E27FC236}">
                <a16:creationId xmlns:a16="http://schemas.microsoft.com/office/drawing/2014/main" id="{3D412329-671E-4592-9EE3-4C18BA74246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8090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6D84B5A2-DDD3-4C91-B30C-CA4100CB37D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073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
        <p:nvSpPr>
          <p:cNvPr id="10" name="Footer Placeholder 7">
            <a:extLst>
              <a:ext uri="{FF2B5EF4-FFF2-40B4-BE49-F238E27FC236}">
                <a16:creationId xmlns:a16="http://schemas.microsoft.com/office/drawing/2014/main" id="{A7332963-E969-441D-87CE-8854D90C10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3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B8992B76-ABF0-4357-A533-5D75A033AD6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612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7">
            <a:extLst>
              <a:ext uri="{FF2B5EF4-FFF2-40B4-BE49-F238E27FC236}">
                <a16:creationId xmlns:a16="http://schemas.microsoft.com/office/drawing/2014/main" id="{F79E384C-CA0F-459F-99A2-AAD3F687A18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62468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hyperlink" Target="https://softuni.org/" TargetMode="External"/><Relationship Id="rId2" Type="http://schemas.openxmlformats.org/officeDocument/2006/relationships/hyperlink" Target="https://softuni.bg/" TargetMode="External"/><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hyperlink" Target="https://www.facebook.com/SoftwareUniversity" TargetMode="External"/><Relationship Id="rId4" Type="http://schemas.openxmlformats.org/officeDocument/2006/relationships/image" Target="../media/image5.png"/><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a:t>
            </a: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a:t>
            </a:r>
            <a:r>
              <a:rPr lang="en-US" sz="1600" u="sng" noProof="0" smtClean="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https://softuni.org</a:t>
            </a:r>
            <a:r>
              <a:rPr lang="en-US" sz="1600" noProof="0" smtClean="0">
                <a:solidFill>
                  <a:schemeClr val="bg2"/>
                </a:solidFill>
                <a:effectLst/>
                <a:latin typeface="Calibri" panose="020F0502020204030204" pitchFamily="34" charset="0"/>
                <a:ea typeface="Calibri" panose="020F0502020204030204" pitchFamily="34" charset="0"/>
                <a:cs typeface="Arial" panose="020B0604020202020204" pitchFamily="34" charset="0"/>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bout Slide">
    <p:spTree>
      <p:nvGrpSpPr>
        <p:cNvPr id="1" name=""/>
        <p:cNvGrpSpPr/>
        <p:nvPr/>
      </p:nvGrpSpPr>
      <p:grpSpPr>
        <a:xfrm>
          <a:off x="0" y="0"/>
          <a:ext cx="0" cy="0"/>
          <a:chOff x="0" y="0"/>
          <a:chExt cx="0" cy="0"/>
        </a:xfrm>
      </p:grpSpPr>
      <p:sp>
        <p:nvSpPr>
          <p:cNvPr id="27"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28" name="Picture SoftUni Mascot" descr="SoftUni mascot">
            <a:hlinkClick r:id="rId2"/>
            <a:extLst>
              <a:ext uri="{FF2B5EF4-FFF2-40B4-BE49-F238E27FC236}">
                <a16:creationId xmlns:a16="http://schemas.microsoft.com/office/drawing/2014/main" id="{07C965FA-A87E-4824-AFA8-C67AF548A76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29"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31"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32" name="Picture Logo FB" descr="Facebook logo">
            <a:hlinkClick r:id="rId5"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10420050" y="3563435"/>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Logo SoftUni Right" descr="Software University logo">
            <a:hlinkClick r:id="rId7"/>
            <a:extLst>
              <a:ext uri="{FF2B5EF4-FFF2-40B4-BE49-F238E27FC236}">
                <a16:creationId xmlns:a16="http://schemas.microsoft.com/office/drawing/2014/main" id="{F4604840-E810-44B7-9FF1-3B28CD68B75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326000" y="1547498"/>
            <a:ext cx="1192055" cy="1473880"/>
          </a:xfrm>
          <a:prstGeom prst="rect">
            <a:avLst/>
          </a:prstGeom>
        </p:spPr>
      </p:pic>
      <p:pic>
        <p:nvPicPr>
          <p:cNvPr id="34" name="Picture 33"/>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10326000" y="5120400"/>
            <a:ext cx="1215000" cy="1423352"/>
          </a:xfrm>
          <a:prstGeom prst="rect">
            <a:avLst/>
          </a:prstGeom>
        </p:spPr>
      </p:pic>
    </p:spTree>
    <p:extLst>
      <p:ext uri="{BB962C8B-B14F-4D97-AF65-F5344CB8AC3E}">
        <p14:creationId xmlns:p14="http://schemas.microsoft.com/office/powerpoint/2010/main" val="662457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 id="2147483692"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judge.softuni.bg/Contests/1574/Inheritance-Lab" TargetMode="Externa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40.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35.png"/><Relationship Id="rId21" Type="http://schemas.openxmlformats.org/officeDocument/2006/relationships/image" Target="../media/image44.png"/><Relationship Id="rId7" Type="http://schemas.openxmlformats.org/officeDocument/2006/relationships/image" Target="../media/image37.png"/><Relationship Id="rId12" Type="http://schemas.openxmlformats.org/officeDocument/2006/relationships/hyperlink" Target="https://indeavr.com/" TargetMode="External"/><Relationship Id="rId17" Type="http://schemas.openxmlformats.org/officeDocument/2006/relationships/image" Target="../media/image42.png"/><Relationship Id="rId25" Type="http://schemas.openxmlformats.org/officeDocument/2006/relationships/image" Target="../media/image46.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9.png"/><Relationship Id="rId24" Type="http://schemas.openxmlformats.org/officeDocument/2006/relationships/hyperlink" Target="https://smartit.bg/" TargetMode="External"/><Relationship Id="rId5" Type="http://schemas.openxmlformats.org/officeDocument/2006/relationships/image" Target="../media/image36.png"/><Relationship Id="rId15" Type="http://schemas.openxmlformats.org/officeDocument/2006/relationships/image" Target="../media/image41.jpeg"/><Relationship Id="rId23" Type="http://schemas.openxmlformats.org/officeDocument/2006/relationships/image" Target="../media/image45.png"/><Relationship Id="rId10" Type="http://schemas.openxmlformats.org/officeDocument/2006/relationships/hyperlink" Target="https://de.draftkings.com/" TargetMode="External"/><Relationship Id="rId19" Type="http://schemas.openxmlformats.org/officeDocument/2006/relationships/image" Target="../media/image43.png"/><Relationship Id="rId4" Type="http://schemas.openxmlformats.org/officeDocument/2006/relationships/hyperlink" Target="https://www.coca-colahellenic.com/" TargetMode="External"/><Relationship Id="rId9" Type="http://schemas.openxmlformats.org/officeDocument/2006/relationships/image" Target="../media/image38.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hyperlink" Target="https://softuni.org/" TargetMode="External"/><Relationship Id="rId4" Type="http://schemas.openxmlformats.org/officeDocument/2006/relationships/hyperlink" Target="https://www.facebook.com/SoftwareUniversity"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hyperlink" Target="https://softuni.org/" TargetMode="External"/><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a:t>
            </a:r>
            <a:r>
              <a:rPr lang="en-US" dirty="0" smtClean="0">
                <a:hlinkClick r:id="rId3"/>
              </a:rPr>
              <a:t>softuni.org</a:t>
            </a:r>
            <a:r>
              <a:rPr lang="en-US" dirty="0" smtClean="0"/>
              <a:t> </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7" y="2573162"/>
            <a:ext cx="2139773" cy="229466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3296" y="1188123"/>
            <a:ext cx="7772400" cy="882654"/>
          </a:xfrm>
          <a:prstGeom prst="rect">
            <a:avLst/>
          </a:prstGeom>
        </p:spPr>
        <p:txBody>
          <a:bodyPr vert="horz" lIns="108000" tIns="36000" rIns="108000" bIns="36000" rtlCol="0">
            <a:norm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Extending Classes</a:t>
            </a:r>
            <a:endParaRPr lang="en-US" dirty="0">
              <a:solidFill>
                <a:srgbClr val="FF0000"/>
              </a:solidFill>
            </a:endParaRPr>
          </a:p>
        </p:txBody>
      </p:sp>
    </p:spTree>
    <p:extLst>
      <p:ext uri="{BB962C8B-B14F-4D97-AF65-F5344CB8AC3E}">
        <p14:creationId xmlns:p14="http://schemas.microsoft.com/office/powerpoint/2010/main" val="13813292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sz="3600" noProof="1"/>
              <a:t>Java supports inheritance through </a:t>
            </a:r>
            <a:r>
              <a:rPr lang="en-US" sz="3600" b="1" noProof="1">
                <a:solidFill>
                  <a:schemeClr val="bg1"/>
                </a:solidFill>
              </a:rPr>
              <a:t>extends</a:t>
            </a:r>
            <a:r>
              <a:rPr lang="en-US" sz="3600"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a:p>
        </p:txBody>
      </p:sp>
      <p:sp>
        <p:nvSpPr>
          <p:cNvPr id="7" name="Text Placeholder 5"/>
          <p:cNvSpPr txBox="1">
            <a:spLocks/>
          </p:cNvSpPr>
          <p:nvPr/>
        </p:nvSpPr>
        <p:spPr>
          <a:xfrm>
            <a:off x="747524" y="1964382"/>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6304"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9401" y="422398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72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p:cNvCxnSpPr>
          <p:nvPr/>
        </p:nvCxnSpPr>
        <p:spPr>
          <a:xfrm flipH="1" flipV="1">
            <a:off x="7977673" y="4917233"/>
            <a:ext cx="1440874"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773453" y="4223983"/>
            <a:ext cx="3234461" cy="1058862"/>
          </a:xfrm>
          <a:prstGeom prst="wedgeRoundRectCallout">
            <a:avLst>
              <a:gd name="adj1" fmla="val 45703"/>
              <a:gd name="adj2" fmla="val 7555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54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p:cNvCxnSpPr>
          <p:nvPr/>
        </p:nvCxnSpPr>
        <p:spPr>
          <a:xfrm flipV="1">
            <a:off x="6446747" y="4917233"/>
            <a:ext cx="1428290"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a:extLst>
              <a:ext uri="{FF2B5EF4-FFF2-40B4-BE49-F238E27FC236}">
                <a16:creationId xmlns:a16="http://schemas.microsoft.com/office/drawing/2014/main" id="{EE1C2ACD-3DB3-4DB0-BA9A-562622D9075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75454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normAutofit/>
          </a:bodyPr>
          <a:lstStyle/>
          <a:p>
            <a:pPr>
              <a:lnSpc>
                <a:spcPct val="110000"/>
              </a:lnSpc>
            </a:pPr>
            <a:r>
              <a:rPr lang="en-US" sz="3600" dirty="0"/>
              <a:t>Class</a:t>
            </a:r>
            <a:r>
              <a:rPr lang="en-US" sz="3600" dirty="0">
                <a:solidFill>
                  <a:schemeClr val="tx2">
                    <a:lumMod val="75000"/>
                  </a:schemeClr>
                </a:solidFill>
              </a:rPr>
              <a:t> </a:t>
            </a:r>
            <a:r>
              <a:rPr lang="en-US" sz="3600" b="1" dirty="0">
                <a:solidFill>
                  <a:schemeClr val="bg1"/>
                </a:solidFill>
              </a:rPr>
              <a:t>taking all members </a:t>
            </a:r>
            <a:r>
              <a:rPr lang="en-US" sz="3600"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091000" y="1951139"/>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p:cNvCxnSpPr>
          <p:nvPr/>
        </p:nvCxnSpPr>
        <p:spPr>
          <a:xfrm flipV="1">
            <a:off x="3891000" y="4377592"/>
            <a:ext cx="1800000"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5919660" y="4377592"/>
            <a:ext cx="1941539"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20399" y="1836077"/>
            <a:ext cx="2391586" cy="908863"/>
          </a:xfrm>
          <a:prstGeom prst="wedgeRoundRectCallout">
            <a:avLst>
              <a:gd name="adj1" fmla="val -59703"/>
              <a:gd name="adj2" fmla="val 10934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
        <p:nvSpPr>
          <p:cNvPr id="18" name="Slide Number">
            <a:extLst>
              <a:ext uri="{FF2B5EF4-FFF2-40B4-BE49-F238E27FC236}">
                <a16:creationId xmlns:a16="http://schemas.microsoft.com/office/drawing/2014/main" id="{E7F6BF9D-201B-436D-B228-CA53B3CB9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436900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sz="3600" noProof="1"/>
              <a:t>You can access inherited members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7" name="Text Placeholder 5"/>
          <p:cNvSpPr txBox="1">
            <a:spLocks/>
          </p:cNvSpPr>
          <p:nvPr/>
        </p:nvSpPr>
        <p:spPr>
          <a:xfrm>
            <a:off x="778144"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8144" y="3886200"/>
            <a:ext cx="9737457"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Student student = new Student();</a:t>
            </a:r>
          </a:p>
          <a:p>
            <a:r>
              <a:rPr lang="en-US" sz="3200" dirty="0">
                <a:solidFill>
                  <a:schemeClr val="tx1"/>
                </a:solidFill>
                <a:effectLst/>
              </a:rPr>
              <a:t>student.</a:t>
            </a:r>
            <a:r>
              <a:rPr lang="en-US" sz="3200" dirty="0">
                <a:solidFill>
                  <a:schemeClr val="bg1"/>
                </a:solidFill>
                <a:effectLst/>
              </a:rPr>
              <a:t>sleep()</a:t>
            </a:r>
            <a:r>
              <a:rPr lang="en-US" sz="3200" dirty="0">
                <a:solidFill>
                  <a:schemeClr val="tx1"/>
                </a:solidFill>
                <a:effectLst/>
              </a:rPr>
              <a:t>;</a:t>
            </a:r>
            <a:endParaRPr lang="en-GB" sz="3200" dirty="0">
              <a:solidFill>
                <a:schemeClr val="tx1"/>
              </a:solidFill>
              <a:effectLst/>
            </a:endParaRPr>
          </a:p>
          <a:p>
            <a:r>
              <a:rPr lang="en-US" sz="3200" dirty="0">
                <a:solidFill>
                  <a:schemeClr val="tx1"/>
                </a:solidFill>
                <a:effectLst/>
              </a:rPr>
              <a:t>Employee employee = new Employee();</a:t>
            </a:r>
          </a:p>
          <a:p>
            <a:r>
              <a:rPr lang="en-GB" sz="3200" dirty="0">
                <a:solidFill>
                  <a:schemeClr val="tx1"/>
                </a:solidFill>
                <a:effectLst/>
              </a:rPr>
              <a:t>employee.</a:t>
            </a:r>
            <a:r>
              <a:rPr lang="en-GB" sz="3200" dirty="0">
                <a:solidFill>
                  <a:schemeClr val="bg1"/>
                </a:solidFill>
                <a:effectLst/>
              </a:rPr>
              <a:t>sleep()</a:t>
            </a:r>
            <a:r>
              <a:rPr lang="en-GB" sz="3200" dirty="0">
                <a:solidFill>
                  <a:schemeClr val="tx1"/>
                </a:solidFill>
                <a:effectLst/>
              </a:rPr>
              <a:t>;</a:t>
            </a:r>
            <a:endParaRPr lang="en-US" sz="3200" dirty="0">
              <a:solidFill>
                <a:schemeClr val="tx1"/>
              </a:solidFill>
              <a:effectLst/>
            </a:endParaRPr>
          </a:p>
        </p:txBody>
      </p:sp>
      <p:sp>
        <p:nvSpPr>
          <p:cNvPr id="9" name="Slide Number">
            <a:extLst>
              <a:ext uri="{FF2B5EF4-FFF2-40B4-BE49-F238E27FC236}">
                <a16:creationId xmlns:a16="http://schemas.microsoft.com/office/drawing/2014/main" id="{FCEDC725-6012-48D5-A74C-43C01D2C8B8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29996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classes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6" name="Text Placeholder 5"/>
          <p:cNvSpPr txBox="1">
            <a:spLocks/>
          </p:cNvSpPr>
          <p:nvPr/>
        </p:nvSpPr>
        <p:spPr>
          <a:xfrm>
            <a:off x="757222" y="2626496"/>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6699649" y="4239000"/>
            <a:ext cx="3338400" cy="900000"/>
          </a:xfrm>
          <a:prstGeom prst="wedgeRoundRectCallout">
            <a:avLst>
              <a:gd name="adj1" fmla="val -63330"/>
              <a:gd name="adj2" fmla="val -2751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
        <p:nvSpPr>
          <p:cNvPr id="8" name="Slide Number">
            <a:extLst>
              <a:ext uri="{FF2B5EF4-FFF2-40B4-BE49-F238E27FC236}">
                <a16:creationId xmlns:a16="http://schemas.microsoft.com/office/drawing/2014/main" id="{6AADD12A-7124-4A1B-813E-BB4B8C6703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714386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A derived class instance </a:t>
            </a:r>
            <a:r>
              <a:rPr lang="en-GB" b="1" dirty="0">
                <a:solidFill>
                  <a:schemeClr val="bg1"/>
                </a:solidFill>
              </a:rPr>
              <a:t>contains</a:t>
            </a:r>
            <a:r>
              <a:rPr lang="en-GB" dirty="0"/>
              <a:t> an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0" name="Rectangle: Rounded Corners 9"/>
          <p:cNvSpPr/>
          <p:nvPr/>
        </p:nvSpPr>
        <p:spPr>
          <a:xfrm>
            <a:off x="1688952" y="2069970"/>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6400" y="2057401"/>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9109"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
        <p:nvSpPr>
          <p:cNvPr id="8" name="Slide Number">
            <a:extLst>
              <a:ext uri="{FF2B5EF4-FFF2-40B4-BE49-F238E27FC236}">
                <a16:creationId xmlns:a16="http://schemas.microsoft.com/office/drawing/2014/main" id="{6FCD5FCE-F2D3-4631-8DBD-FA27DE34BF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8752791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sz="3600" noProof="1"/>
              <a:t>Inheritance has a </a:t>
            </a:r>
            <a:r>
              <a:rPr lang="en-US" sz="3600"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7" name="Text Placeholder 5"/>
          <p:cNvSpPr txBox="1">
            <a:spLocks/>
          </p:cNvSpPr>
          <p:nvPr/>
        </p:nvSpPr>
        <p:spPr>
          <a:xfrm>
            <a:off x="747524"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3600" y="38100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10401" y="5809800"/>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4601" y="48099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10306" y="3345604"/>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9630"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a:extLst>
              <a:ext uri="{FF2B5EF4-FFF2-40B4-BE49-F238E27FC236}">
                <a16:creationId xmlns:a16="http://schemas.microsoft.com/office/drawing/2014/main" id="{52A8EEA3-447D-45F4-BE6C-60F503836B3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28836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sz="3600" dirty="0"/>
              <a:t>Use the </a:t>
            </a:r>
            <a:r>
              <a:rPr lang="en-US" sz="3600" b="1" dirty="0">
                <a:solidFill>
                  <a:schemeClr val="bg1"/>
                </a:solidFill>
                <a:latin typeface="Consolas" panose="020B0609020204030204" pitchFamily="49" charset="0"/>
              </a:rPr>
              <a:t>super</a:t>
            </a:r>
            <a:r>
              <a:rPr lang="en-US" sz="3600" dirty="0"/>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6" name="Text Placeholder 5"/>
          <p:cNvSpPr txBox="1">
            <a:spLocks/>
          </p:cNvSpPr>
          <p:nvPr/>
        </p:nvSpPr>
        <p:spPr>
          <a:xfrm>
            <a:off x="741000" y="1899000"/>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a:solidFill>
                  <a:schemeClr val="tx1"/>
                </a:solidFill>
                <a:effectLst/>
              </a:rPr>
              <a:t>public</a:t>
            </a:r>
            <a:r>
              <a:rPr lang="en-US" sz="3200" dirty="0">
                <a:solidFill>
                  <a:schemeClr val="accent1">
                    <a:lumMod val="20000"/>
                    <a:lumOff val="80000"/>
                  </a:schemeClr>
                </a:solidFill>
              </a:rPr>
              <a:t> </a:t>
            </a:r>
            <a:r>
              <a:rPr lang="en-US" sz="3200" dirty="0">
                <a:solidFill>
                  <a:schemeClr val="tx1"/>
                </a:solidFill>
                <a:effectLst/>
              </a:rPr>
              <a:t>void 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
        <p:nvSpPr>
          <p:cNvPr id="8" name="Slide Number">
            <a:extLst>
              <a:ext uri="{FF2B5EF4-FFF2-40B4-BE49-F238E27FC236}">
                <a16:creationId xmlns:a16="http://schemas.microsoft.com/office/drawing/2014/main" id="{3732DDBA-B526-4251-AE4E-99C2B038C15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801787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grpSp>
        <p:nvGrpSpPr>
          <p:cNvPr id="6" name="Group 5"/>
          <p:cNvGrpSpPr/>
          <p:nvPr/>
        </p:nvGrpSpPr>
        <p:grpSpPr>
          <a:xfrm>
            <a:off x="670249" y="2102990"/>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endParaRPr lang="en-US"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670249" y="3931096"/>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endParaRPr lang="en-US"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a:off x="2960251" y="3520325"/>
            <a:ext cx="12467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49866" y="3288791"/>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47120" y="2033954"/>
            <a:ext cx="5319292" cy="1775503"/>
          </a:xfrm>
          <a:prstGeom prst="roundRect">
            <a:avLst>
              <a:gd name="adj" fmla="val 4140"/>
            </a:avLst>
          </a:prstGeom>
          <a:ln>
            <a:solidFill>
              <a:schemeClr val="tx1">
                <a:lumMod val="85000"/>
              </a:schemeClr>
            </a:solidFill>
          </a:ln>
        </p:spPr>
      </p:pic>
      <p:sp>
        <p:nvSpPr>
          <p:cNvPr id="30" name="Arrow: Right 29"/>
          <p:cNvSpPr/>
          <p:nvPr/>
        </p:nvSpPr>
        <p:spPr>
          <a:xfrm>
            <a:off x="5509298" y="3274538"/>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47120" y="4147961"/>
            <a:ext cx="5319292" cy="901039"/>
          </a:xfrm>
          <a:prstGeom prst="roundRect">
            <a:avLst>
              <a:gd name="adj" fmla="val 15981"/>
            </a:avLst>
          </a:prstGeom>
          <a:ln>
            <a:solidFill>
              <a:schemeClr val="tx1">
                <a:lumMod val="85000"/>
              </a:schemeClr>
            </a:solidFill>
          </a:ln>
        </p:spPr>
      </p:pic>
      <p:sp>
        <p:nvSpPr>
          <p:cNvPr id="15" name="TextBox 14">
            <a:extLst>
              <a:ext uri="{FF2B5EF4-FFF2-40B4-BE49-F238E27FC236}">
                <a16:creationId xmlns:a16="http://schemas.microsoft.com/office/drawing/2014/main" id="{20F83ACB-1539-448A-BFE0-1EACAF728671}"/>
              </a:ext>
            </a:extLst>
          </p:cNvPr>
          <p:cNvSpPr txBox="1"/>
          <p:nvPr/>
        </p:nvSpPr>
        <p:spPr>
          <a:xfrm>
            <a:off x="454517" y="6430032"/>
            <a:ext cx="10591800" cy="369332"/>
          </a:xfrm>
          <a:prstGeom prst="rect">
            <a:avLst/>
          </a:prstGeom>
          <a:noFill/>
        </p:spPr>
        <p:txBody>
          <a:bodyPr wrap="square" rtlCol="0">
            <a:spAutoFit/>
          </a:bodyPr>
          <a:lstStyle>
            <a:defPPr>
              <a:defRPr lang="en-US"/>
            </a:defPPr>
            <a:lvl1pPr algn="ctr"/>
          </a:lstStyle>
          <a:p>
            <a:r>
              <a:rPr lang="en-US" dirty="0"/>
              <a:t>Check your solution here:</a:t>
            </a:r>
            <a:r>
              <a:rPr lang="bg-BG" dirty="0"/>
              <a:t> </a:t>
            </a:r>
            <a:r>
              <a:rPr lang="en-US" u="sng" dirty="0" smtClean="0">
                <a:solidFill>
                  <a:schemeClr val="bg1"/>
                </a:solidFill>
                <a:hlinkClick r:id="rId5"/>
              </a:rPr>
              <a:t>https://judge.softuni.org/Contests/3976/Inheritance-Lab-RS</a:t>
            </a:r>
            <a:endParaRPr lang="en-US" u="sng" dirty="0">
              <a:solidFill>
                <a:schemeClr val="bg1"/>
              </a:solidFill>
            </a:endParaRPr>
          </a:p>
        </p:txBody>
      </p:sp>
      <p:sp>
        <p:nvSpPr>
          <p:cNvPr id="16" name="Slide Number">
            <a:extLst>
              <a:ext uri="{FF2B5EF4-FFF2-40B4-BE49-F238E27FC236}">
                <a16:creationId xmlns:a16="http://schemas.microsoft.com/office/drawing/2014/main" id="{4E69A454-F63F-4249-9A0C-1D04AA30AA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24375887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endParaRPr lang="bg-BG" sz="4000" dirty="0"/>
          </a:p>
        </p:txBody>
      </p:sp>
      <p:grpSp>
        <p:nvGrpSpPr>
          <p:cNvPr id="6" name="Group 5"/>
          <p:cNvGrpSpPr/>
          <p:nvPr/>
        </p:nvGrpSpPr>
        <p:grpSpPr>
          <a:xfrm>
            <a:off x="580220" y="1794647"/>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582824" y="3358698"/>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5392" y="3126982"/>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90727" y="2891435"/>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6519" y="3626810"/>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1730" y="4890833"/>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5390" y="4667035"/>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90725" y="4431488"/>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4939" y="3857885"/>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537665" y="2066511"/>
            <a:ext cx="4772025" cy="1457325"/>
          </a:xfrm>
          <a:prstGeom prst="roundRect">
            <a:avLst>
              <a:gd name="adj" fmla="val 7340"/>
            </a:avLst>
          </a:prstGeom>
          <a:ln>
            <a:solidFill>
              <a:schemeClr val="tx1">
                <a:lumMod val="85000"/>
              </a:schemeClr>
            </a:solidFill>
          </a:ln>
        </p:spPr>
      </p:pic>
      <p:sp>
        <p:nvSpPr>
          <p:cNvPr id="24" name="Slide Number">
            <a:extLst>
              <a:ext uri="{FF2B5EF4-FFF2-40B4-BE49-F238E27FC236}">
                <a16:creationId xmlns:a16="http://schemas.microsoft.com/office/drawing/2014/main" id="{7648B982-87FA-4CE7-AA35-8FE4F32E14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0536812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grpSp>
        <p:nvGrpSpPr>
          <p:cNvPr id="6" name="Group 5"/>
          <p:cNvGrpSpPr/>
          <p:nvPr/>
        </p:nvGrpSpPr>
        <p:grpSpPr>
          <a:xfrm>
            <a:off x="865730" y="2367205"/>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381000" y="3913971"/>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61129" y="3463534"/>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5792" y="3281605"/>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9218" y="3912771"/>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11330" y="3464466"/>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477001" y="4069097"/>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7281915" y="1842418"/>
            <a:ext cx="3314700" cy="2076450"/>
          </a:xfrm>
          <a:prstGeom prst="roundRect">
            <a:avLst>
              <a:gd name="adj" fmla="val 4765"/>
            </a:avLst>
          </a:prstGeom>
          <a:ln>
            <a:solidFill>
              <a:schemeClr val="tx1">
                <a:lumMod val="85000"/>
              </a:schemeClr>
            </a:solidFill>
          </a:ln>
        </p:spPr>
      </p:pic>
      <p:sp>
        <p:nvSpPr>
          <p:cNvPr id="24" name="Slide Number">
            <a:extLst>
              <a:ext uri="{FF2B5EF4-FFF2-40B4-BE49-F238E27FC236}">
                <a16:creationId xmlns:a16="http://schemas.microsoft.com/office/drawing/2014/main" id="{FB3CC6A2-FD37-499F-B74C-8F611B1E6B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696517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4" y="2297338"/>
            <a:ext cx="8259715" cy="3120236"/>
          </a:xfrm>
        </p:spPr>
        <p:txBody>
          <a:bodyPr>
            <a:noAutofit/>
          </a:bodyPr>
          <a:lstStyle/>
          <a:p>
            <a:pPr marL="0" indent="0" algn="ctr">
              <a:buNone/>
            </a:pPr>
            <a:r>
              <a:rPr lang="en-US" sz="9600" b="1" dirty="0" smtClean="0"/>
              <a:t>Channel for Communication</a:t>
            </a:r>
            <a:endParaRPr lang="en-US" sz="9600" b="1" dirty="0"/>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86DDE0B9-1655-4B34-8B17-EB5EB2DFCFD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36035018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Title 2">
            <a:extLst>
              <a:ext uri="{FF2B5EF4-FFF2-40B4-BE49-F238E27FC236}">
                <a16:creationId xmlns:a16="http://schemas.microsoft.com/office/drawing/2014/main" id="{1F9BB342-439A-4E13-AF83-B813D17BD63C}"/>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2711613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in 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accessed)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6" name="Text Placeholder 5"/>
          <p:cNvSpPr txBox="1">
            <a:spLocks/>
          </p:cNvSpPr>
          <p:nvPr/>
        </p:nvSpPr>
        <p:spPr>
          <a:xfrm>
            <a:off x="747525" y="3339000"/>
            <a:ext cx="894892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bg1"/>
                </a:solidFill>
                <a:effectLst/>
              </a:rPr>
              <a:t>  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bg1"/>
                </a:solidFill>
                <a:effectLst/>
              </a:rPr>
              <a:t>  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tx1"/>
                </a:solidFill>
                <a:effectLst/>
              </a:rPr>
              <a:t>}</a:t>
            </a:r>
          </a:p>
        </p:txBody>
      </p:sp>
      <p:sp>
        <p:nvSpPr>
          <p:cNvPr id="7" name="AutoShape 6"/>
          <p:cNvSpPr>
            <a:spLocks noChangeArrowheads="1"/>
          </p:cNvSpPr>
          <p:nvPr/>
        </p:nvSpPr>
        <p:spPr bwMode="auto">
          <a:xfrm>
            <a:off x="5748048" y="5301738"/>
            <a:ext cx="3733800" cy="810112"/>
          </a:xfrm>
          <a:prstGeom prst="wedgeRoundRectCallout">
            <a:avLst>
              <a:gd name="adj1" fmla="val -57367"/>
              <a:gd name="adj2" fmla="val -8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
        <p:nvSpPr>
          <p:cNvPr id="8" name="Slide Number">
            <a:extLst>
              <a:ext uri="{FF2B5EF4-FFF2-40B4-BE49-F238E27FC236}">
                <a16:creationId xmlns:a16="http://schemas.microsoft.com/office/drawing/2014/main" id="{4BDFCE42-92D2-4C02-A425-010A6598C98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3410238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8" name="Text Placeholder 5"/>
          <p:cNvSpPr txBox="1">
            <a:spLocks/>
          </p:cNvSpPr>
          <p:nvPr/>
        </p:nvSpPr>
        <p:spPr>
          <a:xfrm>
            <a:off x="722210" y="2776580"/>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722210" y="1899000"/>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6824400" y="3438877"/>
            <a:ext cx="3276600" cy="609600"/>
          </a:xfrm>
          <a:prstGeom prst="wedgeRoundRectCallout">
            <a:avLst>
              <a:gd name="adj1" fmla="val -57250"/>
              <a:gd name="adj2" fmla="val -2404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872160" y="4833979"/>
            <a:ext cx="2057400" cy="504000"/>
          </a:xfrm>
          <a:prstGeom prst="wedgeRoundRectCallout">
            <a:avLst>
              <a:gd name="adj1" fmla="val -60624"/>
              <a:gd name="adj2" fmla="val -3895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
        <p:nvSpPr>
          <p:cNvPr id="10" name="Slide Number">
            <a:extLst>
              <a:ext uri="{FF2B5EF4-FFF2-40B4-BE49-F238E27FC236}">
                <a16:creationId xmlns:a16="http://schemas.microsoft.com/office/drawing/2014/main" id="{599569A3-F928-4BFC-9ED9-173862A7BA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242171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a:p>
        </p:txBody>
      </p:sp>
      <p:sp>
        <p:nvSpPr>
          <p:cNvPr id="8" name="Text Placeholder 5"/>
          <p:cNvSpPr txBox="1">
            <a:spLocks/>
          </p:cNvSpPr>
          <p:nvPr/>
        </p:nvSpPr>
        <p:spPr>
          <a:xfrm>
            <a:off x="745650"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Patient extends Person {</a:t>
            </a:r>
          </a:p>
          <a:p>
            <a:r>
              <a:rPr lang="en-US" sz="3100" dirty="0">
                <a:solidFill>
                  <a:schemeClr val="tx1"/>
                </a:solidFill>
                <a:effectLst/>
              </a:rPr>
              <a:t>  protected float weight;</a:t>
            </a:r>
          </a:p>
          <a:p>
            <a:r>
              <a:rPr lang="en-US" sz="3100" dirty="0">
                <a:solidFill>
                  <a:schemeClr val="tx1"/>
                </a:solidFill>
                <a:effectLst/>
              </a:rPr>
              <a:t>  public void method() {</a:t>
            </a:r>
          </a:p>
          <a:p>
            <a:r>
              <a:rPr lang="en-US" sz="3100" dirty="0">
                <a:solidFill>
                  <a:schemeClr val="tx1"/>
                </a:solidFill>
                <a:effectLst/>
              </a:rPr>
              <a:t>    double weight = 0.5d;</a:t>
            </a:r>
          </a:p>
          <a:p>
            <a:r>
              <a:rPr lang="en-US" sz="3100" dirty="0">
                <a:solidFill>
                  <a:schemeClr val="accent1">
                    <a:lumMod val="20000"/>
                    <a:lumOff val="80000"/>
                  </a:schemeClr>
                </a:solidFill>
                <a:effectLst/>
              </a:rPr>
              <a:t>    </a:t>
            </a:r>
            <a:r>
              <a:rPr lang="en-US" sz="3100" dirty="0">
                <a:solidFill>
                  <a:schemeClr val="bg1"/>
                </a:solidFill>
                <a:effectLst/>
              </a:rPr>
              <a:t>this</a:t>
            </a:r>
            <a:r>
              <a:rPr lang="en-US" sz="3100" b="0" dirty="0">
                <a:solidFill>
                  <a:schemeClr val="tx1"/>
                </a:solidFill>
                <a:effectLst/>
              </a:rPr>
              <a:t>.</a:t>
            </a:r>
            <a:r>
              <a:rPr lang="en-US" sz="3100" dirty="0">
                <a:solidFill>
                  <a:schemeClr val="tx1"/>
                </a:solidFill>
                <a:effectLst/>
              </a:rPr>
              <a:t>weight</a:t>
            </a:r>
            <a:r>
              <a:rPr lang="en-US" sz="3100" b="0" dirty="0">
                <a:solidFill>
                  <a:schemeClr val="tx1"/>
                </a:solidFill>
                <a:effectLst/>
              </a:rPr>
              <a:t> = </a:t>
            </a:r>
            <a:r>
              <a:rPr lang="en-US" sz="3100" dirty="0">
                <a:solidFill>
                  <a:schemeClr val="tx1"/>
                </a:solidFill>
                <a:effectLst/>
              </a:rPr>
              <a:t>0.6f;</a:t>
            </a:r>
          </a:p>
          <a:p>
            <a:r>
              <a:rPr lang="en-US" sz="3100" dirty="0">
                <a:solidFill>
                  <a:schemeClr val="accent1">
                    <a:lumMod val="20000"/>
                    <a:lumOff val="80000"/>
                  </a:schemeClr>
                </a:solidFill>
                <a:effectLst/>
              </a:rPr>
              <a:t>    </a:t>
            </a:r>
            <a:r>
              <a:rPr lang="en-US" sz="3100" dirty="0" err="1">
                <a:solidFill>
                  <a:schemeClr val="bg1"/>
                </a:solidFill>
                <a:effectLst/>
              </a:rPr>
              <a:t>super</a:t>
            </a:r>
            <a:r>
              <a:rPr lang="en-US" sz="3100" dirty="0" err="1">
                <a:solidFill>
                  <a:schemeClr val="tx1"/>
                </a:solidFill>
                <a:effectLst/>
              </a:rPr>
              <a:t>.weight</a:t>
            </a:r>
            <a:r>
              <a:rPr lang="en-US" sz="3100" dirty="0">
                <a:solidFill>
                  <a:schemeClr val="tx1"/>
                </a:solidFill>
                <a:effectLst/>
              </a:rPr>
              <a:t> = 1;</a:t>
            </a:r>
          </a:p>
          <a:p>
            <a:r>
              <a:rPr lang="en-US" sz="3100" dirty="0">
                <a:solidFill>
                  <a:schemeClr val="accent1">
                    <a:lumMod val="20000"/>
                    <a:lumOff val="80000"/>
                  </a:schemeClr>
                </a:solidFill>
                <a:effectLst/>
              </a:rPr>
              <a:t>  </a:t>
            </a:r>
            <a:r>
              <a:rPr lang="en-US" sz="3100" dirty="0">
                <a:solidFill>
                  <a:schemeClr val="tx1"/>
                </a:solidFill>
                <a:effectLst/>
              </a:rPr>
              <a:t>}</a:t>
            </a:r>
          </a:p>
          <a:p>
            <a:r>
              <a:rPr lang="en-US" sz="3100" dirty="0">
                <a:solidFill>
                  <a:schemeClr val="tx1"/>
                </a:solidFill>
                <a:effectLst/>
              </a:rPr>
              <a:t>}</a:t>
            </a:r>
          </a:p>
        </p:txBody>
      </p:sp>
      <p:sp>
        <p:nvSpPr>
          <p:cNvPr id="6" name="Text Placeholder 5"/>
          <p:cNvSpPr txBox="1">
            <a:spLocks/>
          </p:cNvSpPr>
          <p:nvPr/>
        </p:nvSpPr>
        <p:spPr>
          <a:xfrm>
            <a:off x="747524" y="1803128"/>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Person { protected int weight; }</a:t>
            </a:r>
          </a:p>
        </p:txBody>
      </p:sp>
      <p:sp>
        <p:nvSpPr>
          <p:cNvPr id="7" name="AutoShape 6"/>
          <p:cNvSpPr>
            <a:spLocks noChangeArrowheads="1"/>
          </p:cNvSpPr>
          <p:nvPr/>
        </p:nvSpPr>
        <p:spPr bwMode="auto">
          <a:xfrm>
            <a:off x="6129253" y="4612192"/>
            <a:ext cx="2819400" cy="504000"/>
          </a:xfrm>
          <a:prstGeom prst="wedgeRoundRectCallout">
            <a:avLst>
              <a:gd name="adj1" fmla="val -56873"/>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25944" y="5642089"/>
            <a:ext cx="3170737" cy="504000"/>
          </a:xfrm>
          <a:prstGeom prst="wedgeRoundRectCallout">
            <a:avLst>
              <a:gd name="adj1" fmla="val -39809"/>
              <a:gd name="adj2" fmla="val -8251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541274" y="3819462"/>
            <a:ext cx="2407379" cy="504000"/>
          </a:xfrm>
          <a:prstGeom prst="wedgeRoundRectCallout">
            <a:avLst>
              <a:gd name="adj1" fmla="val -58197"/>
              <a:gd name="adj2" fmla="val 32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
        <p:nvSpPr>
          <p:cNvPr id="11" name="Slide Number">
            <a:extLst>
              <a:ext uri="{FF2B5EF4-FFF2-40B4-BE49-F238E27FC236}">
                <a16:creationId xmlns:a16="http://schemas.microsoft.com/office/drawing/2014/main" id="{48B5EFE9-4F20-477F-95EC-082C01FF8D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028139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7" name="Text Placeholder 5"/>
          <p:cNvSpPr txBox="1">
            <a:spLocks/>
          </p:cNvSpPr>
          <p:nvPr/>
        </p:nvSpPr>
        <p:spPr>
          <a:xfrm>
            <a:off x="696000" y="1854000"/>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r>
              <a:rPr lang="en-US" sz="2800" dirty="0">
                <a:solidFill>
                  <a:schemeClr val="accent1">
                    <a:lumMod val="20000"/>
                    <a:lumOff val="80000"/>
                  </a:schemeClr>
                </a:solidFill>
              </a:rPr>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a:solidFill>
                  <a:schemeClr val="tx1"/>
                </a:solidFill>
                <a:effectLst/>
              </a:rPr>
              <a:t>{ </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p>
          <a:p>
            <a:r>
              <a:rPr lang="en-US" sz="2800" dirty="0">
                <a:solidFill>
                  <a:schemeClr val="bg1"/>
                </a:solidFill>
                <a:effectLst/>
              </a:rPr>
              <a:t>  public void sleep()</a:t>
            </a:r>
            <a:r>
              <a:rPr lang="en-US" sz="2800" dirty="0">
                <a:solidFill>
                  <a:schemeClr val="tx1"/>
                </a:solidFill>
                <a:effectLst/>
              </a:rPr>
              <a:t>{</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394905" y="4251499"/>
            <a:ext cx="3171507" cy="987504"/>
          </a:xfrm>
          <a:prstGeom prst="wedgeRoundRectCallout">
            <a:avLst>
              <a:gd name="adj1" fmla="val -57337"/>
              <a:gd name="adj2" fmla="val 3526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Signature and return type </a:t>
            </a:r>
            <a:r>
              <a:rPr lang="en-US" sz="2600" b="1" dirty="0">
                <a:solidFill>
                  <a:schemeClr val="bg1"/>
                </a:solidFill>
              </a:rPr>
              <a:t>should match</a:t>
            </a:r>
            <a:endParaRPr lang="bg-BG" sz="2600" b="1" dirty="0">
              <a:solidFill>
                <a:schemeClr val="bg1"/>
              </a:solidFill>
            </a:endParaRPr>
          </a:p>
        </p:txBody>
      </p:sp>
      <p:sp>
        <p:nvSpPr>
          <p:cNvPr id="9" name="AutoShape 6"/>
          <p:cNvSpPr>
            <a:spLocks noChangeArrowheads="1"/>
          </p:cNvSpPr>
          <p:nvPr/>
        </p:nvSpPr>
        <p:spPr bwMode="auto">
          <a:xfrm>
            <a:off x="5931853" y="2065417"/>
            <a:ext cx="5955347" cy="544830"/>
          </a:xfrm>
          <a:prstGeom prst="wedgeRoundRectCallout">
            <a:avLst>
              <a:gd name="adj1" fmla="val -37966"/>
              <a:gd name="adj2" fmla="val 79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Method in base class </a:t>
            </a:r>
            <a:r>
              <a:rPr lang="en-US" sz="2600" b="1" dirty="0">
                <a:solidFill>
                  <a:schemeClr val="bg1"/>
                </a:solidFill>
              </a:rPr>
              <a:t>must not be </a:t>
            </a:r>
            <a:r>
              <a:rPr lang="en-US" sz="2600" b="1" dirty="0">
                <a:solidFill>
                  <a:schemeClr val="bg1"/>
                </a:solidFill>
                <a:latin typeface="Consolas" panose="020B0609020204030204" pitchFamily="49" charset="0"/>
              </a:rPr>
              <a:t>final</a:t>
            </a:r>
            <a:endParaRPr lang="bg-BG" sz="2600" b="1" dirty="0">
              <a:solidFill>
                <a:schemeClr val="bg1"/>
              </a:solidFill>
              <a:latin typeface="Consolas" panose="020B0609020204030204" pitchFamily="49" charset="0"/>
            </a:endParaRPr>
          </a:p>
        </p:txBody>
      </p:sp>
      <p:sp>
        <p:nvSpPr>
          <p:cNvPr id="10" name="Slide Number">
            <a:extLst>
              <a:ext uri="{FF2B5EF4-FFF2-40B4-BE49-F238E27FC236}">
                <a16:creationId xmlns:a16="http://schemas.microsoft.com/office/drawing/2014/main" id="{6B446649-A1A7-4065-A139-2825E546B22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4040920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7" name="Text Placeholder 5"/>
          <p:cNvSpPr txBox="1">
            <a:spLocks/>
          </p:cNvSpPr>
          <p:nvPr/>
        </p:nvSpPr>
        <p:spPr>
          <a:xfrm>
            <a:off x="741000" y="18540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1000" y="3515044"/>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
        <p:nvSpPr>
          <p:cNvPr id="8" name="Slide Number">
            <a:extLst>
              <a:ext uri="{FF2B5EF4-FFF2-40B4-BE49-F238E27FC236}">
                <a16:creationId xmlns:a16="http://schemas.microsoft.com/office/drawing/2014/main" id="{709E532D-8928-4CDA-B836-94EDB7CF2BD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4070684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7" name="Text Placeholder 5"/>
          <p:cNvSpPr txBox="1">
            <a:spLocks/>
          </p:cNvSpPr>
          <p:nvPr/>
        </p:nvSpPr>
        <p:spPr>
          <a:xfrm>
            <a:off x="732163" y="18540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732163" y="3519000"/>
            <a:ext cx="1013383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
        <p:nvSpPr>
          <p:cNvPr id="8" name="Slide Number">
            <a:extLst>
              <a:ext uri="{FF2B5EF4-FFF2-40B4-BE49-F238E27FC236}">
                <a16:creationId xmlns:a16="http://schemas.microsoft.com/office/drawing/2014/main" id="{ECC9A0CC-D483-4C07-8638-B1B784F0EA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753677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an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a:p>
        </p:txBody>
      </p:sp>
      <p:sp>
        <p:nvSpPr>
          <p:cNvPr id="7" name="Text Placeholder 5"/>
          <p:cNvSpPr txBox="1">
            <a:spLocks/>
          </p:cNvSpPr>
          <p:nvPr/>
        </p:nvSpPr>
        <p:spPr>
          <a:xfrm>
            <a:off x="747524"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person = 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400800" y="4876801"/>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386706" y="1419830"/>
            <a:ext cx="3038588" cy="1055608"/>
          </a:xfrm>
          <a:prstGeom prst="wedgeRoundRectCallout">
            <a:avLst>
              <a:gd name="adj1" fmla="val -9179"/>
              <a:gd name="adj2" fmla="val -83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rgbClr val="FFFFFF"/>
                </a:solidFill>
              </a:rPr>
              <a:t>Focus on common properties</a:t>
            </a:r>
            <a:endParaRPr lang="bg-BG" sz="2800" b="1" dirty="0">
              <a:solidFill>
                <a:schemeClr val="tx2">
                  <a:lumMod val="75000"/>
                </a:schemeClr>
              </a:solidFill>
            </a:endParaRPr>
          </a:p>
        </p:txBody>
      </p:sp>
      <p:sp>
        <p:nvSpPr>
          <p:cNvPr id="10" name="Slide Number">
            <a:extLst>
              <a:ext uri="{FF2B5EF4-FFF2-40B4-BE49-F238E27FC236}">
                <a16:creationId xmlns:a16="http://schemas.microsoft.com/office/drawing/2014/main" id="{1DD03C7D-83A2-4091-8DDE-2AB6ACDE4E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380927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8" name="Rectangle: Rounded Corners 7"/>
          <p:cNvSpPr/>
          <p:nvPr/>
        </p:nvSpPr>
        <p:spPr>
          <a:xfrm>
            <a:off x="3543300"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2407"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41054" y="3657600"/>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543300" y="4429170"/>
            <a:ext cx="1981200" cy="571829"/>
          </a:xfrm>
          <a:prstGeom prst="wedgeRoundRectCallout">
            <a:avLst>
              <a:gd name="adj1" fmla="val 67262"/>
              <a:gd name="adj2" fmla="val -21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88EB9FEA-7CD4-445B-914A-4BD97B0F0AE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1060022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02" y="1196125"/>
            <a:ext cx="11818096" cy="5119527"/>
          </a:xfrm>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18" name="Rectangle: Rounded Corners 17"/>
          <p:cNvSpPr/>
          <p:nvPr/>
        </p:nvSpPr>
        <p:spPr>
          <a:xfrm>
            <a:off x="1219200"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9868" y="4212086"/>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3986" y="5638801"/>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1703"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2200" y="5334000"/>
            <a:ext cx="5334000" cy="662152"/>
          </a:xfrm>
          <a:prstGeom prst="wedgeRoundRectCallout">
            <a:avLst>
              <a:gd name="adj1" fmla="val -55512"/>
              <a:gd name="adj2" fmla="val 3144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+getRandomElement():Object</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30041B27-3C17-489F-86BB-5D6122F2FEA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55101790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514350" indent="-514350">
              <a:lnSpc>
                <a:spcPct val="100000"/>
              </a:lnSpc>
              <a:spcBef>
                <a:spcPts val="500"/>
              </a:spcBef>
            </a:pPr>
            <a:r>
              <a:rPr lang="en-US" dirty="0"/>
              <a:t>Inheritance</a:t>
            </a:r>
          </a:p>
          <a:p>
            <a:pPr marL="514350" indent="-514350">
              <a:lnSpc>
                <a:spcPct val="100000"/>
              </a:lnSpc>
              <a:spcBef>
                <a:spcPts val="500"/>
              </a:spcBef>
            </a:pPr>
            <a:r>
              <a:rPr lang="en-US" dirty="0"/>
              <a:t>Class Hierarchies</a:t>
            </a:r>
          </a:p>
          <a:p>
            <a:pPr marL="514350" indent="-514350">
              <a:lnSpc>
                <a:spcPct val="100000"/>
              </a:lnSpc>
              <a:spcBef>
                <a:spcPts val="500"/>
              </a:spcBef>
            </a:pPr>
            <a:r>
              <a:rPr lang="en-US" dirty="0"/>
              <a:t>Inheritance in Java</a:t>
            </a:r>
          </a:p>
          <a:p>
            <a:pPr marL="514350" indent="-514350">
              <a:lnSpc>
                <a:spcPct val="100000"/>
              </a:lnSpc>
              <a:spcBef>
                <a:spcPts val="500"/>
              </a:spcBef>
            </a:pPr>
            <a:r>
              <a:rPr lang="en-US" dirty="0"/>
              <a:t>Accessing Members of the Base Class</a:t>
            </a:r>
          </a:p>
          <a:p>
            <a:pPr marL="514350" indent="-514350">
              <a:lnSpc>
                <a:spcPct val="100000"/>
              </a:lnSpc>
              <a:spcBef>
                <a:spcPts val="500"/>
              </a:spcBef>
            </a:pPr>
            <a:r>
              <a:rPr lang="en-GB" dirty="0"/>
              <a:t>Types of Class Reuse</a:t>
            </a:r>
            <a:endParaRPr lang="en-US" dirty="0"/>
          </a:p>
          <a:p>
            <a:pPr lvl="1">
              <a:lnSpc>
                <a:spcPct val="100000"/>
              </a:lnSpc>
              <a:spcBef>
                <a:spcPts val="500"/>
              </a:spcBef>
            </a:pPr>
            <a:r>
              <a:rPr lang="en-US" dirty="0"/>
              <a:t>Extension, Composition, Delegation</a:t>
            </a:r>
          </a:p>
          <a:p>
            <a:pPr marL="514350" indent="-514350">
              <a:lnSpc>
                <a:spcPct val="100000"/>
              </a:lnSpc>
              <a:spcBef>
                <a:spcPts val="500"/>
              </a:spcBef>
            </a:pPr>
            <a:r>
              <a:rPr lang="en-US" dirty="0"/>
              <a:t>When to Use Inheritance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5" name="Slide Number">
            <a:extLst>
              <a:ext uri="{FF2B5EF4-FFF2-40B4-BE49-F238E27FC236}">
                <a16:creationId xmlns:a16="http://schemas.microsoft.com/office/drawing/2014/main" id="{A0883137-B9B9-4EF0-B7F7-FCBCA8C83ED2}"/>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507567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11" name="Text Placeholder 5"/>
          <p:cNvSpPr txBox="1">
            <a:spLocks/>
          </p:cNvSpPr>
          <p:nvPr/>
        </p:nvSpPr>
        <p:spPr>
          <a:xfrm>
            <a:off x="316224" y="1494000"/>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a:t>
            </a:r>
            <a:r>
              <a:rPr lang="en-US" sz="3000" dirty="0" err="1">
                <a:solidFill>
                  <a:schemeClr val="tx1"/>
                </a:solidFill>
                <a:effectLst/>
              </a:rPr>
              <a:t>RandomArrayList</a:t>
            </a:r>
            <a:r>
              <a:rPr lang="en-US" sz="3000" dirty="0">
                <a:solidFill>
                  <a:schemeClr val="tx1"/>
                </a:solidFill>
                <a:effectLst/>
              </a:rPr>
              <a: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a:solidFill>
                  <a:schemeClr val="bg1"/>
                </a:solidFill>
                <a:effectLst/>
              </a:rPr>
              <a:t>this</a:t>
            </a:r>
            <a:r>
              <a:rPr lang="en-US" sz="3000" dirty="0">
                <a:solidFill>
                  <a:schemeClr val="tx1"/>
                </a:solidFill>
                <a:effectLst/>
              </a:rPr>
              <a:t>.rnd.nextInt(</a:t>
            </a:r>
            <a:r>
              <a:rPr lang="en-US" sz="3000" dirty="0">
                <a:solidFill>
                  <a:schemeClr val="bg1"/>
                </a:solidFill>
                <a:effectLst/>
              </a:rPr>
              <a:t>super</a:t>
            </a:r>
            <a:r>
              <a:rPr lang="en-US" sz="3000" dirty="0">
                <a:solidFill>
                  <a:schemeClr val="tx1"/>
                </a:solidFill>
                <a:effectLst/>
              </a:rPr>
              <a:t>.size());</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err="1">
                <a:solidFill>
                  <a:schemeClr val="bg1"/>
                </a:solidFill>
                <a:effectLst/>
              </a:rPr>
              <a:t>super</a:t>
            </a:r>
            <a:r>
              <a:rPr lang="en-US" sz="3000" dirty="0" err="1">
                <a:solidFill>
                  <a:schemeClr val="tx1"/>
                </a:solidFill>
                <a:effectLst/>
              </a:rPr>
              <a:t>.remove</a:t>
            </a:r>
            <a:r>
              <a:rPr lang="en-US" sz="3000" dirty="0">
                <a:solidFill>
                  <a:schemeClr val="tx1"/>
                </a:solidFill>
                <a:effectLst/>
              </a:rPr>
              <a:t>(</a:t>
            </a:r>
            <a:r>
              <a:rPr lang="en-US" sz="3000" dirty="0">
                <a:solidFill>
                  <a:schemeClr val="bg1"/>
                </a:solidFill>
                <a:effectLst/>
              </a:rPr>
              <a:t>index</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bg1"/>
                </a:solidFill>
                <a:effectLst/>
              </a:rPr>
              <a:t>return</a:t>
            </a:r>
            <a:r>
              <a:rPr lang="en-US" sz="3000" dirty="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
        <p:nvSpPr>
          <p:cNvPr id="6" name="Slide Number">
            <a:extLst>
              <a:ext uri="{FF2B5EF4-FFF2-40B4-BE49-F238E27FC236}">
                <a16:creationId xmlns:a16="http://schemas.microsoft.com/office/drawing/2014/main" id="{EEA08AB3-C7E1-4B9D-B59D-65B8A7073BB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767978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3481" y="1305339"/>
            <a:ext cx="2625038" cy="260073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4BA4914-9D36-4F50-8A4C-13FFCCA486A8}"/>
              </a:ext>
            </a:extLst>
          </p:cNvPr>
          <p:cNvSpPr>
            <a:spLocks noGrp="1"/>
          </p:cNvSpPr>
          <p:nvPr>
            <p:ph type="title" sz="quarter" idx="10"/>
          </p:nvPr>
        </p:nvSpPr>
        <p:spPr/>
        <p:txBody>
          <a:bodyPr/>
          <a:lstStyle/>
          <a:p>
            <a:r>
              <a:rPr lang="en-US"/>
              <a:t>Types of Class Reuse</a:t>
            </a:r>
          </a:p>
        </p:txBody>
      </p:sp>
    </p:spTree>
    <p:extLst>
      <p:ext uri="{BB962C8B-B14F-4D97-AF65-F5344CB8AC3E}">
        <p14:creationId xmlns:p14="http://schemas.microsoft.com/office/powerpoint/2010/main" val="14690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33645"/>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a:t>through the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000"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7903"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2764" y="4934638"/>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C16CD57E-0596-4342-A414-0A01C7205E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878757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7CB93B01-2361-4E61-80A0-836EEFDC05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90218"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573204" y="4764745"/>
            <a:ext cx="2839720" cy="646986"/>
          </a:xfrm>
          <a:prstGeom prst="wedgeRoundRectCallout">
            <a:avLst>
              <a:gd name="adj1" fmla="val -36016"/>
              <a:gd name="adj2" fmla="val -829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rgbClr val="FFFFFF"/>
                </a:solidFill>
              </a:rPr>
              <a:t>Reusing classes</a:t>
            </a:r>
            <a:endParaRPr lang="bg-BG" sz="3200" dirty="0">
              <a:solidFill>
                <a:schemeClr val="tx2">
                  <a:lumMod val="75000"/>
                </a:schemeClr>
              </a:solidFill>
            </a:endParaRPr>
          </a:p>
        </p:txBody>
      </p:sp>
      <p:sp>
        <p:nvSpPr>
          <p:cNvPr id="7" name="Rectangle: Rounded Corners 6"/>
          <p:cNvSpPr/>
          <p:nvPr/>
        </p:nvSpPr>
        <p:spPr>
          <a:xfrm>
            <a:off x="6690266" y="1532122"/>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Tree>
    <p:extLst>
      <p:ext uri="{BB962C8B-B14F-4D97-AF65-F5344CB8AC3E}">
        <p14:creationId xmlns:p14="http://schemas.microsoft.com/office/powerpoint/2010/main" val="3992371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287718"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6962"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3743"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
        <p:nvSpPr>
          <p:cNvPr id="9" name="Slide Number">
            <a:extLst>
              <a:ext uri="{FF2B5EF4-FFF2-40B4-BE49-F238E27FC236}">
                <a16:creationId xmlns:a16="http://schemas.microsoft.com/office/drawing/2014/main" id="{81DAD8B8-FC27-4B9A-9555-5C3B0D9497C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613045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grpSp>
        <p:nvGrpSpPr>
          <p:cNvPr id="6" name="Group 5"/>
          <p:cNvGrpSpPr/>
          <p:nvPr/>
        </p:nvGrpSpPr>
        <p:grpSpPr>
          <a:xfrm>
            <a:off x="533400"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StackOfStrings</a:t>
              </a:r>
              <a:endParaRPr lang="en-US"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6868"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9577"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30933" y="4495801"/>
            <a:ext cx="5667375" cy="1400175"/>
          </a:xfrm>
          <a:prstGeom prst="roundRect">
            <a:avLst>
              <a:gd name="adj" fmla="val 10966"/>
            </a:avLst>
          </a:prstGeom>
          <a:ln>
            <a:solidFill>
              <a:schemeClr val="tx1">
                <a:lumMod val="85000"/>
              </a:schemeClr>
            </a:solidFill>
          </a:ln>
        </p:spPr>
      </p:pic>
      <p:sp>
        <p:nvSpPr>
          <p:cNvPr id="13" name="Slide Number">
            <a:extLst>
              <a:ext uri="{FF2B5EF4-FFF2-40B4-BE49-F238E27FC236}">
                <a16:creationId xmlns:a16="http://schemas.microsoft.com/office/drawing/2014/main" id="{D72F3ED8-A7F4-49EF-B2C6-368BB55904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4043433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11" name="Text Placeholder 5"/>
          <p:cNvSpPr txBox="1">
            <a:spLocks/>
          </p:cNvSpPr>
          <p:nvPr/>
        </p:nvSpPr>
        <p:spPr>
          <a:xfrm>
            <a:off x="156000" y="1628555"/>
            <a:ext cx="11879675" cy="45004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700" dirty="0">
                <a:solidFill>
                  <a:schemeClr val="tx1"/>
                </a:solidFill>
                <a:effectLst/>
              </a:rPr>
              <a:t>public class StackOfStrings {</a:t>
            </a:r>
          </a:p>
          <a:p>
            <a:pPr>
              <a:spcBef>
                <a:spcPts val="600"/>
              </a:spcBef>
            </a:pPr>
            <a:r>
              <a:rPr lang="en-US" sz="2700" dirty="0">
                <a:solidFill>
                  <a:schemeClr val="tx1"/>
                </a:solidFill>
                <a:effectLst/>
              </a:rPr>
              <a:t>  private List&lt;String&gt; container;</a:t>
            </a:r>
          </a:p>
          <a:p>
            <a:pPr>
              <a:spcBef>
                <a:spcPts val="600"/>
              </a:spcBef>
            </a:pPr>
            <a:r>
              <a:rPr lang="en-US" sz="2700" dirty="0">
                <a:solidFill>
                  <a:schemeClr val="accent2"/>
                </a:solidFill>
                <a:effectLst/>
              </a:rPr>
              <a:t>  // TODO: </a:t>
            </a:r>
            <a:r>
              <a:rPr lang="en-US" sz="2700" i="1" dirty="0">
                <a:solidFill>
                  <a:schemeClr val="accent2"/>
                </a:solidFill>
                <a:effectLst/>
              </a:rPr>
              <a:t>Create a constructor</a:t>
            </a:r>
          </a:p>
          <a:p>
            <a:pPr>
              <a:spcBef>
                <a:spcPts val="600"/>
              </a:spcBef>
            </a:pPr>
            <a:r>
              <a:rPr lang="en-US" sz="2700" dirty="0">
                <a:solidFill>
                  <a:schemeClr val="tx1"/>
                </a:solidFill>
                <a:effectLst/>
              </a:rPr>
              <a:t>  public void push(String item) { </a:t>
            </a:r>
            <a:r>
              <a:rPr lang="en-US" sz="2700" dirty="0" err="1">
                <a:solidFill>
                  <a:schemeClr val="bg1"/>
                </a:solidFill>
                <a:effectLst/>
              </a:rPr>
              <a:t>this</a:t>
            </a:r>
            <a:r>
              <a:rPr lang="en-US" sz="2700" dirty="0" err="1">
                <a:solidFill>
                  <a:schemeClr val="tx1"/>
                </a:solidFill>
                <a:effectLst/>
              </a:rPr>
              <a:t>.container.add</a:t>
            </a:r>
            <a:r>
              <a:rPr lang="en-US" sz="2700" dirty="0">
                <a:solidFill>
                  <a:schemeClr val="tx1"/>
                </a:solidFill>
                <a:effectLst/>
              </a:rPr>
              <a:t>(item); }</a:t>
            </a:r>
          </a:p>
          <a:p>
            <a:pPr>
              <a:spcBef>
                <a:spcPts val="600"/>
              </a:spcBef>
            </a:pPr>
            <a:r>
              <a:rPr lang="en-US" sz="2700" dirty="0">
                <a:solidFill>
                  <a:schemeClr val="accent1">
                    <a:lumMod val="20000"/>
                    <a:lumOff val="80000"/>
                  </a:schemeClr>
                </a:solidFill>
              </a:rPr>
              <a:t>  </a:t>
            </a:r>
            <a:r>
              <a:rPr lang="en-US" sz="2700" dirty="0">
                <a:solidFill>
                  <a:schemeClr val="tx1"/>
                </a:solidFill>
                <a:effectLst/>
              </a:rPr>
              <a:t>public String pop() {</a:t>
            </a:r>
          </a:p>
          <a:p>
            <a:pPr>
              <a:spcBef>
                <a:spcPts val="600"/>
              </a:spcBef>
            </a:pPr>
            <a:r>
              <a:rPr lang="en-US" sz="2700" dirty="0">
                <a:solidFill>
                  <a:schemeClr val="tx1"/>
                </a:solidFill>
                <a:effectLst/>
              </a:rPr>
              <a:t>    </a:t>
            </a:r>
            <a:r>
              <a:rPr lang="en-US" sz="2700" dirty="0">
                <a:solidFill>
                  <a:schemeClr val="accent2"/>
                </a:solidFill>
                <a:effectLst/>
              </a:rPr>
              <a:t>// TODO:</a:t>
            </a:r>
            <a:r>
              <a:rPr lang="en-US" sz="2700" i="1" dirty="0">
                <a:solidFill>
                  <a:schemeClr val="accent2"/>
                </a:solidFill>
                <a:effectLst/>
              </a:rPr>
              <a:t> Validate if list is not empty</a:t>
            </a:r>
            <a:endParaRPr lang="en-US" sz="2700" dirty="0">
              <a:solidFill>
                <a:schemeClr val="tx1"/>
              </a:solidFill>
              <a:effectLst/>
            </a:endParaRPr>
          </a:p>
          <a:p>
            <a:pPr>
              <a:spcBef>
                <a:spcPts val="600"/>
              </a:spcBef>
            </a:pPr>
            <a:r>
              <a:rPr lang="en-US" sz="2700" dirty="0">
                <a:solidFill>
                  <a:schemeClr val="accent1">
                    <a:lumMod val="20000"/>
                    <a:lumOff val="80000"/>
                  </a:schemeClr>
                </a:solidFill>
              </a:rPr>
              <a:t>    </a:t>
            </a:r>
            <a:r>
              <a:rPr lang="en-US" sz="2700" dirty="0">
                <a:solidFill>
                  <a:schemeClr val="tx1"/>
                </a:solidFill>
                <a:effectLst/>
              </a:rPr>
              <a:t>return </a:t>
            </a:r>
            <a:r>
              <a:rPr lang="en-US" sz="2700" dirty="0" err="1">
                <a:solidFill>
                  <a:schemeClr val="bg1"/>
                </a:solidFill>
                <a:effectLst/>
              </a:rPr>
              <a:t>this</a:t>
            </a:r>
            <a:r>
              <a:rPr lang="en-US" sz="2700" dirty="0" err="1">
                <a:solidFill>
                  <a:schemeClr val="tx1"/>
                </a:solidFill>
                <a:effectLst/>
              </a:rPr>
              <a:t>.container.remove</a:t>
            </a:r>
            <a:r>
              <a:rPr lang="en-US" sz="2700" dirty="0">
                <a:solidFill>
                  <a:schemeClr val="tx1"/>
                </a:solidFill>
                <a:effectLst/>
              </a:rPr>
              <a:t>(</a:t>
            </a:r>
            <a:r>
              <a:rPr lang="en-US" sz="2700" dirty="0" err="1">
                <a:solidFill>
                  <a:schemeClr val="bg1"/>
                </a:solidFill>
                <a:effectLst/>
              </a:rPr>
              <a:t>this</a:t>
            </a:r>
            <a:r>
              <a:rPr lang="en-US" sz="2700" dirty="0" err="1">
                <a:solidFill>
                  <a:schemeClr val="tx1"/>
                </a:solidFill>
                <a:effectLst/>
              </a:rPr>
              <a:t>.container.size</a:t>
            </a:r>
            <a:r>
              <a:rPr lang="en-US" sz="2700" dirty="0">
                <a:solidFill>
                  <a:schemeClr val="tx1"/>
                </a:solidFill>
                <a:effectLst/>
              </a:rPr>
              <a:t>() - 1);</a:t>
            </a:r>
          </a:p>
          <a:p>
            <a:pPr>
              <a:spcBef>
                <a:spcPts val="600"/>
              </a:spcBef>
            </a:pPr>
            <a:r>
              <a:rPr lang="en-US" sz="2700" dirty="0">
                <a:solidFill>
                  <a:schemeClr val="tx1"/>
                </a:solidFill>
                <a:effectLst/>
              </a:rPr>
              <a:t>  }</a:t>
            </a:r>
          </a:p>
          <a:p>
            <a:pPr>
              <a:spcBef>
                <a:spcPts val="600"/>
              </a:spcBef>
            </a:pPr>
            <a:r>
              <a:rPr lang="en-US" sz="2700" dirty="0">
                <a:solidFill>
                  <a:schemeClr val="tx1"/>
                </a:solidFill>
                <a:effectLst/>
              </a:rPr>
              <a:t>}</a:t>
            </a:r>
          </a:p>
        </p:txBody>
      </p:sp>
      <p:sp>
        <p:nvSpPr>
          <p:cNvPr id="6" name="Slide Number">
            <a:extLst>
              <a:ext uri="{FF2B5EF4-FFF2-40B4-BE49-F238E27FC236}">
                <a16:creationId xmlns:a16="http://schemas.microsoft.com/office/drawing/2014/main" id="{E07E579A-E414-4CA7-A74A-06E0DB5322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2379878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a:t>The derived 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6" name="AutoShape 6"/>
          <p:cNvSpPr>
            <a:spLocks noChangeArrowheads="1"/>
          </p:cNvSpPr>
          <p:nvPr/>
        </p:nvSpPr>
        <p:spPr bwMode="auto">
          <a:xfrm>
            <a:off x="6477000"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3A22CF01-E5B7-4717-B227-5206726501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197990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6071" y="1396104"/>
            <a:ext cx="9190420"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396491" y="3896139"/>
            <a:ext cx="2309661" cy="250028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64770"/>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661302" y="1835575"/>
            <a:ext cx="8633008" cy="4121128"/>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3400" dirty="0">
                <a:solidFill>
                  <a:schemeClr val="bg2"/>
                </a:solidFill>
              </a:rPr>
              <a:t>Inheritance is a powerful tool for </a:t>
            </a:r>
            <a:r>
              <a:rPr lang="en-US" sz="34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3400" b="1" dirty="0">
                <a:solidFill>
                  <a:schemeClr val="bg1"/>
                </a:solidFill>
              </a:rPr>
              <a:t>Subclass</a:t>
            </a:r>
            <a:r>
              <a:rPr lang="en-US" sz="3400" b="1" dirty="0">
                <a:solidFill>
                  <a:schemeClr val="tx2">
                    <a:lumMod val="75000"/>
                  </a:schemeClr>
                </a:solidFill>
              </a:rPr>
              <a:t> </a:t>
            </a:r>
            <a:r>
              <a:rPr lang="en-US" sz="3400" b="1" dirty="0">
                <a:solidFill>
                  <a:schemeClr val="bg1"/>
                </a:solidFill>
              </a:rPr>
              <a:t>inherits</a:t>
            </a:r>
            <a:r>
              <a:rPr lang="en-US" sz="3400" b="1" dirty="0">
                <a:solidFill>
                  <a:schemeClr val="tx2">
                    <a:lumMod val="75000"/>
                  </a:schemeClr>
                </a:solidFill>
              </a:rPr>
              <a:t> </a:t>
            </a:r>
            <a:r>
              <a:rPr lang="en-US" sz="3400" dirty="0">
                <a:solidFill>
                  <a:schemeClr val="bg2"/>
                </a:solidFill>
              </a:rPr>
              <a:t>members</a:t>
            </a:r>
            <a:r>
              <a:rPr lang="en-US" sz="3400" dirty="0"/>
              <a:t> </a:t>
            </a:r>
            <a:r>
              <a:rPr lang="en-US" sz="3400" dirty="0">
                <a:solidFill>
                  <a:schemeClr val="bg2"/>
                </a:solidFill>
              </a:rPr>
              <a:t>from</a:t>
            </a:r>
            <a:r>
              <a:rPr lang="en-US" sz="3400" dirty="0">
                <a:solidFill>
                  <a:schemeClr val="tx2">
                    <a:lumMod val="75000"/>
                  </a:schemeClr>
                </a:solidFill>
              </a:rPr>
              <a:t> </a:t>
            </a:r>
            <a:r>
              <a:rPr lang="en-US" sz="3400" b="1" dirty="0">
                <a:solidFill>
                  <a:schemeClr val="bg1"/>
                </a:solidFill>
              </a:rPr>
              <a:t>Superclass</a:t>
            </a:r>
          </a:p>
          <a:p>
            <a:pPr marL="358775" indent="-358775">
              <a:lnSpc>
                <a:spcPct val="110000"/>
              </a:lnSpc>
              <a:buFont typeface="Wingdings" panose="05000000000000000000" pitchFamily="2" charset="2"/>
              <a:buChar char="§"/>
            </a:pPr>
            <a:r>
              <a:rPr lang="en-US" sz="3400" dirty="0">
                <a:solidFill>
                  <a:schemeClr val="bg2"/>
                </a:solidFill>
              </a:rPr>
              <a:t>Subclass</a:t>
            </a:r>
            <a:r>
              <a:rPr lang="en-US" sz="3400" dirty="0"/>
              <a:t> </a:t>
            </a:r>
            <a:r>
              <a:rPr lang="en-US" sz="3400" dirty="0">
                <a:solidFill>
                  <a:schemeClr val="bg2"/>
                </a:solidFill>
              </a:rPr>
              <a:t>can</a:t>
            </a:r>
            <a:r>
              <a:rPr lang="en-US" sz="3400" dirty="0"/>
              <a:t> </a:t>
            </a:r>
            <a:r>
              <a:rPr lang="en-US" sz="3400" b="1" dirty="0">
                <a:solidFill>
                  <a:schemeClr val="bg1"/>
                </a:solidFill>
              </a:rPr>
              <a:t>override</a:t>
            </a:r>
            <a:r>
              <a:rPr lang="en-US" sz="3400" dirty="0">
                <a:solidFill>
                  <a:schemeClr val="tx2">
                    <a:lumMod val="75000"/>
                  </a:schemeClr>
                </a:solidFill>
              </a:rPr>
              <a:t> </a:t>
            </a:r>
            <a:r>
              <a:rPr lang="en-US" sz="3400" dirty="0">
                <a:solidFill>
                  <a:schemeClr val="bg2"/>
                </a:solidFill>
              </a:rPr>
              <a:t>methods</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dirty="0">
                <a:solidFill>
                  <a:schemeClr val="bg2"/>
                </a:solidFill>
              </a:rPr>
              <a:t>classes</a:t>
            </a:r>
            <a:r>
              <a:rPr lang="en-US" sz="3400" dirty="0"/>
              <a:t> </a:t>
            </a:r>
            <a:r>
              <a:rPr lang="en-US" sz="3400" dirty="0">
                <a:solidFill>
                  <a:schemeClr val="bg2"/>
                </a:solidFill>
              </a:rPr>
              <a:t>with</a:t>
            </a:r>
            <a:r>
              <a:rPr lang="en-US" sz="3400" dirty="0"/>
              <a:t> </a:t>
            </a:r>
            <a:r>
              <a:rPr lang="en-US" sz="3400" dirty="0">
                <a:solidFill>
                  <a:schemeClr val="bg2"/>
                </a:solidFill>
              </a:rPr>
              <a:t>the</a:t>
            </a:r>
            <a:r>
              <a:rPr lang="en-US" sz="3400" dirty="0"/>
              <a:t> </a:t>
            </a:r>
            <a:r>
              <a:rPr lang="en-US" sz="3400" b="1" dirty="0">
                <a:solidFill>
                  <a:schemeClr val="bg1"/>
                </a:solidFill>
              </a:rPr>
              <a:t>same</a:t>
            </a:r>
            <a:r>
              <a:rPr lang="en-US" sz="3400" b="1" dirty="0">
                <a:solidFill>
                  <a:schemeClr val="tx2">
                    <a:lumMod val="75000"/>
                  </a:schemeClr>
                </a:solidFill>
              </a:rPr>
              <a:t> </a:t>
            </a:r>
            <a:r>
              <a:rPr lang="en-US" sz="3400" b="1" dirty="0">
                <a:solidFill>
                  <a:schemeClr val="bg1"/>
                </a:solidFill>
              </a:rPr>
              <a:t>role</a:t>
            </a:r>
          </a:p>
          <a:p>
            <a:pPr marL="358775" indent="-358775">
              <a:lnSpc>
                <a:spcPct val="110000"/>
              </a:lnSpc>
              <a:buFont typeface="Wingdings" panose="05000000000000000000" pitchFamily="2" charset="2"/>
              <a:buChar char="§"/>
            </a:pPr>
            <a:r>
              <a:rPr lang="en-US" sz="3400" dirty="0">
                <a:solidFill>
                  <a:schemeClr val="bg2"/>
                </a:solidFill>
              </a:rPr>
              <a:t>Look</a:t>
            </a:r>
            <a:r>
              <a:rPr lang="en-US" sz="3400" dirty="0"/>
              <a:t> </a:t>
            </a:r>
            <a:r>
              <a:rPr lang="en-US" sz="3400" dirty="0">
                <a:solidFill>
                  <a:schemeClr val="bg2"/>
                </a:solidFill>
              </a:rPr>
              <a:t>for</a:t>
            </a:r>
            <a:r>
              <a:rPr lang="en-US" sz="3400" dirty="0"/>
              <a:t> </a:t>
            </a:r>
            <a:r>
              <a:rPr lang="en-US" sz="3400" b="1" dirty="0">
                <a:solidFill>
                  <a:schemeClr val="bg1"/>
                </a:solidFill>
              </a:rPr>
              <a:t>IS-A</a:t>
            </a:r>
            <a:r>
              <a:rPr lang="en-US" sz="3400" b="1" dirty="0"/>
              <a:t> </a:t>
            </a:r>
            <a:r>
              <a:rPr lang="en-US" sz="3400" dirty="0">
                <a:solidFill>
                  <a:schemeClr val="bg2"/>
                </a:solidFill>
              </a:rPr>
              <a:t>and</a:t>
            </a:r>
            <a:r>
              <a:rPr lang="en-US" sz="3400" dirty="0"/>
              <a:t> </a:t>
            </a:r>
            <a:r>
              <a:rPr lang="en-US" sz="3400" b="1" dirty="0">
                <a:solidFill>
                  <a:schemeClr val="bg1"/>
                </a:solidFill>
              </a:rPr>
              <a:t>IS-A-SUBSTITUTE</a:t>
            </a:r>
            <a:r>
              <a:rPr lang="bg-BG" sz="3400" b="1" dirty="0"/>
              <a:t> </a:t>
            </a:r>
            <a:br>
              <a:rPr lang="bg-BG" sz="3400" b="1" dirty="0"/>
            </a:br>
            <a:r>
              <a:rPr lang="en-US" sz="3400" dirty="0">
                <a:solidFill>
                  <a:schemeClr val="bg2"/>
                </a:solidFill>
              </a:rPr>
              <a:t>for</a:t>
            </a:r>
            <a:r>
              <a:rPr lang="en-US" sz="3400" dirty="0"/>
              <a:t> </a:t>
            </a:r>
            <a:r>
              <a:rPr lang="en-US" sz="3400" dirty="0">
                <a:solidFill>
                  <a:schemeClr val="bg2"/>
                </a:solidFill>
              </a:rPr>
              <a:t>relationship</a:t>
            </a:r>
          </a:p>
          <a:p>
            <a:pPr marL="358775" indent="-358775">
              <a:lnSpc>
                <a:spcPct val="110000"/>
              </a:lnSpc>
              <a:buFont typeface="Wingdings" panose="05000000000000000000" pitchFamily="2" charset="2"/>
              <a:buChar char="§"/>
            </a:pPr>
            <a:r>
              <a:rPr lang="en-US" sz="3400" dirty="0">
                <a:solidFill>
                  <a:schemeClr val="bg2"/>
                </a:solidFill>
              </a:rPr>
              <a:t>Consider</a:t>
            </a:r>
            <a:r>
              <a:rPr lang="en-US" sz="3400" dirty="0"/>
              <a:t> </a:t>
            </a:r>
            <a:r>
              <a:rPr lang="en-US" sz="3400" b="1" dirty="0">
                <a:solidFill>
                  <a:schemeClr val="bg1"/>
                </a:solidFill>
              </a:rPr>
              <a:t>Composition</a:t>
            </a:r>
            <a:r>
              <a:rPr lang="en-US" sz="3400" dirty="0"/>
              <a:t> </a:t>
            </a:r>
            <a:r>
              <a:rPr lang="en-US" sz="3400" dirty="0">
                <a:solidFill>
                  <a:schemeClr val="bg2"/>
                </a:solidFill>
              </a:rPr>
              <a:t>and</a:t>
            </a:r>
            <a:r>
              <a:rPr lang="en-US" sz="3400" dirty="0"/>
              <a:t> </a:t>
            </a:r>
            <a:r>
              <a:rPr lang="en-US" sz="3400" b="1" dirty="0">
                <a:solidFill>
                  <a:schemeClr val="bg1"/>
                </a:solidFill>
              </a:rPr>
              <a:t>Delegation</a:t>
            </a:r>
            <a:r>
              <a:rPr lang="en-US" sz="3400" dirty="0"/>
              <a:t> </a:t>
            </a:r>
            <a:r>
              <a:rPr lang="en-US" sz="3400" dirty="0">
                <a:solidFill>
                  <a:schemeClr val="bg2"/>
                </a:solidFill>
              </a:rPr>
              <a:t>instead</a:t>
            </a:r>
          </a:p>
        </p:txBody>
      </p:sp>
      <p:sp>
        <p:nvSpPr>
          <p:cNvPr id="16" name="Slide Number">
            <a:extLst>
              <a:ext uri="{FF2B5EF4-FFF2-40B4-BE49-F238E27FC236}">
                <a16:creationId xmlns:a16="http://schemas.microsoft.com/office/drawing/2014/main" id="{11B615BC-9F62-4E19-8904-89668D95B16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4164872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77009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45BD8-9382-41D4-8A9F-7838B8C35941}"/>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43172" y="1385091"/>
            <a:ext cx="2305655" cy="2305655"/>
          </a:xfrm>
          <a:prstGeom prst="rect">
            <a:avLst/>
          </a:prstGeom>
        </p:spPr>
      </p:pic>
      <p:sp>
        <p:nvSpPr>
          <p:cNvPr id="4" name="Title 3">
            <a:extLst>
              <a:ext uri="{FF2B5EF4-FFF2-40B4-BE49-F238E27FC236}">
                <a16:creationId xmlns:a16="http://schemas.microsoft.com/office/drawing/2014/main" id="{C7B9FDF2-41B2-4104-B261-FA829683834E}"/>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3634747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id="{FFB981A5-A282-4429-A0A1-AD728C389669}"/>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id="{C54AECE5-A7C3-4F84-941E-EDAA4DCD24A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id="{7760FE36-8EB1-4B6F-A56E-4FE01D75DFB9}"/>
              </a:ext>
            </a:extLst>
          </p:cNvPr>
          <p:cNvPicPr>
            <a:picLocks noChangeAspect="1"/>
          </p:cNvPicPr>
          <p:nvPr/>
        </p:nvPicPr>
        <p:blipFill>
          <a:blip r:embed="rId27" cstate="hqprint">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r>
              <a:rPr lang="en-US" sz="3400" dirty="0"/>
              <a:t>Software University @ Facebook</a:t>
            </a:r>
          </a:p>
          <a:p>
            <a:pPr lvl="1"/>
            <a:r>
              <a:rPr lang="en-US" sz="3000" noProof="1">
                <a:hlinkClick r:id="rId4"/>
              </a:rPr>
              <a:t>facebook.com/SoftwareUniversity</a:t>
            </a:r>
            <a:endParaRPr lang="bg-BG" sz="3000" noProof="1"/>
          </a:p>
          <a:p>
            <a:r>
              <a:rPr lang="en-US" sz="3400" dirty="0" err="1"/>
              <a:t>SoftUni</a:t>
            </a:r>
            <a:r>
              <a:rPr lang="en-US" sz="3400" dirty="0"/>
              <a:t> Global</a:t>
            </a:r>
            <a:endParaRPr lang="bg-BG" sz="3400" dirty="0"/>
          </a:p>
          <a:p>
            <a:pPr lvl="1"/>
            <a:r>
              <a:rPr lang="en-US" sz="3000" noProof="1">
                <a:hlinkClick r:id="rId5"/>
              </a:rPr>
              <a:t>softuni.org</a:t>
            </a:r>
            <a:endParaRPr lang="en-US" sz="3000" noProof="1"/>
          </a:p>
        </p:txBody>
      </p:sp>
      <p:sp>
        <p:nvSpPr>
          <p:cNvPr id="3" name="Slide Title"/>
          <p:cNvSpPr>
            <a:spLocks noGrp="1"/>
          </p:cNvSpPr>
          <p:nvPr>
            <p:ph type="title"/>
          </p:nvPr>
        </p:nvSpPr>
        <p:spPr>
          <a:xfrm>
            <a:off x="172286" y="108873"/>
            <a:ext cx="9742626" cy="882654"/>
          </a:xfrm>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42</a:t>
            </a:fld>
            <a:endParaRPr lang="en-US" dirty="0"/>
          </a:p>
        </p:txBody>
      </p:sp>
    </p:spTree>
    <p:extLst>
      <p:ext uri="{BB962C8B-B14F-4D97-AF65-F5344CB8AC3E}">
        <p14:creationId xmlns:p14="http://schemas.microsoft.com/office/powerpoint/2010/main" val="37376017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a:t>
            </a:r>
            <a:r>
              <a:rPr lang="en-US" dirty="0" err="1"/>
              <a:t>SoftUni</a:t>
            </a:r>
            <a:r>
              <a:rPr lang="en-US" dirty="0"/>
              <a:t>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en-US" dirty="0"/>
          </a:p>
          <a:p>
            <a:pPr>
              <a:lnSpc>
                <a:spcPct val="120000"/>
              </a:lnSpc>
            </a:pPr>
            <a:r>
              <a:rPr lang="en-US" dirty="0"/>
              <a:t>© </a:t>
            </a:r>
            <a:r>
              <a:rPr lang="en-US" dirty="0" err="1"/>
              <a:t>SoftUni</a:t>
            </a:r>
            <a:r>
              <a:rPr lang="en-US" dirty="0"/>
              <a:t> Global – </a:t>
            </a:r>
            <a:r>
              <a:rPr lang="en-US" dirty="0">
                <a:hlinkClick r:id="rId5"/>
              </a:rPr>
              <a:t>https://softuni.org</a:t>
            </a:r>
            <a:r>
              <a:rPr lang="en-US" dirty="0"/>
              <a:t> </a:t>
            </a:r>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31466742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00000"/>
              </a:lnSpc>
              <a:spcBef>
                <a:spcPts val="300"/>
              </a:spcBef>
              <a:spcAft>
                <a:spcPts val="300"/>
              </a:spcAft>
              <a:buClr>
                <a:schemeClr val="tx1"/>
              </a:buClr>
            </a:pPr>
            <a:r>
              <a:rPr lang="en-US" b="1" dirty="0">
                <a:solidFill>
                  <a:schemeClr val="bg1"/>
                </a:solidFill>
              </a:rPr>
              <a:t>Superclass</a:t>
            </a:r>
            <a:r>
              <a:rPr lang="en-US" dirty="0"/>
              <a:t> - Parent class, Base Class </a:t>
            </a:r>
          </a:p>
          <a:p>
            <a:pPr lvl="1" latinLnBrk="0">
              <a:lnSpc>
                <a:spcPct val="100000"/>
              </a:lnSpc>
              <a:spcBef>
                <a:spcPts val="300"/>
              </a:spcBef>
              <a:spcAft>
                <a:spcPts val="300"/>
              </a:spcAft>
              <a:buClr>
                <a:schemeClr val="tx1"/>
              </a:buClr>
            </a:pPr>
            <a:r>
              <a:rPr lang="en-US" dirty="0"/>
              <a:t>The class gives its members to its child</a:t>
            </a:r>
            <a:r>
              <a:rPr lang="bg-BG" dirty="0"/>
              <a:t> </a:t>
            </a:r>
            <a:r>
              <a:rPr lang="en-US" dirty="0"/>
              <a:t>class</a:t>
            </a:r>
            <a:endParaRPr lang="bg-BG" dirty="0"/>
          </a:p>
          <a:p>
            <a:pPr>
              <a:lnSpc>
                <a:spcPct val="100000"/>
              </a:lnSpc>
              <a:spcBef>
                <a:spcPts val="300"/>
              </a:spcBef>
              <a:spcAft>
                <a:spcPts val="300"/>
              </a:spcAft>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00000"/>
              </a:lnSpc>
              <a:spcBef>
                <a:spcPts val="300"/>
              </a:spcBef>
              <a:spcAft>
                <a:spcPts val="300"/>
              </a:spcAft>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910807" y="4139153"/>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910804" y="5473355"/>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321719" y="4953288"/>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6208480" y="4748822"/>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908314" y="5194183"/>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9299714" y="3737515"/>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
        <p:nvSpPr>
          <p:cNvPr id="11" name="Slide Number">
            <a:extLst>
              <a:ext uri="{FF2B5EF4-FFF2-40B4-BE49-F238E27FC236}">
                <a16:creationId xmlns:a16="http://schemas.microsoft.com/office/drawing/2014/main" id="{F5E29F5E-6B80-4F73-B2CC-E87D56F557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539718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7136" y="2189164"/>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7136" y="2981327"/>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7781"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7781" y="4935539"/>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7781" y="5727702"/>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400723"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400723" y="4945064"/>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400723" y="5737227"/>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70429"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61068"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6376"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701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9200"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3400"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3306"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
        <p:nvSpPr>
          <p:cNvPr id="24" name="Slide Number">
            <a:extLst>
              <a:ext uri="{FF2B5EF4-FFF2-40B4-BE49-F238E27FC236}">
                <a16:creationId xmlns:a16="http://schemas.microsoft.com/office/drawing/2014/main" id="{B8337459-4AC9-45B1-A200-100EB98131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148417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dirty="0"/>
              <a:t>An </a:t>
            </a: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094367" y="2249557"/>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Game</a:t>
            </a:r>
          </a:p>
        </p:txBody>
      </p:sp>
      <p:sp>
        <p:nvSpPr>
          <p:cNvPr id="2059" name="Text Box 17"/>
          <p:cNvSpPr txBox="1">
            <a:spLocks noChangeArrowheads="1"/>
          </p:cNvSpPr>
          <p:nvPr/>
        </p:nvSpPr>
        <p:spPr bwMode="auto">
          <a:xfrm>
            <a:off x="6138533" y="3377917"/>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MultiplePlayersGame</a:t>
            </a:r>
          </a:p>
        </p:txBody>
      </p:sp>
      <p:sp>
        <p:nvSpPr>
          <p:cNvPr id="2060" name="Text Box 18"/>
          <p:cNvSpPr txBox="1">
            <a:spLocks noChangeArrowheads="1"/>
          </p:cNvSpPr>
          <p:nvPr/>
        </p:nvSpPr>
        <p:spPr bwMode="auto">
          <a:xfrm>
            <a:off x="6062352"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BoardGame</a:t>
            </a:r>
          </a:p>
        </p:txBody>
      </p:sp>
      <p:sp>
        <p:nvSpPr>
          <p:cNvPr id="2061" name="Text Box 19"/>
          <p:cNvSpPr txBox="1">
            <a:spLocks noChangeArrowheads="1"/>
          </p:cNvSpPr>
          <p:nvPr/>
        </p:nvSpPr>
        <p:spPr bwMode="auto">
          <a:xfrm>
            <a:off x="5148190" y="5627495"/>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Chess</a:t>
            </a:r>
          </a:p>
        </p:txBody>
      </p:sp>
      <p:sp>
        <p:nvSpPr>
          <p:cNvPr id="2062" name="Text Box 20"/>
          <p:cNvSpPr txBox="1">
            <a:spLocks noChangeArrowheads="1"/>
          </p:cNvSpPr>
          <p:nvPr/>
        </p:nvSpPr>
        <p:spPr bwMode="auto">
          <a:xfrm>
            <a:off x="7281235" y="5623924"/>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Backgammon</a:t>
            </a:r>
          </a:p>
        </p:txBody>
      </p:sp>
      <p:sp>
        <p:nvSpPr>
          <p:cNvPr id="2063" name="Text Box 21"/>
          <p:cNvSpPr txBox="1">
            <a:spLocks noChangeArrowheads="1"/>
          </p:cNvSpPr>
          <p:nvPr/>
        </p:nvSpPr>
        <p:spPr bwMode="auto">
          <a:xfrm>
            <a:off x="1694691" y="3377917"/>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SinglePlayerGame</a:t>
            </a:r>
          </a:p>
        </p:txBody>
      </p:sp>
      <p:sp>
        <p:nvSpPr>
          <p:cNvPr id="40" name="Text Box 18"/>
          <p:cNvSpPr txBox="1">
            <a:spLocks noChangeArrowheads="1"/>
          </p:cNvSpPr>
          <p:nvPr/>
        </p:nvSpPr>
        <p:spPr bwMode="auto">
          <a:xfrm>
            <a:off x="780528" y="4491994"/>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Minesweeper</a:t>
            </a:r>
          </a:p>
        </p:txBody>
      </p:sp>
      <p:sp>
        <p:nvSpPr>
          <p:cNvPr id="41" name="Text Box 18"/>
          <p:cNvSpPr txBox="1">
            <a:spLocks noChangeArrowheads="1"/>
          </p:cNvSpPr>
          <p:nvPr/>
        </p:nvSpPr>
        <p:spPr bwMode="auto">
          <a:xfrm>
            <a:off x="3624587"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Solitaire</a:t>
            </a:r>
          </a:p>
        </p:txBody>
      </p:sp>
      <p:sp>
        <p:nvSpPr>
          <p:cNvPr id="34" name="AutoShape 6"/>
          <p:cNvSpPr>
            <a:spLocks noChangeArrowheads="1"/>
          </p:cNvSpPr>
          <p:nvPr/>
        </p:nvSpPr>
        <p:spPr bwMode="auto">
          <a:xfrm>
            <a:off x="7568287" y="1964121"/>
            <a:ext cx="3329542" cy="919401"/>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defRPr/>
            </a:pPr>
            <a:r>
              <a:rPr lang="en-US" sz="2400" b="1" dirty="0">
                <a:solidFill>
                  <a:srgbClr val="FFFFFF"/>
                </a:solidFill>
                <a:effectLst>
                  <a:outerShdw blurRad="38100" dist="38100" dir="2700000" algn="tl">
                    <a:srgbClr val="000000">
                      <a:alpha val="43137"/>
                    </a:srgbClr>
                  </a:outerShdw>
                </a:effectLst>
                <a:latin typeface="Calibri" panose="020F0502020204030204"/>
              </a:rPr>
              <a:t>Base class holds </a:t>
            </a:r>
            <a:r>
              <a:rPr lang="en-US" sz="2400" b="1" dirty="0">
                <a:solidFill>
                  <a:srgbClr val="FFA000"/>
                </a:solidFill>
                <a:effectLst>
                  <a:outerShdw blurRad="38100" dist="38100" dir="2700000" algn="tl">
                    <a:srgbClr val="000000">
                      <a:alpha val="43137"/>
                    </a:srgbClr>
                  </a:outerShdw>
                </a:effectLst>
                <a:latin typeface="Calibri" panose="020F0502020204030204"/>
              </a:rPr>
              <a:t>common characteristics</a:t>
            </a:r>
            <a:endParaRPr lang="bg-BG" sz="2400" b="1" dirty="0">
              <a:solidFill>
                <a:srgbClr val="FFA000"/>
              </a:solidFill>
              <a:effectLst>
                <a:outerShdw blurRad="38100" dist="38100" dir="2700000" algn="tl">
                  <a:srgbClr val="000000">
                    <a:alpha val="43137"/>
                  </a:srgbClr>
                </a:outerShdw>
              </a:effectLst>
              <a:latin typeface="Calibri" panose="020F0502020204030204"/>
            </a:endParaRPr>
          </a:p>
        </p:txBody>
      </p:sp>
      <p:sp>
        <p:nvSpPr>
          <p:cNvPr id="50" name="Down Arrow 49"/>
          <p:cNvSpPr/>
          <p:nvPr/>
        </p:nvSpPr>
        <p:spPr bwMode="auto">
          <a:xfrm rot="10800000">
            <a:off x="3279281" y="4114554"/>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216427" y="4060576"/>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322894" y="406057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6968213" y="40552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8974577" y="40552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4513594" y="293935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6620061" y="2939357"/>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399409" y="519607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7474227" y="519607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458482" y="4521893"/>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2767871" y="5380339"/>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6" name="Slide Number">
            <a:extLst>
              <a:ext uri="{FF2B5EF4-FFF2-40B4-BE49-F238E27FC236}">
                <a16:creationId xmlns:a16="http://schemas.microsoft.com/office/drawing/2014/main" id="{6EA88AE1-3E80-433E-A0C7-78E32263944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3069780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grpSp>
        <p:nvGrpSpPr>
          <p:cNvPr id="56" name="Group 55"/>
          <p:cNvGrpSpPr/>
          <p:nvPr/>
        </p:nvGrpSpPr>
        <p:grpSpPr>
          <a:xfrm>
            <a:off x="567660" y="1295006"/>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7660"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5311"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7661"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7660" y="3860666"/>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7660"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1837" y="2404451"/>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1833"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90900" y="3086096"/>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50901"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3062" y="3109469"/>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3060" y="3109468"/>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3061"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5707" y="1727067"/>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2871"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Slide Number">
            <a:extLst>
              <a:ext uri="{FF2B5EF4-FFF2-40B4-BE49-F238E27FC236}">
                <a16:creationId xmlns:a16="http://schemas.microsoft.com/office/drawing/2014/main" id="{5E8FE3A5-3DE3-44C2-B124-BD168A6E95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8728741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a:spLocks noGrp="1" noChangeArrowheads="1"/>
          </p:cNvSpPr>
          <p:nvPr>
            <p:ph type="body" sz="quarter" idx="10"/>
          </p:nvPr>
        </p:nvSpPr>
        <p:spPr>
          <a:prstGeom prst="rect">
            <a:avLst/>
          </a:prstGeom>
        </p:spPr>
        <p:txBody>
          <a:bodyPr>
            <a:normAutofit/>
          </a:bodyPr>
          <a:lstStyle/>
          <a:p>
            <a:pPr>
              <a:lnSpc>
                <a:spcPct val="100000"/>
              </a:lnSpc>
              <a:spcBef>
                <a:spcPct val="50000"/>
              </a:spcBef>
              <a:buClr>
                <a:schemeClr val="tx1"/>
              </a:buClr>
              <a:defRPr/>
            </a:pPr>
            <a:r>
              <a:rPr lang="en-US" sz="3600" dirty="0"/>
              <a:t>The </a:t>
            </a:r>
            <a:r>
              <a:rPr lang="en-US" sz="3600" b="1" dirty="0">
                <a:solidFill>
                  <a:schemeClr val="bg1"/>
                </a:solidFill>
              </a:rPr>
              <a:t>Object</a:t>
            </a:r>
            <a:r>
              <a:rPr lang="en-US" sz="3600" dirty="0">
                <a:solidFill>
                  <a:schemeClr val="tx2">
                    <a:lumMod val="75000"/>
                  </a:schemeClr>
                </a:solidFill>
              </a:rPr>
              <a:t> </a:t>
            </a:r>
            <a:r>
              <a:rPr lang="en-US" sz="3600" dirty="0"/>
              <a:t>is at the root of Java Class Hierarchy</a:t>
            </a:r>
            <a:endParaRPr lang="bg-BG" sz="3600" dirty="0"/>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6" name="Slide Number">
            <a:extLst>
              <a:ext uri="{FF2B5EF4-FFF2-40B4-BE49-F238E27FC236}">
                <a16:creationId xmlns:a16="http://schemas.microsoft.com/office/drawing/2014/main" id="{6B50B344-547F-4C25-B308-13E4901463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96331250"/>
      </p:ext>
    </p:extLst>
  </p:cSld>
  <p:clrMapOvr>
    <a:masterClrMapping/>
  </p:clrMapOvr>
  <p:transition/>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3733</TotalTime>
  <Words>2436</Words>
  <Application>Microsoft Office PowerPoint</Application>
  <PresentationFormat>Widescreen</PresentationFormat>
  <Paragraphs>553</Paragraphs>
  <Slides>43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맑은 고딕</vt:lpstr>
      <vt:lpstr>Arial</vt:lpstr>
      <vt:lpstr>Calibri</vt:lpstr>
      <vt:lpstr>Consolas</vt:lpstr>
      <vt:lpstr>Wingdings</vt:lpstr>
      <vt:lpstr>Wingdings 2</vt:lpstr>
      <vt:lpstr>SoftUni</vt:lpstr>
      <vt:lpstr>Inheritance</vt:lpstr>
      <vt:lpstr>Have a Question?</vt:lpstr>
      <vt:lpstr>Table of Contents</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OOP – Practical Training Course @ SoftUni</dc:subject>
  <dc:creator>Software University</dc:creator>
  <cp:keywords>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Nikol Ruseva</cp:lastModifiedBy>
  <cp:revision>33</cp:revision>
  <dcterms:created xsi:type="dcterms:W3CDTF">2018-05-23T13:08:44Z</dcterms:created>
  <dcterms:modified xsi:type="dcterms:W3CDTF">2023-03-16T06:49:21Z</dcterms:modified>
  <cp:category>programming;computer programming;software development;web development</cp:category>
</cp:coreProperties>
</file>