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616" r:id="rId3"/>
    <p:sldId id="257" r:id="rId4"/>
    <p:sldId id="617" r:id="rId5"/>
    <p:sldId id="621" r:id="rId6"/>
    <p:sldId id="618" r:id="rId7"/>
    <p:sldId id="623" r:id="rId8"/>
    <p:sldId id="625" r:id="rId9"/>
    <p:sldId id="631" r:id="rId10"/>
    <p:sldId id="629" r:id="rId11"/>
    <p:sldId id="633" r:id="rId12"/>
    <p:sldId id="626" r:id="rId13"/>
    <p:sldId id="628" r:id="rId14"/>
    <p:sldId id="627" r:id="rId15"/>
    <p:sldId id="630" r:id="rId16"/>
    <p:sldId id="619" r:id="rId17"/>
    <p:sldId id="620" r:id="rId18"/>
    <p:sldId id="401" r:id="rId19"/>
    <p:sldId id="613" r:id="rId20"/>
    <p:sldId id="608" r:id="rId21"/>
    <p:sldId id="614" r:id="rId22"/>
    <p:sldId id="6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616"/>
            <p14:sldId id="257"/>
            <p14:sldId id="617"/>
            <p14:sldId id="621"/>
            <p14:sldId id="618"/>
            <p14:sldId id="623"/>
            <p14:sldId id="625"/>
            <p14:sldId id="631"/>
            <p14:sldId id="629"/>
            <p14:sldId id="633"/>
            <p14:sldId id="626"/>
            <p14:sldId id="628"/>
            <p14:sldId id="627"/>
            <p14:sldId id="630"/>
            <p14:sldId id="619"/>
            <p14:sldId id="620"/>
          </p14:sldIdLst>
        </p14:section>
        <p14:section name="Conclusion" id="{863F07D5-EEF0-4CF3-B0DB-FBF1375EBE2E}">
          <p14:sldIdLst>
            <p14:sldId id="401"/>
            <p14:sldId id="613"/>
            <p14:sldId id="608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5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364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0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huffpost.com/entry/dad-annoys-the-heck-out-of-his-kids-by-making-pbandjs-based-on-their-instructions_n_58a1edbde4b03df370d8d1e9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s-between-black-box-testing-vs-white-box-testing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sr-Latn-RS" sz="4400" dirty="0" err="1"/>
              <a:t>Exercises</a:t>
            </a:r>
            <a:endParaRPr lang="en-US" sz="4400" dirty="0"/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437445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8D2A506C-AFB4-A1AA-7126-5F08624A2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511C47A0-3E99-49AC-9FC3-1C4A26029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09234" cy="52073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question from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book</a:t>
            </a:r>
            <a:r>
              <a:rPr lang="sr-Latn-RS" dirty="0"/>
              <a:t>:</a:t>
            </a:r>
            <a:r>
              <a:rPr lang="en-US" dirty="0"/>
              <a:t> </a:t>
            </a:r>
            <a:r>
              <a:rPr lang="en-US" i="1" dirty="0"/>
              <a:t>Cracking the Coding interview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6CF60F9C-BDA5-BE6C-7016-1169CE34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test the pen?</a:t>
            </a:r>
          </a:p>
        </p:txBody>
      </p:sp>
      <p:pic>
        <p:nvPicPr>
          <p:cNvPr id="3074" name="Picture 2" descr="How to Draw a Pen Step by Step - EasyLineDrawing">
            <a:extLst>
              <a:ext uri="{FF2B5EF4-FFF2-40B4-BE49-F238E27FC236}">
                <a16:creationId xmlns:a16="http://schemas.microsoft.com/office/drawing/2014/main" id="{CF28999A-553A-BFC5-29A3-BDB1A711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00" y="2709000"/>
            <a:ext cx="4287000" cy="30621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B615BA47-EA11-EDDE-0FA8-E89401F8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CC9D3D8A-C7BB-ADC8-5249-70D00C898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Peanutbutter</a:t>
            </a:r>
            <a:r>
              <a:rPr lang="en-US" dirty="0">
                <a:hlinkClick r:id="rId2"/>
              </a:rPr>
              <a:t> and Jelly Sandwich Instructions</a:t>
            </a:r>
            <a:endParaRPr lang="en-US" dirty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EDBA0C50-B74C-6A52-0EE9-42D2344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 nutshell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25C3D0-A4CE-5B86-3154-60AD58D6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" y="2124000"/>
            <a:ext cx="8107578" cy="41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149904B4-E707-D015-8133-A6BACF95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05A44CAA-7076-9F2C-87AF-406CE0F7D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JUnit test is a method which is only used for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Overcomes the need for manual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Automation of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JUnit test should only test a single aspect of the method (a unit)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Helps avoiding bugs after refactoring</a:t>
            </a:r>
          </a:p>
          <a:p>
            <a:endParaRPr lang="en-US" dirty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C4EAEEB5-B600-82B4-79CA-51186108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tests</a:t>
            </a:r>
          </a:p>
        </p:txBody>
      </p:sp>
    </p:spTree>
    <p:extLst>
      <p:ext uri="{BB962C8B-B14F-4D97-AF65-F5344CB8AC3E}">
        <p14:creationId xmlns:p14="http://schemas.microsoft.com/office/powerpoint/2010/main" val="29242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495D27EC-58AD-4546-2943-CD02337F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F342A69E-959C-A502-ADEE-045973A45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assertEquals</a:t>
            </a:r>
            <a:r>
              <a:rPr lang="en-US" dirty="0"/>
              <a:t>()</a:t>
            </a:r>
          </a:p>
          <a:p>
            <a:r>
              <a:rPr lang="en-US" dirty="0" err="1"/>
              <a:t>assertTrue</a:t>
            </a:r>
            <a:r>
              <a:rPr lang="en-US" dirty="0"/>
              <a:t>()</a:t>
            </a:r>
          </a:p>
          <a:p>
            <a:r>
              <a:rPr lang="en-US" dirty="0" err="1"/>
              <a:t>assertFalse</a:t>
            </a:r>
            <a:r>
              <a:rPr lang="en-US" dirty="0"/>
              <a:t>()</a:t>
            </a:r>
          </a:p>
          <a:p>
            <a:r>
              <a:rPr lang="en-US" dirty="0" err="1"/>
              <a:t>assertNull</a:t>
            </a:r>
            <a:r>
              <a:rPr lang="en-US" dirty="0"/>
              <a:t>()</a:t>
            </a:r>
          </a:p>
          <a:p>
            <a:r>
              <a:rPr lang="en-US" dirty="0" err="1"/>
              <a:t>assertNotNull</a:t>
            </a:r>
            <a:r>
              <a:rPr lang="en-US" dirty="0"/>
              <a:t>()</a:t>
            </a:r>
          </a:p>
          <a:p>
            <a:r>
              <a:rPr lang="en-US" dirty="0" err="1"/>
              <a:t>assertThrows</a:t>
            </a:r>
            <a:r>
              <a:rPr lang="en-US" dirty="0"/>
              <a:t>()</a:t>
            </a:r>
          </a:p>
          <a:p>
            <a:r>
              <a:rPr lang="en-US" dirty="0"/>
              <a:t>(expected = …)</a:t>
            </a:r>
          </a:p>
          <a:p>
            <a:endParaRPr lang="en-US" dirty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311C9577-CAE2-6A70-6CEA-6418B3CA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BADF4A1-A9AB-1586-E930-97B2D0C8D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00" y="2349000"/>
            <a:ext cx="5035500" cy="1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F0246283-CB95-1B35-402F-88BD8C83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EF4F419A-0B59-2B00-6C42-58CFE18AB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Fixed state of a set of objects used as a baseline for running tests.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Ensuring that there is a predefined and fixed environment in which tests are run so that results are repeatable.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 err="1"/>
              <a:t>setUp</a:t>
            </a:r>
            <a:r>
              <a:rPr lang="en-US" sz="3900" b="1" dirty="0"/>
              <a:t>() </a:t>
            </a:r>
            <a:r>
              <a:rPr lang="en-US" sz="3900" dirty="0"/>
              <a:t>method - before every test invocation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@Before annotation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1" dirty="0" err="1"/>
              <a:t>tearDown</a:t>
            </a:r>
            <a:r>
              <a:rPr lang="en-US" sz="3900" b="1" dirty="0"/>
              <a:t>() </a:t>
            </a:r>
            <a:r>
              <a:rPr lang="en-US" sz="3900" dirty="0"/>
              <a:t>method - is executed</a:t>
            </a:r>
            <a:r>
              <a:rPr lang="sr-Latn-RS" sz="3900" dirty="0"/>
              <a:t> </a:t>
            </a:r>
            <a:r>
              <a:rPr lang="en-US" sz="3900" dirty="0"/>
              <a:t>after every test method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@After</a:t>
            </a:r>
            <a:r>
              <a:rPr lang="sr-Latn-RS" sz="3900" dirty="0"/>
              <a:t> </a:t>
            </a:r>
            <a:r>
              <a:rPr lang="en-US" sz="3900" dirty="0"/>
              <a:t>annotation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86E6BD89-33F4-B783-4E52-AE299CAC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23176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C019CA6E-F363-198A-2732-F8338246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C536D3E5-6604-FABA-9E91-D251EF796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PIN</a:t>
            </a:r>
          </a:p>
          <a:p>
            <a:r>
              <a:rPr lang="en-US" dirty="0"/>
              <a:t>Money withdrawal</a:t>
            </a:r>
          </a:p>
          <a:p>
            <a:r>
              <a:rPr lang="en-US" dirty="0"/>
              <a:t>Money deposit</a:t>
            </a:r>
          </a:p>
          <a:p>
            <a:r>
              <a:rPr lang="en-US" dirty="0"/>
              <a:t>Current balance</a:t>
            </a:r>
          </a:p>
          <a:p>
            <a:r>
              <a:rPr lang="en-US" dirty="0" err="1"/>
              <a:t>Transfering</a:t>
            </a:r>
            <a:r>
              <a:rPr lang="en-US" dirty="0"/>
              <a:t> money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D97973D2-4127-9B12-E3C1-4B6127C4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testing</a:t>
            </a:r>
          </a:p>
        </p:txBody>
      </p:sp>
    </p:spTree>
    <p:extLst>
      <p:ext uri="{BB962C8B-B14F-4D97-AF65-F5344CB8AC3E}">
        <p14:creationId xmlns:p14="http://schemas.microsoft.com/office/powerpoint/2010/main" val="38529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09485A8A-16C0-D95B-2C61-EBD2C853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E649AFB4-2EFA-C45E-8455-82D3100EC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300" dirty="0">
                <a:solidFill>
                  <a:srgbClr val="040C28"/>
                </a:solidFill>
                <a:latin typeface="Google Sans"/>
              </a:rPr>
              <a:t>R</a:t>
            </a:r>
            <a:r>
              <a:rPr lang="en-US" sz="3300" dirty="0" err="1">
                <a:solidFill>
                  <a:srgbClr val="040C28"/>
                </a:solidFill>
                <a:latin typeface="Google Sans"/>
              </a:rPr>
              <a:t>efers</a:t>
            </a:r>
            <a:r>
              <a:rPr lang="en-US" sz="3300" dirty="0">
                <a:solidFill>
                  <a:srgbClr val="040C28"/>
                </a:solidFill>
                <a:latin typeface="Google Sans"/>
              </a:rPr>
              <a:t> to the development of objects which are a mock or clone of real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40C28"/>
                </a:solidFill>
                <a:latin typeface="Google Sans"/>
              </a:rPr>
              <a:t>Used when the tests have an external dependency</a:t>
            </a:r>
            <a:endParaRPr lang="sr-Latn-RS" sz="3300" dirty="0">
              <a:solidFill>
                <a:srgbClr val="040C28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40C28"/>
                </a:solidFill>
                <a:latin typeface="Google Sans"/>
              </a:rPr>
              <a:t>Usage of mock objects instead of real objects for testing</a:t>
            </a:r>
            <a:endParaRPr lang="sr-Latn-RS" sz="3300" dirty="0">
              <a:solidFill>
                <a:srgbClr val="040C28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40C28"/>
                </a:solidFill>
                <a:latin typeface="Google Sans"/>
              </a:rPr>
              <a:t>Provide a specific mock output for each mock input passed (we chose the </a:t>
            </a:r>
            <a:r>
              <a:rPr lang="en-US" sz="3300" dirty="0" err="1">
                <a:solidFill>
                  <a:srgbClr val="040C28"/>
                </a:solidFill>
                <a:latin typeface="Google Sans"/>
              </a:rPr>
              <a:t>behaviour</a:t>
            </a:r>
            <a:r>
              <a:rPr lang="en-US" sz="3300" dirty="0">
                <a:solidFill>
                  <a:srgbClr val="040C28"/>
                </a:solidFill>
                <a:latin typeface="Google Sans"/>
              </a:rPr>
              <a:t> that otherwise can be unpredictable)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314107CD-2C94-B625-2FCA-AEFA6B08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3FBE5C24-4270-A4AC-8E33-A6A644ACE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13369480-E22B-C323-0F85-2472BAC3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Mocking</a:t>
            </a:r>
            <a:endParaRPr lang="en-US" dirty="0"/>
          </a:p>
        </p:txBody>
      </p:sp>
      <p:pic>
        <p:nvPicPr>
          <p:cNvPr id="1026" name="Picture 2" descr="Create Mock Object - MATLAB &amp; Simulink">
            <a:extLst>
              <a:ext uri="{FF2B5EF4-FFF2-40B4-BE49-F238E27FC236}">
                <a16:creationId xmlns:a16="http://schemas.microsoft.com/office/drawing/2014/main" id="{BF35432F-6B2F-D9DB-B9C4-E0832726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00" y="1719000"/>
            <a:ext cx="5715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55B9F621-3232-C12D-3DFA-B9ACF0BE4999}"/>
              </a:ext>
            </a:extLst>
          </p:cNvPr>
          <p:cNvSpPr txBox="1"/>
          <p:nvPr/>
        </p:nvSpPr>
        <p:spPr>
          <a:xfrm>
            <a:off x="0" y="6434668"/>
            <a:ext cx="9309444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r-Latn-RS" dirty="0" err="1"/>
              <a:t>Source</a:t>
            </a:r>
            <a:r>
              <a:rPr lang="sr-Latn-RS" dirty="0"/>
              <a:t>: </a:t>
            </a:r>
            <a:r>
              <a:rPr lang="en-US" dirty="0"/>
              <a:t>https://www.mathworks.com/help/matlab/matlab_prog/create-mock-object.html</a:t>
            </a:r>
          </a:p>
        </p:txBody>
      </p:sp>
    </p:spTree>
    <p:extLst>
      <p:ext uri="{BB962C8B-B14F-4D97-AF65-F5344CB8AC3E}">
        <p14:creationId xmlns:p14="http://schemas.microsoft.com/office/powerpoint/2010/main" val="1497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Channel for 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9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GB" dirty="0"/>
              <a:t>Maven</a:t>
            </a:r>
          </a:p>
          <a:p>
            <a:pPr marL="803583" lvl="1" indent="-514350">
              <a:lnSpc>
                <a:spcPct val="110000"/>
              </a:lnSpc>
            </a:pPr>
            <a:r>
              <a:rPr lang="en-GB" dirty="0"/>
              <a:t>XML</a:t>
            </a:r>
          </a:p>
          <a:p>
            <a:pPr marL="803583" lvl="1" indent="-514350">
              <a:lnSpc>
                <a:spcPct val="110000"/>
              </a:lnSpc>
            </a:pPr>
            <a:r>
              <a:rPr lang="en-GB" dirty="0"/>
              <a:t>POM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Junit tests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Mocking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7C7D7928-7523-8AF4-65A1-337C3B193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5C6024B8-BC62-63B3-13F7-1B0EE9018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/>
              <a:t>U</a:t>
            </a:r>
            <a:r>
              <a:rPr lang="en-US" sz="3300" dirty="0"/>
              <a:t>sed for Java-based projects, helping to download dependencies</a:t>
            </a:r>
            <a:r>
              <a:rPr lang="sr-Latn-RS" sz="3300" dirty="0"/>
              <a:t> (</a:t>
            </a:r>
            <a:r>
              <a:rPr lang="sr-Latn-RS" sz="3300" dirty="0" err="1"/>
              <a:t>libraries</a:t>
            </a:r>
            <a:r>
              <a:rPr lang="sr-Latn-RS" sz="3300" dirty="0"/>
              <a:t> </a:t>
            </a:r>
            <a:r>
              <a:rPr lang="sr-Latn-RS" sz="3300" dirty="0" err="1"/>
              <a:t>or</a:t>
            </a:r>
            <a:r>
              <a:rPr lang="sr-Latn-RS" sz="3300" dirty="0"/>
              <a:t> </a:t>
            </a:r>
            <a:r>
              <a:rPr lang="sr-Latn-RS" sz="3300" dirty="0" err="1"/>
              <a:t>JARs</a:t>
            </a:r>
            <a:r>
              <a:rPr lang="sr-Latn-RS" sz="33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</a:t>
            </a:r>
            <a:r>
              <a:rPr lang="sr-Latn-RS" sz="3300" dirty="0"/>
              <a:t> </a:t>
            </a:r>
            <a:endParaRPr lang="en-US" sz="3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Open source</a:t>
            </a:r>
            <a:endParaRPr lang="sr-Latn-RS" sz="3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 err="1"/>
              <a:t>Based</a:t>
            </a:r>
            <a:r>
              <a:rPr lang="sr-Latn-RS" sz="3300" dirty="0"/>
              <a:t> on POM (Project </a:t>
            </a:r>
            <a:r>
              <a:rPr lang="sr-Latn-RS" sz="3300" dirty="0" err="1"/>
              <a:t>Object</a:t>
            </a:r>
            <a:r>
              <a:rPr lang="sr-Latn-RS" sz="3300" dirty="0"/>
              <a:t> Model)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/>
              <a:t>POM is </a:t>
            </a:r>
            <a:r>
              <a:rPr lang="sr-Latn-RS" sz="3300" dirty="0" err="1"/>
              <a:t>written</a:t>
            </a:r>
            <a:r>
              <a:rPr lang="sr-Latn-RS" sz="3300" dirty="0"/>
              <a:t> in XML</a:t>
            </a:r>
            <a:endParaRPr lang="en-US" sz="3300" dirty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4BE02D0D-1137-CC53-366D-6C638C40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8875804C-B2C6-DC67-CBAD-FD4CCCD6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0F573F50-9888-A369-0424-B13C18B5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Maven</a:t>
            </a:r>
            <a:endParaRPr lang="en-US" dirty="0"/>
          </a:p>
        </p:txBody>
      </p:sp>
      <p:pic>
        <p:nvPicPr>
          <p:cNvPr id="2050" name="Picture 2" descr="Maven — Architecture and Life Cycle | by Ruchi Sharma | Medium">
            <a:extLst>
              <a:ext uri="{FF2B5EF4-FFF2-40B4-BE49-F238E27FC236}">
                <a16:creationId xmlns:a16="http://schemas.microsoft.com/office/drawing/2014/main" id="{25E62F5F-FBDE-D199-F4D4-D8119117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00" y="2014537"/>
            <a:ext cx="6962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ADC14710-D438-4942-9811-B2E53655B9B2}"/>
              </a:ext>
            </a:extLst>
          </p:cNvPr>
          <p:cNvSpPr txBox="1"/>
          <p:nvPr/>
        </p:nvSpPr>
        <p:spPr>
          <a:xfrm>
            <a:off x="71556" y="6434668"/>
            <a:ext cx="841500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r-Latn-RS" dirty="0" err="1"/>
              <a:t>Source</a:t>
            </a:r>
            <a:r>
              <a:rPr lang="sr-Latn-RS" dirty="0"/>
              <a:t>: </a:t>
            </a:r>
            <a:r>
              <a:rPr lang="en-US" dirty="0"/>
              <a:t>https://ruchi01.medium.com/maven-architecture-and-life-cycle-9fe6b12cef97</a:t>
            </a:r>
          </a:p>
        </p:txBody>
      </p:sp>
    </p:spTree>
    <p:extLst>
      <p:ext uri="{BB962C8B-B14F-4D97-AF65-F5344CB8AC3E}">
        <p14:creationId xmlns:p14="http://schemas.microsoft.com/office/powerpoint/2010/main" val="40400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649D7C31-4909-750D-1FF0-4069510F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E1A25422-7D44-B3B7-9BFC-B270A80F38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319234" cy="5207396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 err="1"/>
              <a:t>e</a:t>
            </a:r>
            <a:r>
              <a:rPr lang="sr-Latn-RS" sz="3300" b="1" dirty="0" err="1"/>
              <a:t>X</a:t>
            </a:r>
            <a:r>
              <a:rPr lang="en-US" sz="3300" dirty="0"/>
              <a:t>tensible </a:t>
            </a:r>
            <a:r>
              <a:rPr lang="en-US" sz="3300" b="1" dirty="0"/>
              <a:t>M</a:t>
            </a:r>
            <a:r>
              <a:rPr lang="en-US" sz="3300" dirty="0"/>
              <a:t>arkup </a:t>
            </a:r>
            <a:r>
              <a:rPr lang="en-US" sz="3300" b="1" dirty="0"/>
              <a:t>L</a:t>
            </a:r>
            <a:r>
              <a:rPr lang="en-US" sz="3300" dirty="0"/>
              <a:t>anguage (XML) </a:t>
            </a:r>
            <a:endParaRPr lang="sr-Latn-RS" sz="3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 err="1"/>
              <a:t>Enabling</a:t>
            </a:r>
            <a:r>
              <a:rPr lang="sr-Latn-RS" sz="3300" dirty="0"/>
              <a:t> </a:t>
            </a:r>
            <a:r>
              <a:rPr lang="en-US" sz="3300" dirty="0" err="1"/>
              <a:t>defin</a:t>
            </a:r>
            <a:r>
              <a:rPr lang="sr-Latn-RS" sz="3300" dirty="0" err="1"/>
              <a:t>ition</a:t>
            </a:r>
            <a:r>
              <a:rPr lang="en-US" sz="3300" dirty="0"/>
              <a:t> and </a:t>
            </a:r>
            <a:r>
              <a:rPr lang="en-US" sz="3300" dirty="0" err="1"/>
              <a:t>stor</a:t>
            </a:r>
            <a:r>
              <a:rPr lang="sr-Latn-RS" sz="3300" dirty="0" err="1"/>
              <a:t>ing</a:t>
            </a:r>
            <a:r>
              <a:rPr lang="sr-Latn-RS" sz="3300" dirty="0"/>
              <a:t> </a:t>
            </a:r>
            <a:r>
              <a:rPr lang="sr-Latn-RS" sz="3300" dirty="0" err="1"/>
              <a:t>the</a:t>
            </a:r>
            <a:r>
              <a:rPr lang="en-US" sz="3300" dirty="0"/>
              <a:t> data in a shareable manner </a:t>
            </a:r>
            <a:endParaRPr lang="sr-Latn-RS" sz="3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 err="1"/>
              <a:t>Enhances</a:t>
            </a:r>
            <a:r>
              <a:rPr lang="sr-Latn-RS" sz="3300" dirty="0"/>
              <a:t> </a:t>
            </a:r>
            <a:r>
              <a:rPr lang="sr-Latn-RS" sz="3300" dirty="0" err="1"/>
              <a:t>interoperability</a:t>
            </a:r>
            <a:endParaRPr lang="sr-Latn-RS" sz="3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300" dirty="0" err="1"/>
              <a:t>Document</a:t>
            </a:r>
            <a:r>
              <a:rPr lang="sr-Latn-RS" sz="3300" dirty="0"/>
              <a:t> is </a:t>
            </a:r>
            <a:r>
              <a:rPr lang="sr-Latn-RS" sz="3300" dirty="0" err="1"/>
              <a:t>organized</a:t>
            </a:r>
            <a:r>
              <a:rPr lang="sr-Latn-RS" sz="3300" dirty="0"/>
              <a:t> </a:t>
            </a:r>
            <a:r>
              <a:rPr lang="sr-Latn-RS" sz="3300" dirty="0" err="1"/>
              <a:t>with</a:t>
            </a:r>
            <a:r>
              <a:rPr lang="sr-Latn-RS" sz="3300" dirty="0"/>
              <a:t> </a:t>
            </a:r>
            <a:r>
              <a:rPr lang="sr-Latn-RS" sz="3300" dirty="0" err="1"/>
              <a:t>tags</a:t>
            </a:r>
            <a:r>
              <a:rPr lang="sr-Latn-RS" sz="3300" dirty="0"/>
              <a:t> (</a:t>
            </a:r>
            <a:r>
              <a:rPr lang="sr-Latn-RS" sz="3300" dirty="0" err="1"/>
              <a:t>similar</a:t>
            </a:r>
            <a:r>
              <a:rPr lang="sr-Latn-RS" sz="3300" dirty="0"/>
              <a:t> to HTML)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HTML displays data and describes the structure of a webpage, whereas XML stores and transfers data.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F417879D-2D03-9D51-48CD-B6286C19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3124AA5C-ADC0-C8DE-E709-315CDABD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316240A9-47F8-73ED-2B19-4E33EB574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49234" cy="52073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&lt;document&gt;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documentID</a:t>
            </a:r>
            <a:r>
              <a:rPr lang="en-US" dirty="0"/>
              <a:t>&gt;123&lt;/</a:t>
            </a:r>
            <a:r>
              <a:rPr lang="en-US" dirty="0" err="1"/>
              <a:t>documentID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documentType</a:t>
            </a:r>
            <a:r>
              <a:rPr lang="en-US" dirty="0"/>
              <a:t>&gt;Passport&lt;/</a:t>
            </a:r>
            <a:r>
              <a:rPr lang="en-US" dirty="0" err="1"/>
              <a:t>documentType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validUntil</a:t>
            </a:r>
            <a:r>
              <a:rPr lang="en-US" dirty="0"/>
              <a:t>&gt;2028-01-01&lt;/</a:t>
            </a:r>
            <a:r>
              <a:rPr lang="en-US" dirty="0" err="1"/>
              <a:t>validUntil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&lt;Person&gt;</a:t>
            </a:r>
          </a:p>
          <a:p>
            <a:pPr marL="0" indent="0">
              <a:buNone/>
            </a:pPr>
            <a:r>
              <a:rPr lang="en-US" dirty="0"/>
              <a:t>		&lt;name&gt;Anne&lt;/name&gt;</a:t>
            </a:r>
          </a:p>
          <a:p>
            <a:pPr marL="0" indent="0">
              <a:buNone/>
            </a:pPr>
            <a:r>
              <a:rPr lang="en-US" dirty="0"/>
              <a:t>		&lt;surname&gt;Hart&lt;/surname&gt;</a:t>
            </a:r>
          </a:p>
          <a:p>
            <a:pPr marL="0" indent="0">
              <a:buNone/>
            </a:pPr>
            <a:r>
              <a:rPr lang="en-US" dirty="0"/>
              <a:t>	&lt;/Person&gt;</a:t>
            </a:r>
          </a:p>
          <a:p>
            <a:pPr marL="0" indent="0">
              <a:buNone/>
            </a:pPr>
            <a:r>
              <a:rPr lang="en-US" dirty="0"/>
              <a:t>&lt;/document&gt;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7DEDFF0B-3448-23D4-2936-BF66825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XML </a:t>
            </a:r>
            <a:r>
              <a:rPr lang="sr-Latn-RS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EE81181E-6226-A7A1-7B78-41B2C743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BEC7B510-1543-D04B-59D4-CDF0F75A0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000" y="2169000"/>
            <a:ext cx="7294234" cy="3317396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/>
              <a:t>&lt;dependency&gt;</a:t>
            </a:r>
            <a:br>
              <a:rPr lang="en-US" sz="3300" dirty="0"/>
            </a:br>
            <a:r>
              <a:rPr lang="sr-Latn-RS" sz="3300" dirty="0"/>
              <a:t>	</a:t>
            </a:r>
            <a:r>
              <a:rPr lang="en-US" sz="3300" dirty="0"/>
              <a:t>&lt;</a:t>
            </a:r>
            <a:r>
              <a:rPr lang="en-US" sz="3300" dirty="0" err="1"/>
              <a:t>groupId</a:t>
            </a:r>
            <a:r>
              <a:rPr lang="en-US" sz="3300" dirty="0"/>
              <a:t>&gt;</a:t>
            </a:r>
            <a:r>
              <a:rPr lang="en-US" sz="3300" dirty="0" err="1"/>
              <a:t>org.testng</a:t>
            </a:r>
            <a:r>
              <a:rPr lang="en-US" sz="3300" dirty="0"/>
              <a:t>&lt;/</a:t>
            </a:r>
            <a:r>
              <a:rPr lang="en-US" sz="3300" dirty="0" err="1"/>
              <a:t>groupId</a:t>
            </a:r>
            <a:r>
              <a:rPr lang="en-US" sz="3300" dirty="0"/>
              <a:t>&gt;</a:t>
            </a:r>
            <a:br>
              <a:rPr lang="en-US" sz="3300" dirty="0"/>
            </a:br>
            <a:r>
              <a:rPr lang="sr-Latn-RS" sz="3300" dirty="0"/>
              <a:t>	</a:t>
            </a:r>
            <a:r>
              <a:rPr lang="en-US" sz="3300" dirty="0"/>
              <a:t>&lt;</a:t>
            </a:r>
            <a:r>
              <a:rPr lang="en-US" sz="3300" dirty="0" err="1"/>
              <a:t>artifactId</a:t>
            </a:r>
            <a:r>
              <a:rPr lang="en-US" sz="3300" dirty="0"/>
              <a:t>&gt;</a:t>
            </a:r>
            <a:r>
              <a:rPr lang="en-US" sz="3300" dirty="0" err="1"/>
              <a:t>testng</a:t>
            </a:r>
            <a:r>
              <a:rPr lang="en-US" sz="3300" dirty="0"/>
              <a:t>&lt;/</a:t>
            </a:r>
            <a:r>
              <a:rPr lang="en-US" sz="3300" dirty="0" err="1"/>
              <a:t>artifactId</a:t>
            </a:r>
            <a:r>
              <a:rPr lang="en-US" sz="3300" dirty="0"/>
              <a:t>&gt;</a:t>
            </a:r>
            <a:br>
              <a:rPr lang="en-US" sz="3300" dirty="0"/>
            </a:br>
            <a:r>
              <a:rPr lang="sr-Latn-RS" sz="3300" dirty="0"/>
              <a:t>	</a:t>
            </a:r>
            <a:r>
              <a:rPr lang="en-US" sz="3300" dirty="0"/>
              <a:t>&lt;version&gt;7.4.0&lt;/version&gt;</a:t>
            </a:r>
            <a:br>
              <a:rPr lang="en-US" sz="3300" dirty="0"/>
            </a:br>
            <a:r>
              <a:rPr lang="sr-Latn-RS" sz="3300" dirty="0"/>
              <a:t>	</a:t>
            </a:r>
            <a:r>
              <a:rPr lang="en-US" sz="3300" dirty="0"/>
              <a:t>&lt;scope&gt;test&lt;/scope&gt;</a:t>
            </a:r>
            <a:br>
              <a:rPr lang="en-US" sz="3300" dirty="0"/>
            </a:br>
            <a:r>
              <a:rPr lang="en-US" sz="3300" dirty="0"/>
              <a:t>&lt;/dependency&gt;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AB529522-9BD9-E557-97E6-E47A9CD9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dependency example</a:t>
            </a:r>
          </a:p>
        </p:txBody>
      </p:sp>
    </p:spTree>
    <p:extLst>
      <p:ext uri="{BB962C8B-B14F-4D97-AF65-F5344CB8AC3E}">
        <p14:creationId xmlns:p14="http://schemas.microsoft.com/office/powerpoint/2010/main" val="3779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39B6C8BE-33C3-FD85-041C-309A0CEC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780A1C7F-04E7-3942-EF52-10D9B9A77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Blackbox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Whitebox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https://www.geeksforgeeks.org/differences-between-black-box-testing-vs-white-box-testing/</a:t>
            </a:r>
            <a:r>
              <a:rPr lang="en-US" dirty="0"/>
              <a:t> </a:t>
            </a:r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1155C640-AEB9-74F1-47B4-204D5D5E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207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4424</TotalTime>
  <Words>714</Words>
  <Application>Microsoft Office PowerPoint</Application>
  <PresentationFormat>Široki ekran</PresentationFormat>
  <Paragraphs>127</Paragraphs>
  <Slides>22</Slides>
  <Notes>5</Notes>
  <HiddenSlides>0</HiddenSlides>
  <MMClips>0</MMClips>
  <ScaleCrop>false</ScaleCrop>
  <HeadingPairs>
    <vt:vector size="6" baseType="variant">
      <vt:variant>
        <vt:lpstr>Korišćeni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Google Sans</vt:lpstr>
      <vt:lpstr>Wingdings</vt:lpstr>
      <vt:lpstr>Wingdings 2</vt:lpstr>
      <vt:lpstr>SoftUni</vt:lpstr>
      <vt:lpstr>Unit Testing</vt:lpstr>
      <vt:lpstr>Have a Question?</vt:lpstr>
      <vt:lpstr>Table of Contents</vt:lpstr>
      <vt:lpstr>Maven</vt:lpstr>
      <vt:lpstr>Maven</vt:lpstr>
      <vt:lpstr>XML</vt:lpstr>
      <vt:lpstr>XML example</vt:lpstr>
      <vt:lpstr>POM dependency example</vt:lpstr>
      <vt:lpstr>Testing</vt:lpstr>
      <vt:lpstr>How would you test the pen?</vt:lpstr>
      <vt:lpstr>Testing in a nutshell</vt:lpstr>
      <vt:lpstr>JUnit tests</vt:lpstr>
      <vt:lpstr>Methods</vt:lpstr>
      <vt:lpstr>Fixtures</vt:lpstr>
      <vt:lpstr>ATM testing</vt:lpstr>
      <vt:lpstr>Mocking</vt:lpstr>
      <vt:lpstr>Mocking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Milica S. Škembarević</cp:lastModifiedBy>
  <cp:revision>40</cp:revision>
  <dcterms:created xsi:type="dcterms:W3CDTF">2018-05-23T13:08:44Z</dcterms:created>
  <dcterms:modified xsi:type="dcterms:W3CDTF">2023-12-19T21:03:24Z</dcterms:modified>
  <cp:category>programming;computer programming;software development;web development</cp:category>
</cp:coreProperties>
</file>