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61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401" r:id="rId105"/>
    <p:sldId id="613" r:id="rId106"/>
    <p:sldId id="608" r:id="rId107"/>
    <p:sldId id="615" r:id="rId108"/>
    <p:sldId id="616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BA46D-4CC4-449C-B5CB-7426A3956998}">
          <p14:sldIdLst>
            <p14:sldId id="256"/>
            <p14:sldId id="614"/>
            <p14:sldId id="257"/>
          </p14:sldIdLst>
        </p14:section>
        <p14:section name="Recusion" id="{5C58F0D8-DA39-434D-B4BD-85CCE8547E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ute-Force Algorithm" id="{6E925C60-6067-4C48-BEA7-4ECA648B1F3D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Greedy Algorithms" id="{7445AD6A-BC02-4EEB-B72E-D9C0E836C3A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Greedy Failure Cases" id="{1788F0F8-7FE8-4DDD-83A2-164AC0A235FB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Optimal Greedy Algorithms" id="{3B5C01C2-9002-40B6-B620-24DFE415F4F5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Sorting" id="{681FC194-E95A-401B-A296-B70B27F6E4B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arching" id="{55FF22FA-0EAA-47A5-856B-C52BB894FB16}">
          <p14:sldIdLst>
            <p14:sldId id="353"/>
            <p14:sldId id="354"/>
            <p14:sldId id="355"/>
            <p14:sldId id="356"/>
            <p14:sldId id="357"/>
          </p14:sldIdLst>
        </p14:section>
        <p14:section name="Conclusion" id="{D4AD2C1B-C777-4C2A-B0A5-1644C6F5B7E1}">
          <p14:sldIdLst>
            <p14:sldId id="358"/>
            <p14:sldId id="401"/>
            <p14:sldId id="613"/>
            <p14:sldId id="608"/>
            <p14:sldId id="615"/>
            <p14:sldId id="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76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7" y="4404345"/>
            <a:ext cx="6486706" cy="33530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322FA-F8EB-4634-9F7D-110A95B395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99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71543-5603-4CFA-9214-E2C5FA5FA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891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AD2A60-1F68-48C5-BDDC-5E96A9782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375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FC9C4-DE1A-4456-AC2C-6CB2BCACE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203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0C2C2-32ED-4F5E-B726-9247F76BCC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366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54DF2-BF97-491D-9A03-AB6249B3BB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452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F538C8-64EA-4314-8716-FE878C100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606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://softuni.org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8" name="Picture SoftUni Mascot" descr="SoftUni mascot">
            <a:hlinkClick r:id="rId2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29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31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32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050" y="356343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1547498"/>
            <a:ext cx="1192055" cy="14738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5120400"/>
            <a:ext cx="1215000" cy="1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gif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63.png"/><Relationship Id="rId21" Type="http://schemas.openxmlformats.org/officeDocument/2006/relationships/image" Target="../media/image72.png"/><Relationship Id="rId7" Type="http://schemas.openxmlformats.org/officeDocument/2006/relationships/image" Target="../media/image6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0.png"/><Relationship Id="rId25" Type="http://schemas.openxmlformats.org/officeDocument/2006/relationships/image" Target="../media/image7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64.png"/><Relationship Id="rId15" Type="http://schemas.openxmlformats.org/officeDocument/2006/relationships/image" Target="../media/image69.jpeg"/><Relationship Id="rId23" Type="http://schemas.openxmlformats.org/officeDocument/2006/relationships/image" Target="../media/image7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www.facebook.com/SoftwareUniversity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softuni.b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3969/Basic-Algorithms-Lab-R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3969/Basic-Algorithms-Lab-R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go.net/en/sort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56.png"/><Relationship Id="rId9" Type="http://schemas.openxmlformats.org/officeDocument/2006/relationships/image" Target="../media/image51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56.png"/><Relationship Id="rId9" Type="http://schemas.openxmlformats.org/officeDocument/2006/relationships/image" Target="../media/image5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58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31977" y="490452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31977" y="5396460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28116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7601" y="1800615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9001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8541320" y="1800614"/>
            <a:ext cx="1073720" cy="784626"/>
          </a:xfrm>
          <a:prstGeom prst="curvedConnector4">
            <a:avLst>
              <a:gd name="adj1" fmla="val -40719"/>
              <a:gd name="adj2" fmla="val 17851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86442" y="3193480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86442" y="4762731"/>
            <a:ext cx="12697" cy="2147441"/>
          </a:xfrm>
          <a:prstGeom prst="curvedConnector3">
            <a:avLst>
              <a:gd name="adj1" fmla="val 669703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49D980DF-2E81-4CE4-9948-3E790B419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1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04D5377-D3E0-45F0-ABB3-1C249B1FF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4554000"/>
            <a:ext cx="675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</p:spTree>
    <p:extLst>
      <p:ext uri="{BB962C8B-B14F-4D97-AF65-F5344CB8AC3E}">
        <p14:creationId xmlns:p14="http://schemas.microsoft.com/office/powerpoint/2010/main" val="16773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F3D13476-DCA2-4DC0-9C3B-6A1BAB9DB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0" y="450642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490" y="4506426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5" y="4506426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494000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35F041-3BC2-4065-9C0A-C464AFA6F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86000" y="6534000"/>
            <a:ext cx="53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0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2591" y="1593864"/>
            <a:ext cx="8161637" cy="482863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Recursion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en-US" sz="3400" dirty="0">
                <a:solidFill>
                  <a:schemeClr val="bg2"/>
                </a:solidFill>
              </a:rPr>
              <a:t>a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method or a function that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calls itself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Brute-Force </a:t>
            </a:r>
            <a:r>
              <a:rPr lang="bg-BG" sz="3400" b="1" dirty="0">
                <a:solidFill>
                  <a:schemeClr val="bg2"/>
                </a:solidFill>
              </a:rPr>
              <a:t>-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trying all the possible solutions</a:t>
            </a:r>
            <a:endParaRPr lang="en-US" sz="3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Greedy</a:t>
            </a:r>
            <a:r>
              <a:rPr lang="en-US" sz="3400" b="1" dirty="0">
                <a:solidFill>
                  <a:schemeClr val="bg2"/>
                </a:solidFill>
              </a:rPr>
              <a:t> - </a:t>
            </a:r>
            <a:r>
              <a:rPr lang="en-US" sz="34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Linear and Binary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AF101-7D6E-4FE5-9936-A871B3273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06153" y="6422500"/>
            <a:ext cx="485847" cy="38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4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09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r>
              <a:rPr lang="en-US" sz="34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bg-BG" sz="3000" noProof="1"/>
          </a:p>
          <a:p>
            <a:r>
              <a:rPr lang="en-US" sz="3400" dirty="0" err="1"/>
              <a:t>SoftUni</a:t>
            </a:r>
            <a:r>
              <a:rPr lang="en-US" sz="3400" dirty="0"/>
              <a:t> Global</a:t>
            </a:r>
            <a:endParaRPr lang="bg-BG" sz="3400" dirty="0"/>
          </a:p>
          <a:p>
            <a:pPr lvl="1"/>
            <a:r>
              <a:rPr lang="en-US" sz="3000" noProof="1">
                <a:hlinkClick r:id="rId5"/>
              </a:rPr>
              <a:t>softuni.org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</p:spPr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C54C56-F593-4D42-99DF-2CD0FC92E4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Global – </a:t>
            </a:r>
            <a:r>
              <a:rPr lang="en-US" dirty="0">
                <a:hlinkClick r:id="rId5"/>
              </a:rPr>
              <a:t>https://softuni.org</a:t>
            </a:r>
            <a:r>
              <a:rPr lang="en-US" dirty="0"/>
              <a:t> </a:t>
            </a: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BCF15D-5217-44C3-8B1D-4C5A06ECF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6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ABB2D9B-7101-4C69-B3FF-307A0A8D29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97D19F-C8D7-4212-8913-3423BD6CAC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128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19235" y="3572274"/>
            <a:ext cx="1791488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206000" y="3388646"/>
            <a:ext cx="685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442289" y="373698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19235" y="4615792"/>
            <a:ext cx="1791488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3000" dirty="0">
                <a:solidFill>
                  <a:schemeClr val="tx1"/>
                </a:solidFill>
                <a:effectLst/>
              </a:rPr>
              <a:t>-1 0 1</a:t>
            </a:r>
            <a:endParaRPr lang="en-GB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206000" y="4647358"/>
            <a:ext cx="685799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bg-BG" sz="3000" dirty="0">
                <a:solidFill>
                  <a:schemeClr val="tx1"/>
                </a:solidFill>
                <a:effectLst/>
              </a:rPr>
              <a:t>0</a:t>
            </a:r>
            <a:endParaRPr lang="en-GB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3442289" y="4756256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9A9647B-CC6F-49D5-9E0F-E3C2C6104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2368108"/>
            <a:ext cx="10058400" cy="2677656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</a:rPr>
              <a:t>static int sum(int[] array, int index)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if (index == array.length - 1)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  return array[index];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}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return array[index] + sum(array, index + 1);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}</a:t>
            </a:r>
            <a:endParaRPr lang="en-GB" sz="2800" b="1" dirty="0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346BC5-EC55-4AE9-A77F-BD94E0147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229032" y="2743201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810000" y="2739565"/>
            <a:ext cx="2286000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229032" y="4114800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809999" y="4114800"/>
            <a:ext cx="2286001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3628800</a:t>
            </a:r>
          </a:p>
        </p:txBody>
      </p:sp>
      <p:sp>
        <p:nvSpPr>
          <p:cNvPr id="15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899822" y="2918925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2899823" y="429416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066A6F33-1595-4587-9059-9DCB147CD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C49D6C-A2DE-425D-8E12-119D74CB8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301287" y="2214755"/>
            <a:ext cx="76500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bg1"/>
                </a:solidFill>
              </a:rPr>
              <a:t>factorial</a:t>
            </a:r>
            <a:r>
              <a:rPr lang="pt-BR" sz="2800" dirty="0"/>
              <a:t>(int num) {</a:t>
            </a:r>
          </a:p>
          <a:p>
            <a:r>
              <a:rPr lang="pt-BR" sz="2800" dirty="0"/>
              <a:t>  if (</a:t>
            </a:r>
            <a:r>
              <a:rPr lang="pt-BR" sz="2800" dirty="0">
                <a:solidFill>
                  <a:schemeClr val="bg1"/>
                </a:solidFill>
              </a:rPr>
              <a:t>num == 0</a:t>
            </a:r>
            <a:r>
              <a:rPr lang="pt-BR" sz="2800" dirty="0"/>
              <a:t>)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</a:p>
          <a:p>
            <a:r>
              <a:rPr lang="pt-BR" sz="2800" dirty="0"/>
              <a:t>  return num * </a:t>
            </a:r>
            <a:r>
              <a:rPr lang="pt-BR" sz="2800" dirty="0">
                <a:solidFill>
                  <a:schemeClr val="bg1"/>
                </a:solidFill>
              </a:rPr>
              <a:t>factorial</a:t>
            </a:r>
            <a:r>
              <a:rPr lang="pt-BR" sz="2800" dirty="0"/>
              <a:t>(</a:t>
            </a:r>
            <a:r>
              <a:rPr lang="pt-BR" sz="2800" dirty="0">
                <a:solidFill>
                  <a:schemeClr val="bg1"/>
                </a:solidFill>
              </a:rPr>
              <a:t>num - 1</a:t>
            </a:r>
            <a:r>
              <a:rPr lang="pt-BR" sz="2800" dirty="0"/>
              <a:t>);</a:t>
            </a:r>
          </a:p>
          <a:p>
            <a:r>
              <a:rPr lang="pt-BR" sz="2800" dirty="0"/>
              <a:t>} 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85" y="3388010"/>
            <a:ext cx="1677988" cy="609600"/>
          </a:xfrm>
          <a:prstGeom prst="wedgeRoundRectCallout">
            <a:avLst>
              <a:gd name="adj1" fmla="val -59987"/>
              <a:gd name="adj2" fmla="val -494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5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6F7F2A-4C37-4CA6-B2A5-9FC7D516F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</a:p>
        </p:txBody>
      </p:sp>
    </p:spTree>
    <p:extLst>
      <p:ext uri="{BB962C8B-B14F-4D97-AF65-F5344CB8AC3E}">
        <p14:creationId xmlns:p14="http://schemas.microsoft.com/office/powerpoint/2010/main" val="1529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B31D9F73-1C30-4E62-BDC8-15CFE82FD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86882EF-06DD-423A-B9DE-8EB9EB9C1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74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4" y="2297338"/>
            <a:ext cx="825971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 smtClean="0"/>
              <a:t>Channel for Communication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19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958850-2B76-4299-8295-7E02DF540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25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2EAF787-E458-43C9-A15C-987FD264D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61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0255443-1A48-4147-A3B2-BDC0501D9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136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AF16FB-8C8D-421F-BC63-64BC636C61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4775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41111" y="130437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Used for solving optimization problems</a:t>
            </a:r>
          </a:p>
          <a:p>
            <a:r>
              <a:rPr lang="en-US" sz="3400" dirty="0"/>
              <a:t>Usually more efficient than the other algorithms</a:t>
            </a:r>
          </a:p>
          <a:p>
            <a:r>
              <a:rPr lang="en-US" sz="3400" dirty="0"/>
              <a:t>Can produce  a </a:t>
            </a:r>
            <a:r>
              <a:rPr lang="en-US" sz="3400" b="1" dirty="0">
                <a:solidFill>
                  <a:schemeClr val="bg1"/>
                </a:solidFill>
              </a:rPr>
              <a:t>non-optimal</a:t>
            </a:r>
            <a:r>
              <a:rPr lang="en-US" sz="3400" dirty="0"/>
              <a:t> (incorrect) result</a:t>
            </a:r>
          </a:p>
          <a:p>
            <a:r>
              <a:rPr lang="en-US" sz="3400" dirty="0"/>
              <a:t>Pick the </a:t>
            </a:r>
            <a:r>
              <a:rPr lang="en-US" sz="3400" b="1" dirty="0">
                <a:solidFill>
                  <a:schemeClr val="bg1"/>
                </a:solidFill>
              </a:rPr>
              <a:t>best local </a:t>
            </a:r>
            <a:r>
              <a:rPr lang="en-US" sz="3400" dirty="0"/>
              <a:t>solution</a:t>
            </a:r>
          </a:p>
          <a:p>
            <a:pPr lvl="1"/>
            <a:r>
              <a:rPr lang="en-US" sz="3200" dirty="0"/>
              <a:t>The optimum for a </a:t>
            </a:r>
            <a:r>
              <a:rPr lang="en-US" sz="3200" b="1" dirty="0">
                <a:solidFill>
                  <a:schemeClr val="bg1"/>
                </a:solidFill>
              </a:rPr>
              <a:t>current</a:t>
            </a:r>
            <a:r>
              <a:rPr lang="en-US" sz="3200" dirty="0"/>
              <a:t> position and point of view</a:t>
            </a:r>
          </a:p>
          <a:p>
            <a:r>
              <a:rPr lang="en-US" sz="3400" dirty="0"/>
              <a:t>Greedy algorithms assume that always choosing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optimum leads to the </a:t>
            </a: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361667-12B5-4FDF-8D09-609B5B622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Finding the best solution from all possible solutions</a:t>
            </a:r>
          </a:p>
          <a:p>
            <a:r>
              <a:rPr lang="en-US" sz="34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26051B-7307-4F0D-A8E8-EE89AF3E63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CAEE77-14F3-49B0-B387-8EEA9C1F8D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154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A0F3E787-1082-4861-B112-AA8372C42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808511C-94B4-4E7E-AD93-82143DD42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2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E988417-EF46-43C3-A268-C5E4174B5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6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Recursion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Algorithms</a:t>
            </a:r>
            <a:endParaRPr lang="bg-BG" dirty="0"/>
          </a:p>
          <a:p>
            <a:pPr marL="514350" indent="-514350"/>
            <a:r>
              <a:rPr lang="en-US" dirty="0"/>
              <a:t>Greedy Failure Cases</a:t>
            </a:r>
          </a:p>
          <a:p>
            <a:pPr marL="514350" indent="-514350"/>
            <a:r>
              <a:rPr lang="en-US" dirty="0"/>
              <a:t>Simple Sorting Algorithms</a:t>
            </a:r>
          </a:p>
          <a:p>
            <a:pPr marL="514350" indent="-514350"/>
            <a:r>
              <a:rPr lang="en-US" dirty="0"/>
              <a:t>Searching Algorithms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9AAC95-04A0-4CEF-9712-48E0052A66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2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40FDE2-3C97-44E7-9E94-E19810D71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8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ACBC99B-99F6-44F5-9165-B01926611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2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98049B0C-DFBF-4401-8C52-8A1117B54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C42FF8-FA6D-4D32-87B1-75C284203D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 for Sum of Coins</a:t>
            </a:r>
          </a:p>
        </p:txBody>
      </p:sp>
    </p:spTree>
    <p:extLst>
      <p:ext uri="{BB962C8B-B14F-4D97-AF65-F5344CB8AC3E}">
        <p14:creationId xmlns:p14="http://schemas.microsoft.com/office/powerpoint/2010/main" val="3907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95999" y="1314000"/>
            <a:ext cx="1082213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public static Map&lt;Integer, Integer&gt;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				chooseCoins(int[] coins, int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List&lt;Integer&gt; sortedCoins = Arrays.stream(coins).boxed()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.sorted(Collections.reverseOrder())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.collect(Collectors.toList());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Map&lt;Integer, Integer&gt; chosenCoins = new LinkedHashMap&lt;&gt;();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currentSum = 0; int coinIndex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!= targetSum)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throw new IllegalArgumentException();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return chosenCoins;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C85E22-73D3-4399-AA6C-5793F762B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29669" y="1809000"/>
            <a:ext cx="11507068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while (currentSum != targetSum &amp;&amp; coinIndex &lt; sortedCoins.size())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currentCoin = sortedCoins.get(coinIndex);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remainder = targetSum - currentSum;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numberOfCoins = remainder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+ currentCoin &lt;=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chosenCoins.put(currentCoin, numberOfCoins);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currentSum += numberOfCoins *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coinIndex++;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6FF158-E07C-4440-A53E-FF944DE07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96000" y="3699000"/>
            <a:ext cx="4881913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24716" y="3883665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885242" y="489123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3395E2D-CCB2-4F9B-96FC-952439E96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190405" y="1438865"/>
            <a:ext cx="1180483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			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List&lt;Integer&gt;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Set&lt;Integer&gt;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universeSet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HashSet&lt;&gt;();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for (int element : universe) { universeSet.add(element);}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(!universeSet.isEmpty())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ACCCA-A4D1-467E-9FAC-ACCA74C20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6FDCE3-1CEB-469E-8BDA-B83DAA99139F}"/>
              </a:ext>
            </a:extLst>
          </p:cNvPr>
          <p:cNvSpPr txBox="1">
            <a:spLocks/>
          </p:cNvSpPr>
          <p:nvPr/>
        </p:nvSpPr>
        <p:spPr>
          <a:xfrm>
            <a:off x="2300542" y="1719000"/>
            <a:ext cx="7596131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notChosenCount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sets.get(0);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(int[] set : sets)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Next slide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universeSet.remove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0D4770-13B1-437A-A0CB-346B40847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993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(3)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336582" y="6434668"/>
            <a:ext cx="93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judge.softuni.org/Contests/3969/Basic-Algorithms-Lab-RS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817CC-566F-44AB-84A6-6D5200B8559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817323" y="1449000"/>
            <a:ext cx="835352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count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elem : set)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(universeSet.contains(elem))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count++;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             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(notChosenCount &lt; count)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notChosenCount = count;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chosenSet = set;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1FA5D5-53AC-4344-A57A-751988FC9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5AFDFA-C38C-43DA-8E56-47029788CF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260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CACA34-B021-43FC-B83C-8E1160A97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</p:spTree>
    <p:extLst>
      <p:ext uri="{BB962C8B-B14F-4D97-AF65-F5344CB8AC3E}">
        <p14:creationId xmlns:p14="http://schemas.microsoft.com/office/powerpoint/2010/main" val="42947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411ABAC-0D8E-49C7-BC08-2DCC11EFF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8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39E79F7-0BDA-4A26-9F9D-1414332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980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9275DFC0-01E1-468F-8A58-411697C2A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72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AEEC1BF9-6E80-43E6-8EE7-08457AB14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09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041ECF4-CA2B-4582-BDF8-BEB89AF38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51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FC203B7-679C-428A-A7D4-C23B33B7B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55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DD2ED85F-E364-4DFE-B07E-66F2B3348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6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9D055F-F173-49E0-8A11-4641940B5D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2667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305934"/>
            <a:ext cx="11895112" cy="5201066"/>
          </a:xfrm>
        </p:spPr>
        <p:txBody>
          <a:bodyPr/>
          <a:lstStyle/>
          <a:p>
            <a:r>
              <a:rPr lang="en-US" dirty="0"/>
              <a:t>Suitable problems for greedy algorithms have these properties: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3D6745-72A5-4851-B2AC-DD1008EC5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766" y="1121143"/>
            <a:ext cx="9769234" cy="5322857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r>
              <a:rPr lang="en-US" dirty="0"/>
              <a:t>When it is,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90166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3F34B96-C9CF-4523-834D-C8C27AEB27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38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305934"/>
            <a:ext cx="11909650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choices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B0363A-DD66-4ACB-9FF6-7BDD3DD41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After each greedy choice the problem remains an optimization </a:t>
            </a:r>
            <a:br>
              <a:rPr lang="en-US" sz="3200" dirty="0"/>
            </a:br>
            <a:r>
              <a:rPr lang="en-US" sz="3200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2C5E21-FB83-404D-B368-59BBF982D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9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557601D-E4E9-431A-88E9-3BD0B1313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2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5416C442-6715-439C-A156-940A4AE6A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96000" y="1989000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</p:spTree>
    <p:extLst>
      <p:ext uri="{BB962C8B-B14F-4D97-AF65-F5344CB8AC3E}">
        <p14:creationId xmlns:p14="http://schemas.microsoft.com/office/powerpoint/2010/main" val="26986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036C2D-BA51-4956-BEF9-AD91C76A0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741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A52E0-E40D-4997-AF1C-9A9026A3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2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3D72801-8F58-4A11-A4EB-B187386B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16360-265C-4D1B-8186-F76244B6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4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7EBE2EC-21B1-4EB0-AE0E-A48CBC684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653720C-BE30-4B8D-921F-E9725BA5B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hlinkClick r:id="rId3"/>
              </a:rPr>
              <a:t>Bubble sort</a:t>
            </a:r>
            <a:r>
              <a:rPr lang="en-US" sz="3600" b="1" dirty="0"/>
              <a:t> </a:t>
            </a:r>
            <a:r>
              <a:rPr lang="en-US" sz="3600" dirty="0"/>
              <a:t>– simple, but inefficient algorithm (</a:t>
            </a:r>
            <a:r>
              <a:rPr lang="en-US" sz="3600" b="1" dirty="0">
                <a:hlinkClick r:id="rId4"/>
              </a:rPr>
              <a:t>visualize</a:t>
            </a:r>
            <a:r>
              <a:rPr lang="en-US" sz="36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Exchanging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19148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42" y="2970218"/>
            <a:ext cx="7862801" cy="3581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BE1C9C9-F074-4C62-B6F3-B4BD768A6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700E7C4-B9AC-499F-9308-38E773BB5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8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141D358-5BC9-4E9A-9F32-FE5153C9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2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B8A2DA3-1A2C-433A-8E21-ABA52A282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88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EDC75C-56D8-4DCC-8B08-98D85D89B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8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B30E3E-252A-499E-970C-F7352C86A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24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D589672-DE5D-468E-9A8D-DE218095F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0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C88A8E-0578-4DEF-9532-0E9531977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13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F637B2F-ED57-4B3E-8CFA-B5CE42D72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8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32B3BC0-C58A-4270-B038-70346DF22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19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F1BE908F-4199-45FF-9E14-54E03324D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18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272DBD51-10CA-48E1-9C33-BDE7B7520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15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0020D3D-6DF1-48CD-9D3B-149A32C4A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92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EF9AC8B-5D61-44B4-AF49-7774E2A4C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57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5583AC1-1DCC-4C62-93E9-A00F8BD28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64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D517A3A-6C72-4572-BDD0-8898A68CA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C8002F7-64A2-4ADB-B81A-8D4B66EE1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27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9583A05-B951-4B35-A966-CEBDB15F8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78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399B489-6BBF-4751-A8D2-F5DFBD0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08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1A646D-062F-48A2-BEB3-8DE4DDE1C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0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8B5078B-A639-4E01-BC55-2417093F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47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323ACE-17C5-41A2-A9B3-E2782526E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24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794301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5" y="2010263"/>
            <a:ext cx="64310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2362201" y="200806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3048099"/>
            <a:ext cx="643106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2362201" y="3045897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1638929" y="2111007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1638040" y="315616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7128352" y="1539100"/>
            <a:ext cx="469704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3362926-67E7-435B-8E90-F2DF36343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AEE0F2C-40D5-4D7C-ADAD-870E2819C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5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995EC4-428B-4F34-896A-1F8FBA200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58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5991343-FB24-4C47-9DFC-DC2CFD24A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1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6D52AF9-1054-4D99-8959-0B2715791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42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427263-43C2-47E6-8591-D61CB4899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21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6C6E6D-2C7C-4CDE-88F6-B64AC4D92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96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8AD14A5-7572-4274-BBCB-D7AB8AEDD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18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D7D9C3-074A-4175-9E12-EF17FD136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64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B5FA56-6AFF-44D6-91AD-ECB39E054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1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2D69234-D952-415B-9C1C-7329A5C19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86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1122" y="1222631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EEF9034-93D2-4A08-AB92-E90647D4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0" y="3969000"/>
            <a:ext cx="522997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static void recursion() {</a:t>
            </a:r>
          </a:p>
          <a:p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//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Pre-actions</a:t>
            </a:r>
          </a:p>
          <a:p>
            <a:r>
              <a:rPr lang="pt-BR" sz="2800" b="1" dirty="0">
                <a:latin typeface="Consolas" panose="020B0609020204030204" pitchFamily="49" charset="0"/>
              </a:rPr>
              <a:t>  recursion();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</a:t>
            </a:r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Post-actions</a:t>
            </a:r>
            <a:endParaRPr lang="pt-BR" sz="2800" b="1" i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533B12-33A5-415A-8C36-BC6EA72F5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485A41-3F02-4A93-A21F-DE7B5BE31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522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4199064-4148-4D0F-9B58-4C56B4F2B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10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DF2EA1-F3B7-4F07-9ED2-085C5454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91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123FCB-E90F-4EC4-9B21-BFB09A70F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19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8B52E86-CEF7-435E-B29C-F9D11CC88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70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8D3076E-6C71-43B8-ADD1-2EE9C8EA9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00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9DAED-6B10-499B-AE34-7FCA9B962C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6900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1000" y="1392587"/>
            <a:ext cx="10515600" cy="5114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int[] numbers =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numbers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6FA0B4-0895-4A87-A4ED-B1F4D784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97494" y="1511249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62123" y="1664085"/>
            <a:ext cx="1247741" cy="12477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8145D0-3A3E-4751-8EF7-15AACD0429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31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2CA39F-5829-4025-B344-202EC2CD7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2503</Words>
  <Application>Microsoft Office PowerPoint</Application>
  <PresentationFormat>Widescreen</PresentationFormat>
  <Paragraphs>807</Paragraphs>
  <Slides>108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Algorithms</vt:lpstr>
      <vt:lpstr>Have a Question?</vt:lpstr>
      <vt:lpstr>Table of Contents</vt:lpstr>
      <vt:lpstr>Recursion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Recursion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Greedy Algorithms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Algorithm for Sum of Coins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Solution: Set Cover (3)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BubbleSort</vt:lpstr>
      <vt:lpstr>Searching Algorithms</vt:lpstr>
      <vt:lpstr>Search Algorithm</vt:lpstr>
      <vt:lpstr>Linear Search</vt:lpstr>
      <vt:lpstr>Binary Search</vt:lpstr>
      <vt:lpstr>Binary Search (Iterative)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Basic Algorithms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 Ruseva</cp:lastModifiedBy>
  <cp:revision>38</cp:revision>
  <dcterms:created xsi:type="dcterms:W3CDTF">2018-05-23T13:08:44Z</dcterms:created>
  <dcterms:modified xsi:type="dcterms:W3CDTF">2023-03-14T14:04:56Z</dcterms:modified>
  <cp:category>programming; education; software engineering; software development</cp:category>
</cp:coreProperties>
</file>