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308" r:id="rId3"/>
    <p:sldId id="258" r:id="rId4"/>
    <p:sldId id="259" r:id="rId5"/>
    <p:sldId id="260" r:id="rId6"/>
    <p:sldId id="319" r:id="rId7"/>
    <p:sldId id="324" r:id="rId8"/>
    <p:sldId id="310" r:id="rId9"/>
    <p:sldId id="267" r:id="rId10"/>
    <p:sldId id="321" r:id="rId11"/>
    <p:sldId id="322" r:id="rId12"/>
    <p:sldId id="323" r:id="rId13"/>
    <p:sldId id="261" r:id="rId14"/>
    <p:sldId id="316" r:id="rId15"/>
    <p:sldId id="262" r:id="rId16"/>
    <p:sldId id="263" r:id="rId17"/>
    <p:sldId id="264" r:id="rId18"/>
    <p:sldId id="265" r:id="rId19"/>
    <p:sldId id="266" r:id="rId20"/>
    <p:sldId id="279" r:id="rId21"/>
    <p:sldId id="326" r:id="rId22"/>
    <p:sldId id="280" r:id="rId23"/>
    <p:sldId id="281" r:id="rId24"/>
    <p:sldId id="325" r:id="rId25"/>
    <p:sldId id="317" r:id="rId26"/>
    <p:sldId id="318" r:id="rId27"/>
    <p:sldId id="287" r:id="rId28"/>
    <p:sldId id="289" r:id="rId29"/>
    <p:sldId id="291" r:id="rId30"/>
    <p:sldId id="312" r:id="rId31"/>
    <p:sldId id="313" r:id="rId32"/>
    <p:sldId id="314" r:id="rId33"/>
    <p:sldId id="315" r:id="rId34"/>
    <p:sldId id="297" r:id="rId35"/>
    <p:sldId id="294" r:id="rId36"/>
    <p:sldId id="295" r:id="rId37"/>
    <p:sldId id="296" r:id="rId38"/>
    <p:sldId id="298" r:id="rId39"/>
    <p:sldId id="299" r:id="rId40"/>
    <p:sldId id="300" r:id="rId41"/>
    <p:sldId id="301" r:id="rId42"/>
    <p:sldId id="304" r:id="rId43"/>
    <p:sldId id="311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FF66"/>
    <a:srgbClr val="CC00FF"/>
    <a:srgbClr val="99FF66"/>
    <a:srgbClr val="FDFDA9"/>
    <a:srgbClr val="DCE6F0"/>
    <a:srgbClr val="ADA5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58" autoAdjust="0"/>
    <p:restoredTop sz="96494" autoAdjust="0"/>
  </p:normalViewPr>
  <p:slideViewPr>
    <p:cSldViewPr>
      <p:cViewPr>
        <p:scale>
          <a:sx n="83" d="100"/>
          <a:sy n="83" d="100"/>
        </p:scale>
        <p:origin x="-1152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557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AA9FFA-AC2C-4D6C-8FF3-DF192C6BAEDF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52108D03-8F5C-452D-BEC0-FED8E3FD6FA8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88DC474-7391-4848-A2E3-97D98A06BDB0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A05E729D-4443-45E3-ADAB-AB2AC819F5DB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85E07201-1DFA-493A-A8EA-85EC091527AC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3FF9DF6F-761E-43C5-8928-2747EA86DBF4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BA0EAFA-54DC-4F52-8591-44B56AB03D6C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63DEEBD-A576-4963-BE1E-8C20E22D1F98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BE345A97-3FDD-4496-B22C-0A67620DD914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8AF27E0-FB7E-4CE0-9E5A-D3C4F19D6B60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00010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0010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9217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ownload.oracle.com/javase/6/doc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java.sun.com/javase/6/docs/ap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장 자바 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Programming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코드의 </a:t>
            </a:r>
            <a:r>
              <a:rPr lang="ko-KR" altLang="en-US" dirty="0" err="1" smtClean="0"/>
              <a:t>디어셈블</a:t>
            </a:r>
            <a:r>
              <a:rPr lang="en-US" altLang="ko-KR" dirty="0" smtClean="0"/>
              <a:t>(disassemble)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0013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디어셈블</a:t>
            </a:r>
            <a:endParaRPr lang="en-US" altLang="ko-KR" smtClean="0"/>
          </a:p>
          <a:p>
            <a:pPr lvl="1"/>
            <a:r>
              <a:rPr lang="ko-KR" altLang="en-US" smtClean="0"/>
              <a:t>클래스 파일에 들어 있는 자바 바이트 코드를 텍스트로 볼 수있게 변환하는 작업</a:t>
            </a:r>
            <a:endParaRPr lang="en-US" altLang="ko-KR" smtClean="0"/>
          </a:p>
          <a:p>
            <a:pPr lvl="1"/>
            <a:r>
              <a:rPr lang="en-US" altLang="ko-KR" smtClean="0"/>
              <a:t>JDK</a:t>
            </a:r>
            <a:r>
              <a:rPr lang="ko-KR" altLang="en-US" smtClean="0"/>
              <a:t>의 </a:t>
            </a:r>
            <a:r>
              <a:rPr lang="en-US" altLang="ko-KR" smtClean="0"/>
              <a:t>javap.exe </a:t>
            </a:r>
            <a:r>
              <a:rPr lang="ko-KR" altLang="en-US" smtClean="0"/>
              <a:t>이용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2285992"/>
            <a:ext cx="321471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smtClean="0"/>
              <a:t>public class Hello {</a:t>
            </a:r>
          </a:p>
          <a:p>
            <a:pPr defTabSz="180000"/>
            <a:r>
              <a:rPr lang="en-US" altLang="ko-KR" sz="1400" smtClean="0"/>
              <a:t>	public static int sum(int i, int j) {</a:t>
            </a:r>
          </a:p>
          <a:p>
            <a:pPr defTabSz="180000"/>
            <a:r>
              <a:rPr lang="en-US" altLang="ko-KR" sz="1400" smtClean="0"/>
              <a:t>		return i + j;// i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j</a:t>
            </a:r>
            <a:r>
              <a:rPr lang="ko-KR" altLang="en-US" sz="1400" smtClean="0"/>
              <a:t>의 합을 리턴 </a:t>
            </a:r>
          </a:p>
          <a:p>
            <a:pPr defTabSz="180000"/>
            <a:r>
              <a:rPr lang="en-US" altLang="ko-KR" sz="1400" smtClean="0"/>
              <a:t>	}</a:t>
            </a:r>
          </a:p>
          <a:p>
            <a:pPr defTabSz="180000"/>
            <a:r>
              <a:rPr lang="en-US" altLang="ko-KR" sz="1400" smtClean="0"/>
              <a:t>	public static void main(String[] args) {</a:t>
            </a:r>
          </a:p>
          <a:p>
            <a:pPr defTabSz="180000"/>
            <a:r>
              <a:rPr lang="en-US" altLang="ko-KR" sz="1400" smtClean="0"/>
              <a:t>		int i;</a:t>
            </a:r>
          </a:p>
          <a:p>
            <a:pPr defTabSz="180000"/>
            <a:r>
              <a:rPr lang="en-US" altLang="ko-KR" sz="1400" smtClean="0"/>
              <a:t>		int j;</a:t>
            </a:r>
          </a:p>
          <a:p>
            <a:pPr defTabSz="180000"/>
            <a:r>
              <a:rPr lang="en-US" altLang="ko-KR" sz="1400" smtClean="0"/>
              <a:t>		char a;</a:t>
            </a:r>
          </a:p>
          <a:p>
            <a:pPr defTabSz="180000"/>
            <a:r>
              <a:rPr lang="en-US" altLang="ko-KR" sz="1400" smtClean="0"/>
              <a:t>		String b;</a:t>
            </a:r>
          </a:p>
          <a:p>
            <a:pPr defTabSz="180000"/>
            <a:r>
              <a:rPr lang="en-US" altLang="ko-KR" sz="1400" smtClean="0"/>
              <a:t>		final int TEN = 10;</a:t>
            </a:r>
          </a:p>
          <a:p>
            <a:pPr defTabSz="180000"/>
            <a:r>
              <a:rPr lang="en-US" altLang="ko-KR" sz="1400" smtClean="0"/>
              <a:t>		i = 1;</a:t>
            </a:r>
          </a:p>
          <a:p>
            <a:pPr defTabSz="180000"/>
            <a:r>
              <a:rPr lang="en-US" altLang="ko-KR" sz="1400" smtClean="0"/>
              <a:t>		j = sum(i, TEN);</a:t>
            </a:r>
          </a:p>
          <a:p>
            <a:pPr defTabSz="180000"/>
            <a:r>
              <a:rPr lang="en-US" altLang="ko-KR" sz="1400" smtClean="0"/>
              <a:t>		a = '?';</a:t>
            </a:r>
          </a:p>
          <a:p>
            <a:pPr defTabSz="180000"/>
            <a:r>
              <a:rPr lang="en-US" altLang="ko-KR" sz="1400" smtClean="0"/>
              <a:t>		b = "Hello";</a:t>
            </a:r>
          </a:p>
          <a:p>
            <a:pPr defTabSz="180000"/>
            <a:r>
              <a:rPr lang="en-US" altLang="ko-KR" sz="1400" smtClean="0"/>
              <a:t>		java.lang.System.out.println(a);</a:t>
            </a:r>
          </a:p>
          <a:p>
            <a:pPr defTabSz="180000"/>
            <a:r>
              <a:rPr lang="en-US" altLang="ko-KR" sz="1400" smtClean="0"/>
              <a:t>		System.out.println(b);</a:t>
            </a:r>
          </a:p>
          <a:p>
            <a:pPr defTabSz="180000"/>
            <a:r>
              <a:rPr lang="en-US" altLang="ko-KR" sz="1400" smtClean="0"/>
              <a:t>		System.out.println(TEN);</a:t>
            </a:r>
          </a:p>
          <a:p>
            <a:pPr defTabSz="180000"/>
            <a:r>
              <a:rPr lang="en-US" altLang="ko-KR" sz="1400" smtClean="0"/>
              <a:t>		System.out.println(j);</a:t>
            </a:r>
          </a:p>
          <a:p>
            <a:pPr defTabSz="180000"/>
            <a:r>
              <a:rPr lang="en-US" altLang="ko-KR" sz="1400" smtClean="0"/>
              <a:t>	}</a:t>
            </a:r>
          </a:p>
          <a:p>
            <a:pPr defTabSz="180000"/>
            <a:r>
              <a:rPr lang="en-US" altLang="ko-KR" sz="1400" smtClean="0"/>
              <a:t>}</a:t>
            </a:r>
            <a:endParaRPr lang="en-US" altLang="ko-KR" sz="140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56681"/>
            <a:ext cx="30194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자유형 8"/>
          <p:cNvSpPr/>
          <p:nvPr/>
        </p:nvSpPr>
        <p:spPr>
          <a:xfrm>
            <a:off x="5857512" y="2991576"/>
            <a:ext cx="1569057" cy="1617784"/>
          </a:xfrm>
          <a:custGeom>
            <a:avLst/>
            <a:gdLst>
              <a:gd name="connsiteX0" fmla="*/ 0 w 1570892"/>
              <a:gd name="connsiteY0" fmla="*/ 0 h 1617784"/>
              <a:gd name="connsiteX1" fmla="*/ 1397977 w 1570892"/>
              <a:gd name="connsiteY1" fmla="*/ 483577 h 1617784"/>
              <a:gd name="connsiteX2" fmla="*/ 1037492 w 1570892"/>
              <a:gd name="connsiteY2" fmla="*/ 1617784 h 161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892" h="1617784">
                <a:moveTo>
                  <a:pt x="0" y="0"/>
                </a:moveTo>
                <a:cubicBezTo>
                  <a:pt x="612531" y="106973"/>
                  <a:pt x="1225062" y="213946"/>
                  <a:pt x="1397977" y="483577"/>
                </a:cubicBezTo>
                <a:cubicBezTo>
                  <a:pt x="1570892" y="753208"/>
                  <a:pt x="1304192" y="1185496"/>
                  <a:pt x="1037492" y="1617784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57950" y="4572008"/>
            <a:ext cx="264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smtClean="0"/>
              <a:t> Hello.java</a:t>
            </a:r>
            <a:r>
              <a:rPr lang="ko-KR" altLang="en-US" sz="1600" smtClean="0"/>
              <a:t>를 컴파일하는 명령</a:t>
            </a:r>
            <a:endParaRPr lang="en-US" altLang="ko-KR" sz="1600" smtClean="0"/>
          </a:p>
          <a:p>
            <a:pPr>
              <a:buFont typeface="Arial" pitchFamily="34" charset="0"/>
              <a:buChar char="•"/>
            </a:pPr>
            <a:r>
              <a:rPr lang="ko-KR" altLang="en-US" sz="1600" smtClean="0"/>
              <a:t> 컴파일되면 </a:t>
            </a:r>
            <a:r>
              <a:rPr lang="en-US" altLang="ko-KR" sz="1600" smtClean="0"/>
              <a:t>Hello.class </a:t>
            </a:r>
            <a:r>
              <a:rPr lang="ko-KR" altLang="en-US" sz="1600" smtClean="0"/>
              <a:t>파일 생성됨</a:t>
            </a:r>
            <a:endParaRPr lang="ko-KR" altLang="en-US" sz="1600"/>
          </a:p>
        </p:txBody>
      </p:sp>
      <p:sp>
        <p:nvSpPr>
          <p:cNvPr id="12" name="자유형 11"/>
          <p:cNvSpPr/>
          <p:nvPr/>
        </p:nvSpPr>
        <p:spPr>
          <a:xfrm>
            <a:off x="5429256" y="3357562"/>
            <a:ext cx="856512" cy="1928826"/>
          </a:xfrm>
          <a:custGeom>
            <a:avLst/>
            <a:gdLst>
              <a:gd name="connsiteX0" fmla="*/ 0 w 1570892"/>
              <a:gd name="connsiteY0" fmla="*/ 0 h 1617784"/>
              <a:gd name="connsiteX1" fmla="*/ 1397977 w 1570892"/>
              <a:gd name="connsiteY1" fmla="*/ 483577 h 1617784"/>
              <a:gd name="connsiteX2" fmla="*/ 1037492 w 1570892"/>
              <a:gd name="connsiteY2" fmla="*/ 1617784 h 161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892" h="1617784">
                <a:moveTo>
                  <a:pt x="0" y="0"/>
                </a:moveTo>
                <a:cubicBezTo>
                  <a:pt x="612531" y="106973"/>
                  <a:pt x="1225062" y="213946"/>
                  <a:pt x="1397977" y="483577"/>
                </a:cubicBezTo>
                <a:cubicBezTo>
                  <a:pt x="1570892" y="753208"/>
                  <a:pt x="1304192" y="1185496"/>
                  <a:pt x="1037492" y="1617784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29190" y="5214950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smtClean="0"/>
              <a:t> </a:t>
            </a:r>
            <a:r>
              <a:rPr lang="en-US" altLang="ko-KR" sz="1600" smtClean="0"/>
              <a:t>Hello.class </a:t>
            </a:r>
            <a:r>
              <a:rPr lang="ko-KR" altLang="en-US" sz="1600" smtClean="0"/>
              <a:t>파일 을 디어셈블하는 명령</a:t>
            </a:r>
            <a:endParaRPr lang="en-US" altLang="ko-KR" sz="1600" smtClean="0"/>
          </a:p>
          <a:p>
            <a:pPr>
              <a:buFont typeface="Arial" pitchFamily="34" charset="0"/>
              <a:buChar char="•"/>
            </a:pPr>
            <a:r>
              <a:rPr lang="en-US" altLang="ko-KR" sz="1600" smtClean="0"/>
              <a:t> </a:t>
            </a:r>
            <a:r>
              <a:rPr lang="ko-KR" altLang="en-US" sz="1600" smtClean="0"/>
              <a:t>디어셈블된 결과 </a:t>
            </a:r>
            <a:r>
              <a:rPr lang="en-US" altLang="ko-KR" sz="1600" smtClean="0"/>
              <a:t>Hello.bc </a:t>
            </a:r>
            <a:r>
              <a:rPr lang="ko-KR" altLang="en-US" sz="1600" smtClean="0"/>
              <a:t>파일 생성</a:t>
            </a:r>
            <a:endParaRPr lang="ko-KR" altLang="en-US" sz="160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디어셈블하여 바이트 코드 보기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547664" y="828675"/>
            <a:ext cx="6153150" cy="6029325"/>
            <a:chOff x="2085990" y="764704"/>
            <a:chExt cx="6153150" cy="6029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990" y="764704"/>
              <a:ext cx="6153150" cy="602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714612" y="2428868"/>
              <a:ext cx="714380" cy="64009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43372" y="2428868"/>
              <a:ext cx="2786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solidFill>
                    <a:srgbClr val="0070C0"/>
                  </a:solidFill>
                </a:rPr>
                <a:t>sum() </a:t>
              </a:r>
              <a:r>
                <a:rPr lang="ko-KR" altLang="en-US" sz="1400" smtClean="0">
                  <a:solidFill>
                    <a:srgbClr val="0070C0"/>
                  </a:solidFill>
                </a:rPr>
                <a:t>메소드를 컴파일한 바이트 코드를 디어셈블한 결과 </a:t>
              </a:r>
              <a:r>
                <a:rPr lang="en-US" altLang="ko-KR" sz="1400" smtClean="0">
                  <a:solidFill>
                    <a:srgbClr val="0070C0"/>
                  </a:solidFill>
                </a:rPr>
                <a:t>(</a:t>
              </a:r>
              <a:r>
                <a:rPr lang="ko-KR" altLang="en-US" sz="1400" smtClean="0">
                  <a:solidFill>
                    <a:srgbClr val="0070C0"/>
                  </a:solidFill>
                </a:rPr>
                <a:t>자바의 어셈블리 코드로 출력</a:t>
              </a:r>
              <a:r>
                <a:rPr lang="en-US" altLang="ko-KR" sz="1400" smtClean="0">
                  <a:solidFill>
                    <a:srgbClr val="0070C0"/>
                  </a:solidFill>
                </a:rPr>
                <a:t>)</a:t>
              </a:r>
              <a:endParaRPr lang="ko-KR" altLang="en-US" sz="1400">
                <a:solidFill>
                  <a:srgbClr val="0070C0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rot="10800000" flipV="1">
              <a:off x="3428996" y="2714620"/>
              <a:ext cx="642939" cy="714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688510" y="2293230"/>
            <a:ext cx="2857520" cy="12858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자바 가상 기계와 자바 응용프로그램의 실행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2824" y="2436106"/>
            <a:ext cx="12049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dirty="0" smtClean="0"/>
              <a:t>...................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478" y="4650684"/>
            <a:ext cx="11051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Hello.java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4579246"/>
            <a:ext cx="1714511" cy="519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자바 컴파일러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2"/>
          </p:cNvCxnSpPr>
          <p:nvPr/>
        </p:nvCxnSpPr>
        <p:spPr>
          <a:xfrm>
            <a:off x="1221652" y="4835350"/>
            <a:ext cx="254004" cy="3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6"/>
            <a:endCxn id="23" idx="1"/>
          </p:cNvCxnSpPr>
          <p:nvPr/>
        </p:nvCxnSpPr>
        <p:spPr>
          <a:xfrm flipV="1">
            <a:off x="3190167" y="4835350"/>
            <a:ext cx="373151" cy="3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0792" y="5507940"/>
            <a:ext cx="7521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소스 코드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5507940"/>
            <a:ext cx="10001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바이트 코드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8576" y="2650420"/>
            <a:ext cx="12779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Object.class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7270" y="3007610"/>
            <a:ext cx="11851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String.class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>
            <a:off x="5827533" y="3019752"/>
            <a:ext cx="635109" cy="135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2"/>
            <a:endCxn id="40" idx="0"/>
          </p:cNvCxnSpPr>
          <p:nvPr/>
        </p:nvCxnSpPr>
        <p:spPr>
          <a:xfrm>
            <a:off x="6709837" y="3376942"/>
            <a:ext cx="432536" cy="101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74196" y="1936040"/>
            <a:ext cx="37147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실행에 필요한 자바 </a:t>
            </a:r>
            <a:r>
              <a:rPr lang="ko-KR" altLang="en-US" smtClean="0"/>
              <a:t>클래스 라이브러리</a:t>
            </a:r>
            <a:r>
              <a:rPr lang="en-US" altLang="ko-KR" smtClean="0"/>
              <a:t>(JDK APIs)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040" y="5007874"/>
            <a:ext cx="12197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Shape.java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3"/>
            <a:endCxn id="6" idx="3"/>
          </p:cNvCxnSpPr>
          <p:nvPr/>
        </p:nvCxnSpPr>
        <p:spPr>
          <a:xfrm flipV="1">
            <a:off x="1264797" y="5022540"/>
            <a:ext cx="461943" cy="17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7916" y="4293494"/>
            <a:ext cx="11177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Draw.java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1" idx="3"/>
            <a:endCxn id="6" idx="1"/>
          </p:cNvCxnSpPr>
          <p:nvPr/>
        </p:nvCxnSpPr>
        <p:spPr>
          <a:xfrm>
            <a:off x="1305658" y="4478160"/>
            <a:ext cx="421082" cy="177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63318" y="4650684"/>
            <a:ext cx="1124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Hello.class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5007874"/>
            <a:ext cx="123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Shape.class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563318" y="4293494"/>
            <a:ext cx="1136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Draw.class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6" idx="5"/>
            <a:endCxn id="24" idx="1"/>
          </p:cNvCxnSpPr>
          <p:nvPr/>
        </p:nvCxnSpPr>
        <p:spPr>
          <a:xfrm>
            <a:off x="2939083" y="5022540"/>
            <a:ext cx="552797" cy="17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7"/>
            <a:endCxn id="25" idx="1"/>
          </p:cNvCxnSpPr>
          <p:nvPr/>
        </p:nvCxnSpPr>
        <p:spPr>
          <a:xfrm flipV="1">
            <a:off x="2939083" y="4478160"/>
            <a:ext cx="624235" cy="177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5" idx="3"/>
          </p:cNvCxnSpPr>
          <p:nvPr/>
        </p:nvCxnSpPr>
        <p:spPr>
          <a:xfrm flipV="1">
            <a:off x="4700104" y="4420074"/>
            <a:ext cx="609577" cy="58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3"/>
            <a:endCxn id="96" idx="1"/>
          </p:cNvCxnSpPr>
          <p:nvPr/>
        </p:nvCxnSpPr>
        <p:spPr>
          <a:xfrm flipV="1">
            <a:off x="4687537" y="4548997"/>
            <a:ext cx="582391" cy="286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3"/>
          </p:cNvCxnSpPr>
          <p:nvPr/>
        </p:nvCxnSpPr>
        <p:spPr>
          <a:xfrm flipV="1">
            <a:off x="4730681" y="4705196"/>
            <a:ext cx="557523" cy="487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56559" y="380878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클래스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로딩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4917" y="3579114"/>
            <a:ext cx="0" cy="7143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3909" y="375163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자바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프로그래밍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88204" y="4390065"/>
            <a:ext cx="1194657" cy="11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원호 43"/>
          <p:cNvSpPr/>
          <p:nvPr/>
        </p:nvSpPr>
        <p:spPr>
          <a:xfrm>
            <a:off x="5288204" y="4725144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/>
          <p:cNvSpPr/>
          <p:nvPr/>
        </p:nvSpPr>
        <p:spPr>
          <a:xfrm rot="10800000">
            <a:off x="5288203" y="4869160"/>
            <a:ext cx="1194657" cy="321186"/>
          </a:xfrm>
          <a:prstGeom prst="arc">
            <a:avLst>
              <a:gd name="adj1" fmla="val 1087390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269928" y="4410391"/>
            <a:ext cx="122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자바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가상 기계</a:t>
            </a:r>
            <a:endParaRPr lang="ko-KR" alt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288204" y="4797152"/>
            <a:ext cx="119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윈도우 운영체제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5161519" y="5173208"/>
            <a:ext cx="14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인</a:t>
            </a:r>
            <a:r>
              <a:rPr lang="ko-KR" altLang="en-US" sz="1600" dirty="0"/>
              <a:t>텔</a:t>
            </a:r>
            <a:r>
              <a:rPr lang="en-US" altLang="ko-KR" sz="1600" dirty="0" smtClean="0"/>
              <a:t> PC H/W</a:t>
            </a:r>
            <a:endParaRPr lang="ko-KR" altLang="en-US" sz="16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391466" y="4386968"/>
            <a:ext cx="1492902" cy="1127167"/>
            <a:chOff x="4428816" y="5254161"/>
            <a:chExt cx="1492902" cy="1127167"/>
          </a:xfrm>
        </p:grpSpPr>
        <p:sp>
          <p:nvSpPr>
            <p:cNvPr id="40" name="직사각형 39"/>
            <p:cNvSpPr/>
            <p:nvPr/>
          </p:nvSpPr>
          <p:spPr>
            <a:xfrm>
              <a:off x="4582394" y="5254161"/>
              <a:ext cx="1194657" cy="1127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호 40"/>
            <p:cNvSpPr/>
            <p:nvPr/>
          </p:nvSpPr>
          <p:spPr>
            <a:xfrm rot="10800000">
              <a:off x="4582394" y="5340061"/>
              <a:ext cx="1194657" cy="321186"/>
            </a:xfrm>
            <a:prstGeom prst="arc">
              <a:avLst>
                <a:gd name="adj1" fmla="val 10873901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원호 41"/>
            <p:cNvSpPr/>
            <p:nvPr/>
          </p:nvSpPr>
          <p:spPr>
            <a:xfrm>
              <a:off x="4582393" y="5949280"/>
              <a:ext cx="1194657" cy="321186"/>
            </a:xfrm>
            <a:prstGeom prst="arc">
              <a:avLst>
                <a:gd name="adj1" fmla="val 10873901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82394" y="5254161"/>
              <a:ext cx="1194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자바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가상 기계</a:t>
              </a:r>
              <a:endParaRPr lang="ko-KR" alt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28816" y="5661248"/>
              <a:ext cx="1492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Apple</a:t>
              </a:r>
              <a:r>
                <a:rPr lang="ko-KR" altLang="en-US" sz="1400" dirty="0" smtClean="0"/>
                <a:t> 맥 운영체제</a:t>
              </a:r>
              <a:endParaRPr lang="ko-KR" alt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82830" y="6021288"/>
              <a:ext cx="1194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Apple H/W</a:t>
              </a:r>
              <a:endParaRPr lang="ko-KR" altLang="en-US" sz="1600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7824486" y="4390065"/>
            <a:ext cx="1194657" cy="11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7824486" y="4677919"/>
            <a:ext cx="597328" cy="95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421814" y="4677919"/>
            <a:ext cx="597329" cy="95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824486" y="5020531"/>
            <a:ext cx="608246" cy="11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432732" y="5020531"/>
            <a:ext cx="586411" cy="11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12360" y="4366642"/>
            <a:ext cx="1206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자바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가상 기계</a:t>
            </a:r>
            <a:endParaRPr lang="ko-KR" alt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7846320" y="4773729"/>
            <a:ext cx="117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휴대폰 운영체제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812360" y="5140704"/>
            <a:ext cx="119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휴대</a:t>
            </a:r>
            <a:r>
              <a:rPr lang="ko-KR" altLang="en-US" sz="1600" dirty="0"/>
              <a:t>폰</a:t>
            </a:r>
            <a:r>
              <a:rPr lang="en-US" altLang="ko-KR" sz="1600" dirty="0" smtClean="0"/>
              <a:t> H/W</a:t>
            </a:r>
            <a:endParaRPr lang="ko-KR" altLang="en-US" sz="16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269928" y="4420074"/>
            <a:ext cx="3766568" cy="257845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6" y="1947701"/>
            <a:ext cx="1431756" cy="149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슬라이드 번호 개체 틀 5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자바와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의 실행 환경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C/C++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112" y="1940944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&gt;0) {</a:t>
            </a:r>
          </a:p>
          <a:p>
            <a:pPr lvl="1"/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*10;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– j;</a:t>
            </a:r>
          </a:p>
          <a:p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387062" y="2453152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387326" y="1904518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0101000001000101010011110101101010100101110101010101000010001110000000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236" y="3286124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소스 파일</a:t>
            </a:r>
            <a:r>
              <a:rPr lang="en-US" altLang="ko-KR" dirty="0" smtClean="0"/>
              <a:t>(Test.java)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15888" y="3214686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바이트 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Test.class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4101574" y="2453152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6459028" y="3429000"/>
            <a:ext cx="1785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하드웨어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59028" y="3059668"/>
            <a:ext cx="1785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운영체제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9028" y="2702478"/>
            <a:ext cx="178595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자바 가상 기계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6188201" y="2084790"/>
            <a:ext cx="470216" cy="1824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6673342" y="1785926"/>
            <a:ext cx="1500198" cy="8572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Test.class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112" y="4667730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&gt;0) {</a:t>
            </a:r>
          </a:p>
          <a:p>
            <a:pPr lvl="1"/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*10;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– j;</a:t>
            </a:r>
          </a:p>
          <a:p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24" name="타원 23"/>
          <p:cNvSpPr/>
          <p:nvPr/>
        </p:nvSpPr>
        <p:spPr>
          <a:xfrm>
            <a:off x="2672814" y="4869902"/>
            <a:ext cx="1428760" cy="7508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컴파일러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링커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387062" y="5179938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4387326" y="4584150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0101000001000101011011110101101010100101111101010101001010101110001100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2550" y="5977898"/>
            <a:ext cx="159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파일</a:t>
            </a:r>
            <a:r>
              <a:rPr lang="en-US" altLang="ko-KR" dirty="0" smtClean="0"/>
              <a:t>(Test.cpp)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01574" y="5906460"/>
            <a:ext cx="23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바이너리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파일</a:t>
            </a:r>
            <a:r>
              <a:rPr lang="en-US" altLang="ko-KR" dirty="0" smtClean="0"/>
              <a:t>(Test.exe)</a:t>
            </a:r>
            <a:endParaRPr lang="ko-KR" altLang="en-US" dirty="0"/>
          </a:p>
        </p:txBody>
      </p:sp>
      <p:sp>
        <p:nvSpPr>
          <p:cNvPr id="29" name="오른쪽 화살표 28"/>
          <p:cNvSpPr/>
          <p:nvPr/>
        </p:nvSpPr>
        <p:spPr>
          <a:xfrm>
            <a:off x="4101574" y="5144926"/>
            <a:ext cx="285752" cy="19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6530466" y="5643578"/>
            <a:ext cx="1785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하드웨어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30466" y="5274246"/>
            <a:ext cx="1785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운영체제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673342" y="4406262"/>
            <a:ext cx="1500198" cy="8572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C++ </a:t>
            </a:r>
            <a:r>
              <a:rPr lang="ko-KR" altLang="en-US" sz="1600" dirty="0" smtClean="0"/>
              <a:t>프로그램</a:t>
            </a:r>
            <a:r>
              <a:rPr lang="en-US" altLang="ko-KR" sz="1600" dirty="0" smtClean="0"/>
              <a:t>(Test.exe)</a:t>
            </a:r>
            <a:endParaRPr lang="ko-KR" altLang="en-US" sz="1600" dirty="0"/>
          </a:p>
        </p:txBody>
      </p:sp>
      <p:sp>
        <p:nvSpPr>
          <p:cNvPr id="39" name="타원 38"/>
          <p:cNvSpPr/>
          <p:nvPr/>
        </p:nvSpPr>
        <p:spPr>
          <a:xfrm>
            <a:off x="2672814" y="2178128"/>
            <a:ext cx="1428760" cy="7508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컴파일러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173276" y="4763452"/>
            <a:ext cx="470216" cy="1824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Tip: </a:t>
            </a:r>
            <a:r>
              <a:rPr lang="ko-KR" altLang="en-US" dirty="0" smtClean="0"/>
              <a:t>자바와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실행 환경 및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링크 과정이 없이 컴파일러가 바로 바이트 코드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코드는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으로만 실행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런타임에 필요한 클래스들이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링크되며 클래스 로더가 동적으로 필요한 클래스를 로딩한다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ClassLoader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이용하여 프로그래머가 직접 클래스를 로딩할 수도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C/C++</a:t>
            </a:r>
          </a:p>
          <a:p>
            <a:pPr lvl="1"/>
            <a:r>
              <a:rPr lang="en-US" altLang="ko-KR" dirty="0" smtClean="0"/>
              <a:t>C/C++</a:t>
            </a:r>
            <a:r>
              <a:rPr lang="ko-KR" altLang="en-US" dirty="0" smtClean="0"/>
              <a:t>에서는 컴파일러가 중간 단계인 오브젝트 코드를 생성한 후 링커가 필요한 라이브러리들을 링크하여 최종 실행 가능한 실행 파일을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라이브러리의 형태가 정적 라이브러리의 경우는 라이브러리를 실행 파일에 포함시키므로 실행 파일 크기가 커짐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동적 라이브러리의 경우는 런타임에 링크가 일어난다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오브젝트 코드 및 실행 파일은 플랫폼에 따라 다르므로 플랫폼이 바뀌면 컴파일 및 링크를 새로 하여야 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자바의 진화</a:t>
            </a:r>
            <a:r>
              <a:rPr lang="en-US" altLang="ko-KR" dirty="0"/>
              <a:t>(financial express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인용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자바의 성장 매년 천억 달러 이상의 비즈니스 창출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smtClean="0"/>
              <a:t>억 달러 이상의 자바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 시장</a:t>
            </a:r>
            <a:endParaRPr lang="en-US" altLang="ko-KR" dirty="0" smtClean="0"/>
          </a:p>
          <a:p>
            <a:r>
              <a:rPr lang="ko-KR" altLang="en-US" dirty="0" smtClean="0"/>
              <a:t>현재 개발 중인 무선 어플리케이션 프로그램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중에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개는 자바 실행 환경을 이용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450</a:t>
            </a:r>
            <a:r>
              <a:rPr lang="ko-KR" altLang="en-US" dirty="0" smtClean="0"/>
              <a:t>만 명의 소프트웨어 개발자가 자바 관련 작업</a:t>
            </a:r>
            <a:endParaRPr lang="en-US" altLang="ko-KR" dirty="0" smtClean="0"/>
          </a:p>
          <a:p>
            <a:r>
              <a:rPr lang="ko-KR" altLang="en-US" dirty="0" smtClean="0"/>
              <a:t>엔터프라이즈에서는 약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억 달러의 자바 어플리케이션 서버와 천 백억 달러 정도의 관련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투자가 이뤄지고 있다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5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8</a:t>
            </a:r>
            <a:r>
              <a:rPr lang="ko-KR" altLang="en-US" dirty="0" smtClean="0"/>
              <a:t>천대의 자바 지원 단말기와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여 개의 사업자가 자바 플랫폼 배치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7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5</a:t>
            </a:r>
            <a:r>
              <a:rPr lang="ko-KR" altLang="en-US" dirty="0" smtClean="0"/>
              <a:t>천만대의 자바 카드 보급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자바와 오픈 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오픈 소스란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소프트웨어 제작자의 권리를 보존하며 누구나 액세스할 수 있도록 소스 코드를 무상 공개한 소프트웨어</a:t>
            </a:r>
            <a:endParaRPr lang="en-US" altLang="ko-KR" dirty="0" smtClean="0"/>
          </a:p>
          <a:p>
            <a:r>
              <a:rPr lang="ko-KR" altLang="en-US" dirty="0" smtClean="0"/>
              <a:t>오픈 소스의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공개된 소스 코드를 참조함으로써 개발 시간 및 비용 단축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공개된 소프트웨어를 다수의 인원이 참여 개량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우수한 품질의 소프트웨어 개발</a:t>
            </a:r>
            <a:endParaRPr lang="en-US" altLang="ko-KR" dirty="0" smtClean="0"/>
          </a:p>
          <a:p>
            <a:r>
              <a:rPr lang="ko-KR" altLang="en-US" dirty="0" smtClean="0"/>
              <a:t>오픈 소스의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무단으로 상용 소프트웨어에 사용할 경우 저작권 침해가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개량 버전의 소프트웨어로 인한 호환성 문제</a:t>
            </a:r>
            <a:endParaRPr lang="en-US" altLang="ko-KR" dirty="0" smtClean="0"/>
          </a:p>
          <a:p>
            <a:r>
              <a:rPr lang="ko-KR" altLang="en-US" dirty="0" smtClean="0"/>
              <a:t>오프 소스 소프트웨어 사례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Linux, </a:t>
            </a:r>
            <a:r>
              <a:rPr lang="en-US" altLang="ko-KR" dirty="0" err="1" smtClean="0"/>
              <a:t>OpenOffice</a:t>
            </a:r>
            <a:r>
              <a:rPr lang="en-US" altLang="ko-KR" dirty="0" smtClean="0"/>
              <a:t>, Open Solaris, Mozilla, Apache, GNU, 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썬 </a:t>
            </a:r>
            <a:r>
              <a:rPr lang="ko-KR" altLang="en-US" dirty="0" err="1" smtClean="0"/>
              <a:t>마이크로시스템스는</a:t>
            </a:r>
            <a:r>
              <a:rPr lang="ko-KR" altLang="en-US" dirty="0" smtClean="0"/>
              <a:t> 대부분의 자바를 </a:t>
            </a:r>
            <a:r>
              <a:rPr lang="en-US" altLang="ko-KR" dirty="0" smtClean="0"/>
              <a:t>GPL </a:t>
            </a:r>
            <a:r>
              <a:rPr lang="ko-KR" altLang="en-US" dirty="0" smtClean="0"/>
              <a:t>라이선스로 소스 오픈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http://sourceforge.net : </a:t>
            </a:r>
            <a:r>
              <a:rPr lang="ko-KR" altLang="en-US" dirty="0" smtClean="0"/>
              <a:t>오픈 소스를 위한 사이트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오라클은</a:t>
            </a:r>
            <a:r>
              <a:rPr lang="ko-KR" altLang="en-US" dirty="0" smtClean="0"/>
              <a:t> 개발 환경에 따라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Java SE</a:t>
            </a:r>
          </a:p>
          <a:p>
            <a:pPr lvl="1"/>
            <a:r>
              <a:rPr lang="ko-KR" altLang="en-US" dirty="0" smtClean="0"/>
              <a:t>자바 표준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데스크탑과</a:t>
            </a:r>
            <a:r>
              <a:rPr lang="ko-KR" altLang="en-US" dirty="0" smtClean="0"/>
              <a:t> 서버 응용 개발 플랫폼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임베디드</a:t>
            </a:r>
            <a:r>
              <a:rPr lang="ko-KR" altLang="en-US" dirty="0" smtClean="0"/>
              <a:t> 및 실시간 환경 지원 </a:t>
            </a:r>
            <a:endParaRPr lang="en-US" altLang="ko-KR" dirty="0" smtClean="0"/>
          </a:p>
          <a:p>
            <a:r>
              <a:rPr lang="en-US" altLang="ko-KR" dirty="0" smtClean="0"/>
              <a:t>Java ME</a:t>
            </a:r>
          </a:p>
          <a:p>
            <a:pPr lvl="1"/>
            <a:r>
              <a:rPr lang="ko-KR" altLang="en-US" dirty="0" smtClean="0"/>
              <a:t>자바 마이크로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휴대 전화나 </a:t>
            </a:r>
            <a:r>
              <a:rPr lang="en-US" altLang="ko-KR" dirty="0" smtClean="0"/>
              <a:t>PDA, </a:t>
            </a:r>
            <a:r>
              <a:rPr lang="ko-KR" altLang="en-US" dirty="0" err="1" smtClean="0"/>
              <a:t>셋톱박스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등제한된</a:t>
            </a:r>
            <a:r>
              <a:rPr lang="ko-KR" altLang="en-US" dirty="0" smtClean="0"/>
              <a:t> 리소스를 갖는 하드웨어에서 응용 개발을 위한 플랫폼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작은 메모리 </a:t>
            </a:r>
            <a:r>
              <a:rPr lang="ko-KR" altLang="en-US" dirty="0" err="1" smtClean="0"/>
              <a:t>풋프린트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SE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서브셋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및 가전 제품을 위한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Java EE</a:t>
            </a:r>
          </a:p>
          <a:p>
            <a:pPr lvl="1"/>
            <a:r>
              <a:rPr lang="ko-KR" altLang="en-US" dirty="0" smtClean="0"/>
              <a:t>자바 기업용 </a:t>
            </a:r>
            <a:r>
              <a:rPr lang="ko-KR" altLang="en-US" dirty="0" err="1"/>
              <a:t>배</a:t>
            </a:r>
            <a:r>
              <a:rPr lang="ko-KR" altLang="en-US" dirty="0" err="1" smtClean="0"/>
              <a:t>포판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자바를 이용한 다중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기업용 응용 개발을 위한 플랫폼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SE + </a:t>
            </a:r>
            <a:r>
              <a:rPr lang="ko-KR" altLang="en-US" dirty="0" smtClean="0"/>
              <a:t>인터넷 기반의 서버사이드 컴퓨팅 관련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SE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5816102"/>
            <a:ext cx="485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://download.oracle.com/javase/6/docs/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77" y="1988840"/>
            <a:ext cx="8351695" cy="380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Java Development Kit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약자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응용 개발 환경으로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개발에 필요한 도구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</a:t>
            </a:r>
            <a:r>
              <a:rPr lang="en-US" altLang="ko-KR" dirty="0" smtClean="0"/>
              <a:t>, JRE (Java Runtime Environment),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JRE</a:t>
            </a:r>
          </a:p>
          <a:p>
            <a:pPr lvl="1"/>
            <a:r>
              <a:rPr lang="ko-KR" altLang="en-US" dirty="0" smtClean="0"/>
              <a:t>자바 실행 환경으로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포함되어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실행 환경만 필요한 경우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만 따로 다운 가</a:t>
            </a:r>
            <a:r>
              <a:rPr lang="ko-KR" altLang="en-US" dirty="0"/>
              <a:t>능</a:t>
            </a:r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의 개발 및 배포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오라클의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Technology Network</a:t>
            </a:r>
            <a:r>
              <a:rPr lang="ko-KR" altLang="en-US" dirty="0" smtClean="0"/>
              <a:t>의 자바 사이트에서 다운로드</a:t>
            </a:r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 </a:t>
            </a:r>
            <a:r>
              <a:rPr lang="ko-KR" altLang="en-US" dirty="0" err="1" smtClean="0"/>
              <a:t>디렉토터리에</a:t>
            </a:r>
            <a:r>
              <a:rPr lang="ko-KR" altLang="en-US" dirty="0" smtClean="0"/>
              <a:t> 포함된 주요 개발 도구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javac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소스를 바이트 코드로 변환하는 컴파일러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</a:p>
          <a:p>
            <a:pPr lvl="2"/>
            <a:r>
              <a:rPr lang="en-US" altLang="ko-KR" dirty="0" err="1" smtClean="0"/>
              <a:t>jre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 </a:t>
            </a:r>
            <a:r>
              <a:rPr lang="ko-KR" altLang="en-US" dirty="0" err="1" smtClean="0"/>
              <a:t>디렉토리에도</a:t>
            </a:r>
            <a:r>
              <a:rPr lang="ko-KR" altLang="en-US" dirty="0" smtClean="0"/>
              <a:t> 있는 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응용프로그램 </a:t>
            </a:r>
            <a:r>
              <a:rPr lang="ko-KR" altLang="en-US" dirty="0" err="1" smtClean="0"/>
              <a:t>실행기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jar</a:t>
            </a:r>
          </a:p>
          <a:p>
            <a:pPr lvl="2"/>
            <a:r>
              <a:rPr lang="ko-KR" altLang="en-US" dirty="0" smtClean="0"/>
              <a:t>자바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(JAR)</a:t>
            </a:r>
            <a:r>
              <a:rPr lang="ko-KR" altLang="en-US" dirty="0" smtClean="0"/>
              <a:t>의 생성 및 관리하는 유틸리티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jdb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</a:t>
            </a:r>
            <a:r>
              <a:rPr lang="ko-KR" altLang="en-US" dirty="0" err="1" smtClean="0"/>
              <a:t>디버거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appletviewer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 없이 애플릿을 실행 및 디버깅하는 유틸리티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컴퓨터의 </a:t>
            </a:r>
            <a:r>
              <a:rPr lang="ko-KR" altLang="en-US" smtClean="0"/>
              <a:t>하드웨어와 소프트웨어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3" y="1340768"/>
            <a:ext cx="8637587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4948" r="37220"/>
          <a:stretch>
            <a:fillRect/>
          </a:stretch>
        </p:blipFill>
        <p:spPr bwMode="auto">
          <a:xfrm>
            <a:off x="285720" y="1643050"/>
            <a:ext cx="2286016" cy="424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 후 디렉터리 구조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4905" y="2128714"/>
            <a:ext cx="34916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자바 개발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실행하는데 필요한 도구와 유틸리티</a:t>
            </a:r>
            <a:endParaRPr lang="ko-KR" altLang="en-US" sz="2000" dirty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rot="10800000" flipV="1">
            <a:off x="1643043" y="2328768"/>
            <a:ext cx="1591863" cy="314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7" idx="1"/>
          </p:cNvCxnSpPr>
          <p:nvPr/>
        </p:nvCxnSpPr>
        <p:spPr>
          <a:xfrm rot="10800000">
            <a:off x="1857357" y="3786191"/>
            <a:ext cx="1377549" cy="157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4905" y="3743270"/>
            <a:ext cx="526618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자바 런타임 환경</a:t>
            </a:r>
            <a:r>
              <a:rPr lang="en-US" altLang="ko-KR" sz="2000" dirty="0" smtClean="0"/>
              <a:t>. JVM, </a:t>
            </a:r>
            <a:r>
              <a:rPr lang="ko-KR" altLang="en-US" sz="2000" dirty="0" smtClean="0"/>
              <a:t>클래스 라이브러리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 실행에 필요한 파일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34904" y="4271854"/>
            <a:ext cx="58015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JDK</a:t>
            </a:r>
            <a:r>
              <a:rPr lang="ko-KR" altLang="en-US" sz="2000" dirty="0" smtClean="0"/>
              <a:t>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기본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라이브러리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추가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클래스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라이브러리와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개발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도구에서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필요로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하는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여러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파일</a:t>
            </a:r>
            <a:endParaRPr lang="ko-KR" altLang="en-US" sz="2000" dirty="0"/>
          </a:p>
        </p:txBody>
      </p:sp>
      <p:cxnSp>
        <p:nvCxnSpPr>
          <p:cNvPr id="24" name="직선 화살표 연결선 23"/>
          <p:cNvCxnSpPr>
            <a:stCxn id="22" idx="1"/>
          </p:cNvCxnSpPr>
          <p:nvPr/>
        </p:nvCxnSpPr>
        <p:spPr>
          <a:xfrm flipH="1">
            <a:off x="1500170" y="4625797"/>
            <a:ext cx="1734734" cy="30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4905" y="2671700"/>
            <a:ext cx="242566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자바 프로그래밍 예제와 소스 코드</a:t>
            </a:r>
            <a:endParaRPr lang="ko-KR" altLang="en-US" sz="2000" dirty="0"/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rot="10800000" flipV="1">
            <a:off x="1857357" y="2871754"/>
            <a:ext cx="1377549" cy="1286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4905" y="4963430"/>
            <a:ext cx="28360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자바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프로그래밍 샘플과 소스 코드</a:t>
            </a:r>
            <a:endParaRPr lang="ko-KR" altLang="en-US" sz="2000" dirty="0"/>
          </a:p>
        </p:txBody>
      </p:sp>
      <p:cxnSp>
        <p:nvCxnSpPr>
          <p:cNvPr id="32" name="직선 화살표 연결선 31"/>
          <p:cNvCxnSpPr>
            <a:stCxn id="43" idx="1"/>
          </p:cNvCxnSpPr>
          <p:nvPr/>
        </p:nvCxnSpPr>
        <p:spPr>
          <a:xfrm rot="10800000" flipV="1">
            <a:off x="1928997" y="5586399"/>
            <a:ext cx="1307169" cy="128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36165" y="5386344"/>
            <a:ext cx="352532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자바 핵심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를 구성하는 클래스들에 대한 소스</a:t>
            </a:r>
            <a:endParaRPr lang="ko-KR" alt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234905" y="3214686"/>
            <a:ext cx="32688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네이티브</a:t>
            </a:r>
            <a:r>
              <a:rPr lang="ko-KR" altLang="en-US" sz="2000" dirty="0" smtClean="0"/>
              <a:t> 코드 프로그래밍에 필요한 헤더 파일</a:t>
            </a:r>
            <a:endParaRPr lang="ko-KR" altLang="en-US" sz="2000" dirty="0"/>
          </a:p>
        </p:txBody>
      </p:sp>
      <p:cxnSp>
        <p:nvCxnSpPr>
          <p:cNvPr id="50" name="직선 화살표 연결선 49"/>
          <p:cNvCxnSpPr>
            <a:stCxn id="49" idx="1"/>
          </p:cNvCxnSpPr>
          <p:nvPr/>
        </p:nvCxnSpPr>
        <p:spPr>
          <a:xfrm rot="10800000">
            <a:off x="2000233" y="3357563"/>
            <a:ext cx="1234673" cy="57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1" idx="1"/>
          </p:cNvCxnSpPr>
          <p:nvPr/>
        </p:nvCxnSpPr>
        <p:spPr>
          <a:xfrm flipH="1">
            <a:off x="2000232" y="5163485"/>
            <a:ext cx="1234673" cy="137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26950" y="3571876"/>
            <a:ext cx="1230406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39552" y="19888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39552" y="2204864"/>
            <a:ext cx="873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83251" y="2619156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3251" y="2204864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81319" y="3000372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83251" y="3355655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91225" y="3786191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81318" y="4929177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91225" y="5301208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91225" y="5661248"/>
            <a:ext cx="236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5576" y="3786191"/>
            <a:ext cx="0" cy="7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55576" y="412905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55576" y="45091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600200"/>
            <a:ext cx="37052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09463" y="5445224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사진 출처 </a:t>
            </a:r>
            <a:r>
              <a:rPr lang="en-US" altLang="ko-KR" dirty="0"/>
              <a:t>: </a:t>
            </a:r>
            <a:r>
              <a:rPr lang="ko-KR" altLang="en-US" dirty="0" err="1"/>
              <a:t>위키백과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661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</a:t>
            </a:r>
            <a:r>
              <a:rPr lang="en-US" altLang="ko-KR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API(Application Programming Interface)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에 포함된 클래스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주요한 기능들을 미리 구현한 클래스 라이브러리의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이용하여 쉽고 빠르게 자바 프로그램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API</a:t>
            </a:r>
            <a:r>
              <a:rPr lang="ko-KR" altLang="en-US" dirty="0" smtClean="0"/>
              <a:t>에서 정의한 규격에 따라 개발자는 클래스 사용</a:t>
            </a:r>
            <a:endParaRPr lang="en-US" altLang="ko-KR" dirty="0" smtClean="0"/>
          </a:p>
          <a:p>
            <a:r>
              <a:rPr lang="ko-KR" altLang="en-US" dirty="0" smtClean="0"/>
              <a:t>자바 패키지</a:t>
            </a:r>
            <a:r>
              <a:rPr lang="en-US" altLang="ko-KR" dirty="0" smtClean="0"/>
              <a:t>(package)</a:t>
            </a:r>
          </a:p>
          <a:p>
            <a:pPr lvl="1"/>
            <a:r>
              <a:rPr lang="ko-KR" altLang="en-US" dirty="0" smtClean="0"/>
              <a:t>서로 관련된 클래스들을 분류하여 묶어 놓은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클래스가 속한 패키지만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계층구조로 되어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이름에 패키지 이름도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패키지에 동일한 이름의 클래스 존재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API(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내에 패키지 형태로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자신의 패키지 생성 가능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</a:t>
            </a:r>
            <a:r>
              <a:rPr lang="en-US" altLang="ko-KR" smtClean="0"/>
              <a:t>API </a:t>
            </a:r>
            <a:r>
              <a:rPr lang="ko-KR" altLang="en-US" smtClean="0"/>
              <a:t>참조 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온라인 자바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 참조</a:t>
            </a:r>
            <a:endParaRPr lang="en-US" altLang="ko-KR" sz="2000" dirty="0" smtClean="0"/>
          </a:p>
          <a:p>
            <a:pPr lvl="1"/>
            <a:r>
              <a:rPr lang="en-US" altLang="ko-KR" sz="1800" dirty="0">
                <a:hlinkClick r:id="rId2"/>
              </a:rPr>
              <a:t>http://download-llnw.oracle.com/javase/6/docs/api</a:t>
            </a:r>
            <a:r>
              <a:rPr lang="en-US" altLang="ko-KR" sz="1800" dirty="0" smtClean="0">
                <a:hlinkClick r:id="rId2"/>
              </a:rPr>
              <a:t>/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98837376" descr="EMB00001c9805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5976664" cy="45645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통합 개발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 IDE) - Eclipse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IDE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Integrated Development Environment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통합 개발 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편집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디버깅을 한번에 할 수 있는 통합된 개발 환경</a:t>
            </a:r>
            <a:endParaRPr lang="en-US" altLang="ko-KR" dirty="0" smtClean="0"/>
          </a:p>
          <a:p>
            <a:r>
              <a:rPr lang="en-US" altLang="ko-KR" dirty="0" smtClean="0"/>
              <a:t>Eclipse</a:t>
            </a:r>
          </a:p>
          <a:p>
            <a:pPr lvl="1"/>
            <a:r>
              <a:rPr lang="ko-KR" altLang="en-US" dirty="0" smtClean="0"/>
              <a:t>자바 응용 프로그램 개발을 위한 통합 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IBM</a:t>
            </a:r>
            <a:r>
              <a:rPr lang="ko-KR" altLang="en-US" dirty="0" smtClean="0"/>
              <a:t>에 의해 개발된 오픈 소스 프로젝트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http://www.eclipse.org/downloads/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다운로드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29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Tip: </a:t>
            </a:r>
            <a:r>
              <a:rPr lang="en-US" altLang="ko-KR" dirty="0" err="1" smtClean="0"/>
              <a:t>javadoc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API </a:t>
            </a:r>
            <a:r>
              <a:rPr lang="ko-KR" altLang="en-US" dirty="0" smtClean="0"/>
              <a:t>도큐먼트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4824536" cy="54555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javadoc.exe</a:t>
            </a:r>
          </a:p>
          <a:p>
            <a:pPr lvl="1"/>
            <a:r>
              <a:rPr lang="ko-KR" altLang="en-US" dirty="0" smtClean="0"/>
              <a:t>자바 소스 파일로부터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도큐먼트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소스의 선언문과 </a:t>
            </a:r>
            <a:r>
              <a:rPr lang="en-US" altLang="ko-KR" dirty="0" smtClean="0"/>
              <a:t>/**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*/ </a:t>
            </a:r>
            <a:r>
              <a:rPr lang="ko-KR" altLang="en-US" dirty="0" smtClean="0"/>
              <a:t>사이에 주어진 정보를 바탕으로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도큐먼트 생성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 등을 기술</a:t>
            </a:r>
            <a:endParaRPr lang="en-US" altLang="ko-KR" dirty="0" smtClean="0"/>
          </a:p>
          <a:p>
            <a:r>
              <a:rPr lang="ko-KR" altLang="en-US" dirty="0" smtClean="0"/>
              <a:t>실행 방법 사례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javadoc</a:t>
            </a:r>
            <a:r>
              <a:rPr lang="en-US" altLang="ko-KR" dirty="0" smtClean="0"/>
              <a:t> HelloDoc.java</a:t>
            </a:r>
          </a:p>
          <a:p>
            <a:pPr lvl="1"/>
            <a:r>
              <a:rPr lang="en-US" altLang="ko-KR" dirty="0" smtClean="0"/>
              <a:t>HelloDoc.html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HelloDoc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설명하는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도큐먼트</a:t>
            </a:r>
            <a:endParaRPr lang="en-US" altLang="ko-KR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64088" y="332656"/>
            <a:ext cx="3312368" cy="63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latin typeface="+mj-lt"/>
              </a:rPr>
              <a:t>/**</a:t>
            </a:r>
          </a:p>
          <a:p>
            <a:pPr defTabSz="180000"/>
            <a:r>
              <a:rPr lang="en-US" altLang="ko-KR" sz="1200" b="1" dirty="0" smtClean="0">
                <a:latin typeface="+mj-lt"/>
              </a:rPr>
              <a:t> * </a:t>
            </a:r>
            <a:r>
              <a:rPr lang="en-US" altLang="ko-KR" sz="1200" b="1" dirty="0" err="1" smtClean="0">
                <a:latin typeface="+mj-lt"/>
              </a:rPr>
              <a:t>javadoc</a:t>
            </a:r>
            <a:r>
              <a:rPr lang="en-US" altLang="ko-KR" sz="1200" b="1" dirty="0" smtClean="0">
                <a:latin typeface="+mj-lt"/>
              </a:rPr>
              <a:t> </a:t>
            </a:r>
            <a:r>
              <a:rPr lang="ko-KR" altLang="en-US" sz="1200" b="1" dirty="0" smtClean="0">
                <a:latin typeface="+mj-lt"/>
              </a:rPr>
              <a:t>사용 예제를 위한 클래스</a:t>
            </a:r>
          </a:p>
          <a:p>
            <a:pPr defTabSz="180000"/>
            <a:r>
              <a:rPr lang="ko-KR" altLang="en-US" sz="1200" b="1" dirty="0" smtClean="0">
                <a:latin typeface="+mj-lt"/>
              </a:rPr>
              <a:t> *</a:t>
            </a:r>
            <a:r>
              <a:rPr lang="en-US" altLang="ko-KR" sz="1200" b="1" dirty="0" smtClean="0">
                <a:latin typeface="+mj-lt"/>
              </a:rPr>
              <a:t>/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public class </a:t>
            </a:r>
            <a:r>
              <a:rPr lang="en-US" altLang="ko-KR" sz="1200" dirty="0" err="1" smtClean="0">
                <a:latin typeface="+mj-lt"/>
              </a:rPr>
              <a:t>HelloDoc</a:t>
            </a:r>
            <a:r>
              <a:rPr lang="en-US" altLang="ko-KR" sz="1200" dirty="0" smtClean="0">
                <a:latin typeface="+mj-lt"/>
              </a:rPr>
              <a:t> {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 	</a:t>
            </a:r>
            <a:r>
              <a:rPr lang="en-US" altLang="ko-KR" sz="1200" b="1" dirty="0" smtClean="0">
                <a:latin typeface="+mj-lt"/>
              </a:rPr>
              <a:t>/**</a:t>
            </a:r>
          </a:p>
          <a:p>
            <a:pPr defTabSz="180000"/>
            <a:r>
              <a:rPr lang="en-US" altLang="ko-KR" sz="1200" b="1" dirty="0" smtClean="0">
                <a:latin typeface="+mj-lt"/>
              </a:rPr>
              <a:t>	 * </a:t>
            </a:r>
            <a:r>
              <a:rPr lang="ko-KR" altLang="en-US" sz="1200" b="1" dirty="0" smtClean="0">
                <a:latin typeface="+mj-lt"/>
              </a:rPr>
              <a:t>두 정수의 합을 구하는 </a:t>
            </a:r>
            <a:r>
              <a:rPr lang="ko-KR" altLang="en-US" sz="1200" b="1" dirty="0" err="1" smtClean="0">
                <a:latin typeface="+mj-lt"/>
              </a:rPr>
              <a:t>메소드</a:t>
            </a:r>
            <a:endParaRPr lang="ko-KR" altLang="en-US" sz="1200" b="1" dirty="0" smtClean="0">
              <a:latin typeface="+mj-lt"/>
            </a:endParaRPr>
          </a:p>
          <a:p>
            <a:pPr defTabSz="180000"/>
            <a:r>
              <a:rPr lang="ko-KR" altLang="en-US" sz="1200" b="1" dirty="0" smtClean="0">
                <a:latin typeface="+mj-lt"/>
              </a:rPr>
              <a:t>	 *</a:t>
            </a:r>
          </a:p>
          <a:p>
            <a:pPr defTabSz="180000"/>
            <a:r>
              <a:rPr lang="ko-KR" altLang="en-US" sz="1200" b="1" dirty="0" smtClean="0">
                <a:latin typeface="+mj-lt"/>
              </a:rPr>
              <a:t>	 * </a:t>
            </a:r>
            <a:r>
              <a:rPr lang="en-US" altLang="ko-KR" sz="1200" b="1" dirty="0" smtClean="0">
                <a:latin typeface="+mj-lt"/>
              </a:rPr>
              <a:t>@</a:t>
            </a:r>
            <a:r>
              <a:rPr lang="en-US" altLang="ko-KR" sz="1200" b="1" dirty="0" err="1" smtClean="0">
                <a:latin typeface="+mj-lt"/>
              </a:rPr>
              <a:t>param</a:t>
            </a:r>
            <a:r>
              <a:rPr lang="en-US" altLang="ko-KR" sz="1200" b="1" dirty="0" smtClean="0">
                <a:latin typeface="+mj-lt"/>
              </a:rPr>
              <a:t> </a:t>
            </a:r>
            <a:r>
              <a:rPr lang="en-US" altLang="ko-KR" sz="1200" b="1" dirty="0" err="1" smtClean="0">
                <a:latin typeface="+mj-lt"/>
              </a:rPr>
              <a:t>i</a:t>
            </a:r>
            <a:r>
              <a:rPr lang="en-US" altLang="ko-KR" sz="1200" b="1" dirty="0" smtClean="0">
                <a:latin typeface="+mj-lt"/>
              </a:rPr>
              <a:t> </a:t>
            </a:r>
            <a:r>
              <a:rPr lang="ko-KR" altLang="en-US" sz="1200" b="1" dirty="0" smtClean="0">
                <a:latin typeface="+mj-lt"/>
              </a:rPr>
              <a:t>합을 구할 </a:t>
            </a:r>
            <a:r>
              <a:rPr lang="ko-KR" altLang="en-US" sz="1200" b="1" dirty="0" err="1" smtClean="0">
                <a:latin typeface="+mj-lt"/>
              </a:rPr>
              <a:t>첫번째</a:t>
            </a:r>
            <a:r>
              <a:rPr lang="ko-KR" altLang="en-US" sz="1200" b="1" dirty="0" smtClean="0">
                <a:latin typeface="+mj-lt"/>
              </a:rPr>
              <a:t> 정수형 인자</a:t>
            </a:r>
          </a:p>
          <a:p>
            <a:pPr defTabSz="180000"/>
            <a:r>
              <a:rPr lang="ko-KR" altLang="en-US" sz="1200" b="1" dirty="0" smtClean="0">
                <a:latin typeface="+mj-lt"/>
              </a:rPr>
              <a:t>	 * </a:t>
            </a:r>
            <a:r>
              <a:rPr lang="en-US" altLang="ko-KR" sz="1200" b="1" dirty="0" smtClean="0">
                <a:latin typeface="+mj-lt"/>
              </a:rPr>
              <a:t>@</a:t>
            </a:r>
            <a:r>
              <a:rPr lang="en-US" altLang="ko-KR" sz="1200" b="1" dirty="0" err="1" smtClean="0">
                <a:latin typeface="+mj-lt"/>
              </a:rPr>
              <a:t>param</a:t>
            </a:r>
            <a:r>
              <a:rPr lang="en-US" altLang="ko-KR" sz="1200" b="1" dirty="0" smtClean="0">
                <a:latin typeface="+mj-lt"/>
              </a:rPr>
              <a:t> j </a:t>
            </a:r>
            <a:r>
              <a:rPr lang="ko-KR" altLang="en-US" sz="1200" b="1" dirty="0" smtClean="0">
                <a:latin typeface="+mj-lt"/>
              </a:rPr>
              <a:t>합을 구할 </a:t>
            </a:r>
            <a:r>
              <a:rPr lang="ko-KR" altLang="en-US" sz="1200" b="1" dirty="0" err="1" smtClean="0">
                <a:latin typeface="+mj-lt"/>
              </a:rPr>
              <a:t>두번째</a:t>
            </a:r>
            <a:r>
              <a:rPr lang="ko-KR" altLang="en-US" sz="1200" b="1" dirty="0" smtClean="0">
                <a:latin typeface="+mj-lt"/>
              </a:rPr>
              <a:t> 정수형 인자</a:t>
            </a:r>
          </a:p>
          <a:p>
            <a:pPr defTabSz="180000"/>
            <a:r>
              <a:rPr lang="ko-KR" altLang="en-US" sz="1200" b="1" dirty="0" smtClean="0">
                <a:latin typeface="+mj-lt"/>
              </a:rPr>
              <a:t>	 * </a:t>
            </a:r>
            <a:r>
              <a:rPr lang="en-US" altLang="ko-KR" sz="1200" b="1" dirty="0" smtClean="0">
                <a:latin typeface="+mj-lt"/>
              </a:rPr>
              <a:t>@return </a:t>
            </a:r>
            <a:r>
              <a:rPr lang="ko-KR" altLang="en-US" sz="1200" b="1" dirty="0" smtClean="0">
                <a:latin typeface="+mj-lt"/>
              </a:rPr>
              <a:t>두 정수의 합을 리턴</a:t>
            </a:r>
          </a:p>
          <a:p>
            <a:pPr defTabSz="180000"/>
            <a:r>
              <a:rPr lang="ko-KR" altLang="en-US" sz="1200" b="1" dirty="0" smtClean="0">
                <a:latin typeface="+mj-lt"/>
              </a:rPr>
              <a:t>	 *</a:t>
            </a:r>
            <a:r>
              <a:rPr lang="en-US" altLang="ko-KR" sz="1200" b="1" dirty="0" smtClean="0">
                <a:latin typeface="+mj-lt"/>
              </a:rPr>
              <a:t>/</a:t>
            </a:r>
          </a:p>
          <a:p>
            <a:pPr defTabSz="180000"/>
            <a:endParaRPr lang="en-US" altLang="ko-KR" sz="1200" dirty="0" smtClean="0">
              <a:latin typeface="+mj-lt"/>
            </a:endParaRPr>
          </a:p>
          <a:p>
            <a:pPr defTabSz="180000"/>
            <a:r>
              <a:rPr lang="en-US" altLang="ko-KR" sz="1200" dirty="0" smtClean="0">
                <a:latin typeface="+mj-lt"/>
              </a:rPr>
              <a:t>	public static 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sum(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j) {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return 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 + j;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}</a:t>
            </a:r>
          </a:p>
          <a:p>
            <a:pPr defTabSz="180000"/>
            <a:endParaRPr lang="en-US" altLang="ko-KR" sz="1200" dirty="0" smtClean="0">
              <a:latin typeface="+mj-lt"/>
            </a:endParaRPr>
          </a:p>
          <a:p>
            <a:pPr defTabSz="180000"/>
            <a:r>
              <a:rPr lang="en-US" altLang="ko-KR" sz="1200" dirty="0" smtClean="0">
                <a:latin typeface="+mj-lt"/>
              </a:rPr>
              <a:t>	public static void main(String[] </a:t>
            </a:r>
            <a:r>
              <a:rPr lang="en-US" altLang="ko-KR" sz="1200" dirty="0" err="1" smtClean="0">
                <a:latin typeface="+mj-lt"/>
              </a:rPr>
              <a:t>args</a:t>
            </a:r>
            <a:r>
              <a:rPr lang="en-US" altLang="ko-KR" sz="1200" dirty="0" smtClean="0">
                <a:latin typeface="+mj-lt"/>
              </a:rPr>
              <a:t>) {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j;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char a;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String b;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final </a:t>
            </a:r>
            <a:r>
              <a:rPr lang="en-US" altLang="ko-KR" sz="1200" dirty="0" err="1" smtClean="0">
                <a:latin typeface="+mj-lt"/>
              </a:rPr>
              <a:t>int</a:t>
            </a:r>
            <a:r>
              <a:rPr lang="en-US" altLang="ko-KR" sz="1200" dirty="0" smtClean="0">
                <a:latin typeface="+mj-lt"/>
              </a:rPr>
              <a:t> TEN = 10;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 = 1;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j = sum(</a:t>
            </a:r>
            <a:r>
              <a:rPr lang="en-US" altLang="ko-KR" sz="1200" dirty="0" err="1" smtClean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, TEN);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a = '?';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b = "Hello";	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java.lang.System.out.println</a:t>
            </a:r>
            <a:r>
              <a:rPr lang="en-US" altLang="ko-KR" sz="1200" dirty="0" smtClean="0">
                <a:latin typeface="+mj-lt"/>
              </a:rPr>
              <a:t>(a);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System.out.println</a:t>
            </a:r>
            <a:r>
              <a:rPr lang="en-US" altLang="ko-KR" sz="1200" dirty="0" smtClean="0">
                <a:latin typeface="+mj-lt"/>
              </a:rPr>
              <a:t>(b);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System.out.println</a:t>
            </a:r>
            <a:r>
              <a:rPr lang="en-US" altLang="ko-KR" sz="1200" dirty="0" smtClean="0">
                <a:latin typeface="+mj-lt"/>
              </a:rPr>
              <a:t>(TEN);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en-US" altLang="ko-KR" sz="1200" dirty="0" err="1" smtClean="0">
                <a:latin typeface="+mj-lt"/>
              </a:rPr>
              <a:t>System.out.println</a:t>
            </a:r>
            <a:r>
              <a:rPr lang="en-US" altLang="ko-KR" sz="1200" dirty="0" smtClean="0">
                <a:latin typeface="+mj-lt"/>
              </a:rPr>
              <a:t>(j);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}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}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javadoc</a:t>
            </a:r>
            <a:r>
              <a:rPr lang="ko-KR" altLang="en-US" smtClean="0"/>
              <a:t>로 </a:t>
            </a:r>
            <a:r>
              <a:rPr lang="en-US" altLang="ko-KR" smtClean="0"/>
              <a:t>HelloDoc </a:t>
            </a:r>
            <a:r>
              <a:rPr lang="ko-KR" altLang="en-US" smtClean="0"/>
              <a:t>클래스의 </a:t>
            </a:r>
            <a:r>
              <a:rPr lang="en-US" altLang="ko-KR" smtClean="0"/>
              <a:t>API </a:t>
            </a:r>
            <a:r>
              <a:rPr lang="ko-KR" altLang="en-US" smtClean="0"/>
              <a:t>도큐먼트생성</a:t>
            </a:r>
            <a:endParaRPr lang="ko-KR" alt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3" y="1340768"/>
            <a:ext cx="43910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72132" y="1785926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HelloDoc.html </a:t>
            </a:r>
            <a:r>
              <a:rPr lang="ko-KR" altLang="en-US" sz="1600" dirty="0" smtClean="0"/>
              <a:t>파일 생성</a:t>
            </a:r>
            <a:endParaRPr lang="ko-KR" altLang="en-US" sz="16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64447856" descr="EMB00001c9805f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92896"/>
            <a:ext cx="5314950" cy="4059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구부러진 연결선 4"/>
          <p:cNvCxnSpPr>
            <a:stCxn id="8" idx="1"/>
          </p:cNvCxnSpPr>
          <p:nvPr/>
        </p:nvCxnSpPr>
        <p:spPr>
          <a:xfrm rot="10800000" flipV="1">
            <a:off x="2311396" y="1955202"/>
            <a:ext cx="3260737" cy="53769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프로그램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public class Hello2010</a:t>
            </a:r>
          </a:p>
          <a:p>
            <a:pPr lvl="1"/>
            <a:r>
              <a:rPr lang="ko-KR" altLang="en-US" dirty="0" smtClean="0"/>
              <a:t>클래스의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Hello2010</a:t>
            </a:r>
            <a:r>
              <a:rPr lang="ko-KR" altLang="en-US" dirty="0" smtClean="0"/>
              <a:t> 은 클래스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클래스는 </a:t>
            </a:r>
            <a:r>
              <a:rPr lang="en-US" altLang="ko-KR" dirty="0" smtClean="0"/>
              <a:t>{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} </a:t>
            </a:r>
            <a:r>
              <a:rPr lang="ko-KR" altLang="en-US" dirty="0" smtClean="0"/>
              <a:t>사이에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하나 이상의 클래스로 구성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자바 프로그램은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실행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실행을 시작하는 클래스에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반드시 하나만 존재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n = 2010;</a:t>
            </a:r>
          </a:p>
          <a:p>
            <a:pPr lvl="1"/>
            <a:r>
              <a:rPr lang="ko-KR" altLang="en-US" dirty="0" smtClean="0"/>
              <a:t>지역 변수 선언</a:t>
            </a:r>
            <a:endParaRPr lang="en-US" altLang="ko-KR" dirty="0" smtClean="0"/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err="1" smtClean="0"/>
              <a:t>헬로</a:t>
            </a:r>
            <a:r>
              <a:rPr lang="en-US" altLang="ko-KR" dirty="0" smtClean="0"/>
              <a:t>”+n);</a:t>
            </a:r>
          </a:p>
          <a:p>
            <a:pPr lvl="1"/>
            <a:r>
              <a:rPr lang="ko-KR" altLang="en-US" dirty="0" smtClean="0"/>
              <a:t>화면에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헬로</a:t>
            </a:r>
            <a:r>
              <a:rPr lang="en-US" altLang="ko-KR" dirty="0" smtClean="0"/>
              <a:t>2010”</a:t>
            </a:r>
            <a:r>
              <a:rPr lang="ko-KR" altLang="en-US" dirty="0" smtClean="0"/>
              <a:t>를 출력하는 </a:t>
            </a:r>
            <a:r>
              <a:rPr lang="ko-KR" altLang="en-US" dirty="0" err="1" smtClean="0"/>
              <a:t>실행문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java.lang.System.out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이용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04048" y="851682"/>
            <a:ext cx="4061939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public class Hello2010  {</a:t>
            </a:r>
          </a:p>
          <a:p>
            <a:pPr lvl="1"/>
            <a:r>
              <a:rPr lang="en-US" altLang="ko-KR" dirty="0" smtClean="0">
                <a:latin typeface="+mj-lt"/>
              </a:rPr>
              <a:t>public static void main(String[] </a:t>
            </a:r>
            <a:r>
              <a:rPr lang="en-US" altLang="ko-KR" dirty="0" err="1" smtClean="0">
                <a:latin typeface="+mj-lt"/>
              </a:rPr>
              <a:t>args</a:t>
            </a:r>
            <a:r>
              <a:rPr lang="en-US" altLang="ko-KR" dirty="0" smtClean="0">
                <a:latin typeface="+mj-lt"/>
              </a:rPr>
              <a:t>) {</a:t>
            </a:r>
          </a:p>
          <a:p>
            <a:pPr lvl="1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 = 2010;</a:t>
            </a:r>
            <a:endParaRPr lang="en-US" altLang="ko-KR" dirty="0" smtClean="0">
              <a:latin typeface="+mj-lt"/>
            </a:endParaRPr>
          </a:p>
          <a:p>
            <a:pPr lvl="2"/>
            <a:r>
              <a:rPr lang="en-US" altLang="ko-KR" dirty="0" err="1" smtClean="0">
                <a:latin typeface="+mj-lt"/>
              </a:rPr>
              <a:t>System.out.println</a:t>
            </a:r>
            <a:r>
              <a:rPr lang="en-US" altLang="ko-KR" dirty="0" smtClean="0">
                <a:latin typeface="+mj-lt"/>
              </a:rPr>
              <a:t>(“</a:t>
            </a:r>
            <a:r>
              <a:rPr lang="ko-KR" altLang="en-US" dirty="0" err="1" smtClean="0">
                <a:latin typeface="+mj-lt"/>
              </a:rPr>
              <a:t>헬로</a:t>
            </a:r>
            <a:r>
              <a:rPr lang="en-US" altLang="ko-KR" dirty="0" smtClean="0">
                <a:latin typeface="+mj-lt"/>
              </a:rPr>
              <a:t>” + n);</a:t>
            </a:r>
          </a:p>
          <a:p>
            <a:pPr lvl="1"/>
            <a:r>
              <a:rPr lang="en-US" altLang="ko-KR" dirty="0" smtClean="0">
                <a:latin typeface="+mj-lt"/>
              </a:rPr>
              <a:t>}</a:t>
            </a:r>
            <a:endParaRPr lang="ko-KR" altLang="en-US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4652" y="475758"/>
            <a:ext cx="198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샘플</a:t>
            </a:r>
            <a:r>
              <a:rPr lang="en-US" altLang="ko-KR" dirty="0" smtClean="0"/>
              <a:t>: Hello2010.java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소</a:t>
            </a:r>
            <a:r>
              <a:rPr lang="ko-KR" altLang="en-US" dirty="0"/>
              <a:t>스</a:t>
            </a:r>
            <a:r>
              <a:rPr lang="ko-KR" altLang="en-US" dirty="0" smtClean="0"/>
              <a:t>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어떤 편집기를 사용해도 무관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보조 프로그램의 메모장 이용한 샘플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작성 후 임의의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Hello2010.java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이름과 동일한 파일 이름으로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.java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98849096" descr="EMB00001c9805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5309617" cy="2207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컴파일 및 실행</a:t>
            </a:r>
            <a:endParaRPr lang="ko-KR" alt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00892" y="457200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시 </a:t>
            </a:r>
            <a:r>
              <a:rPr lang="en-US" altLang="ko-KR" dirty="0" smtClean="0"/>
              <a:t>class </a:t>
            </a:r>
            <a:r>
              <a:rPr lang="ko-KR" altLang="en-US" dirty="0" err="1" smtClean="0"/>
              <a:t>확장자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를 붙이지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5786" y="135729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컴파일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67" y="1412776"/>
            <a:ext cx="47720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>
            <a:stCxn id="11" idx="3"/>
          </p:cNvCxnSpPr>
          <p:nvPr/>
        </p:nvCxnSpPr>
        <p:spPr>
          <a:xfrm>
            <a:off x="1428728" y="1541964"/>
            <a:ext cx="928694" cy="243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97152"/>
            <a:ext cx="6151355" cy="151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6"/>
          <p:cNvCxnSpPr/>
          <p:nvPr/>
        </p:nvCxnSpPr>
        <p:spPr>
          <a:xfrm rot="10800000" flipV="1">
            <a:off x="2857488" y="4929198"/>
            <a:ext cx="4143404" cy="38576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작성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기계어</a:t>
            </a:r>
            <a:r>
              <a:rPr lang="en-US" altLang="ko-KR" dirty="0" smtClean="0"/>
              <a:t>(machine language)</a:t>
            </a:r>
          </a:p>
          <a:p>
            <a:pPr lvl="2"/>
            <a:r>
              <a:rPr lang="en-US" altLang="ko-KR" dirty="0" smtClean="0"/>
              <a:t>0,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이진수로 구성된 언어</a:t>
            </a:r>
            <a:endParaRPr lang="en-US" altLang="ko-KR" dirty="0" smtClean="0"/>
          </a:p>
          <a:p>
            <a:pPr lvl="2"/>
            <a:r>
              <a:rPr lang="ko-KR" altLang="en-US" dirty="0"/>
              <a:t>컴퓨터의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기계어만 이해</a:t>
            </a:r>
            <a:r>
              <a:rPr lang="en-US" altLang="ko-KR" dirty="0"/>
              <a:t> </a:t>
            </a:r>
            <a:r>
              <a:rPr lang="ko-KR" altLang="en-US" dirty="0" smtClean="0"/>
              <a:t>및 처리가능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어셈블리어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기계어의 명령을 </a:t>
            </a:r>
            <a:r>
              <a:rPr lang="en-US" altLang="ko-KR" sz="1400" dirty="0"/>
              <a:t>ADD</a:t>
            </a:r>
            <a:r>
              <a:rPr lang="en-US" altLang="ko-KR" dirty="0"/>
              <a:t>, </a:t>
            </a:r>
            <a:r>
              <a:rPr lang="en-US" altLang="ko-KR" sz="1400" dirty="0"/>
              <a:t>SUB</a:t>
            </a:r>
            <a:r>
              <a:rPr lang="en-US" altLang="ko-KR" dirty="0"/>
              <a:t>, </a:t>
            </a:r>
            <a:r>
              <a:rPr lang="en-US" altLang="ko-KR" sz="1400" dirty="0"/>
              <a:t>MOVE </a:t>
            </a:r>
            <a:r>
              <a:rPr lang="ko-KR" altLang="en-US" dirty="0"/>
              <a:t>등과 </a:t>
            </a:r>
            <a:r>
              <a:rPr lang="ko-KR" altLang="en-US" dirty="0" smtClean="0"/>
              <a:t>같은 표현하기 </a:t>
            </a:r>
            <a:r>
              <a:rPr lang="ko-KR" altLang="en-US" dirty="0"/>
              <a:t>쉬운 상징적인 </a:t>
            </a:r>
            <a:r>
              <a:rPr lang="ko-KR" altLang="en-US" dirty="0" smtClean="0"/>
              <a:t>단어인 </a:t>
            </a:r>
            <a:r>
              <a:rPr lang="ko-KR" altLang="en-US" dirty="0" err="1"/>
              <a:t>니모닉</a:t>
            </a:r>
            <a:r>
              <a:rPr lang="ko-KR" altLang="en-US" dirty="0"/>
              <a:t> 기호</a:t>
            </a:r>
            <a:r>
              <a:rPr lang="en-US" altLang="ko-KR" dirty="0"/>
              <a:t>(</a:t>
            </a:r>
            <a:r>
              <a:rPr lang="en-US" altLang="ko-KR" sz="1800" dirty="0"/>
              <a:t>mnemonic symbol</a:t>
            </a:r>
            <a:r>
              <a:rPr lang="en-US" altLang="ko-KR" dirty="0"/>
              <a:t>)</a:t>
            </a:r>
            <a:r>
              <a:rPr lang="ko-KR" altLang="en-US" dirty="0"/>
              <a:t>로 일대일 대응시킨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고급언어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사람이 이해하기 쉽고 복잡한 작업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자료 구조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알고리즘을 표현하기 위해 고안된 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Pascal, Basic, C/C++, Java, C#</a:t>
            </a:r>
          </a:p>
          <a:p>
            <a:pPr lvl="2"/>
            <a:r>
              <a:rPr lang="ko-KR" altLang="en-US" dirty="0"/>
              <a:t>절차 지향 언어와 객체 지향 언어로 </a:t>
            </a:r>
            <a:r>
              <a:rPr lang="ko-KR" altLang="en-US" dirty="0" smtClean="0"/>
              <a:t>나눌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이클립스를</a:t>
            </a:r>
            <a:r>
              <a:rPr lang="ko-KR" altLang="en-US" dirty="0" smtClean="0"/>
              <a:t> 이용한 자바 프로그램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4030790" cy="5286412"/>
          </a:xfrm>
        </p:spPr>
        <p:txBody>
          <a:bodyPr/>
          <a:lstStyle/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File-&gt;New-&gt;Java Project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Project name </a:t>
            </a:r>
            <a:r>
              <a:rPr lang="ko-KR" altLang="en-US" dirty="0" smtClean="0"/>
              <a:t>난에 프로젝트 이름을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Finish </a:t>
            </a:r>
            <a:r>
              <a:rPr lang="ko-KR" altLang="en-US" dirty="0" smtClean="0"/>
              <a:t>버튼을 눌러 프로젝트 생성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64447936" descr="EMB00001c9806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80" y="908720"/>
            <a:ext cx="4184182" cy="5949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3530724" cy="5286412"/>
          </a:xfrm>
        </p:spPr>
        <p:txBody>
          <a:bodyPr/>
          <a:lstStyle/>
          <a:p>
            <a:r>
              <a:rPr lang="ko-KR" altLang="en-US" dirty="0" smtClean="0"/>
              <a:t>클래스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File-&gt;New-&gt;Class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이름은 </a:t>
            </a:r>
            <a:r>
              <a:rPr lang="en-US" altLang="ko-KR" dirty="0" smtClean="0"/>
              <a:t>Hello2010</a:t>
            </a:r>
            <a:r>
              <a:rPr lang="ko-KR" altLang="en-US" dirty="0" smtClean="0"/>
              <a:t>을 입력</a:t>
            </a:r>
          </a:p>
          <a:p>
            <a:pPr lvl="1"/>
            <a:r>
              <a:rPr lang="en-US" altLang="ko-KR" dirty="0" smtClean="0"/>
              <a:t>Finish </a:t>
            </a:r>
            <a:r>
              <a:rPr lang="ko-KR" altLang="en-US" dirty="0" smtClean="0"/>
              <a:t>버튼을 눌러 클래스 생성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98840896" descr="EMB00001c980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85430"/>
            <a:ext cx="4932040" cy="57462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생성된 클래스와 소스</a:t>
            </a:r>
            <a:endParaRPr lang="ko-KR" alt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64448016" descr="EMB00001c9806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96944" cy="48255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소스 편집과 컴파일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 응용프로그램의 실행</a:t>
            </a:r>
            <a:endParaRPr lang="en-US" altLang="ko-KR" dirty="0" smtClean="0"/>
          </a:p>
          <a:p>
            <a:pPr lvl="1"/>
            <a:r>
              <a:rPr lang="ko-KR" altLang="en-US" dirty="0" err="1"/>
              <a:t>이클립스의</a:t>
            </a:r>
            <a:r>
              <a:rPr lang="ko-KR" altLang="en-US" dirty="0"/>
              <a:t> 소스 편집 윈도우에 앞서 메모장을 이용하여 소스를 작성한 것과 </a:t>
            </a:r>
            <a:r>
              <a:rPr lang="ko-KR" altLang="en-US" dirty="0" smtClean="0"/>
              <a:t>동일하게</a:t>
            </a:r>
            <a:r>
              <a:rPr lang="en-US" altLang="ko-KR" dirty="0" smtClean="0"/>
              <a:t> </a:t>
            </a:r>
            <a:r>
              <a:rPr lang="ko-KR" altLang="en-US" dirty="0"/>
              <a:t>소스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Run-&gt;Run </a:t>
            </a:r>
            <a:r>
              <a:rPr lang="ko-KR" altLang="en-US" dirty="0" smtClean="0"/>
              <a:t>메뉴를 선택 또는         클릭 </a:t>
            </a:r>
          </a:p>
          <a:p>
            <a:endParaRPr lang="ko-KR" altLang="en-US" dirty="0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4753" name="_x108569568" descr="EMB000014307d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3991" y="2450026"/>
            <a:ext cx="496091" cy="357190"/>
          </a:xfrm>
          <a:prstGeom prst="rect">
            <a:avLst/>
          </a:prstGeom>
          <a:noFill/>
        </p:spPr>
      </p:pic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98840896" descr="EMB00001c9806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35556"/>
            <a:ext cx="7128792" cy="40498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43834" y="40562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콘솔 출력 메시지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rot="10800000" flipV="1">
            <a:off x="3071802" y="4240938"/>
            <a:ext cx="4572032" cy="15298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어플리케이션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84019" y="1285860"/>
            <a:ext cx="8757673" cy="118376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일반적인 응용프로그램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 </a:t>
            </a:r>
            <a:r>
              <a:rPr lang="ko-KR" altLang="en-US" dirty="0" smtClean="0"/>
              <a:t>등의 데스크톱 컴퓨터에 설치되어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JRE</a:t>
            </a:r>
            <a:r>
              <a:rPr lang="ko-KR" altLang="en-US" dirty="0" smtClean="0"/>
              <a:t>가 설치된 어떤 환경에서도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응용프로그램의 도움이 필요 없이 단독으로 실행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5340082" cy="427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애플릿 응용프로그램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애플릿</a:t>
            </a:r>
            <a:r>
              <a:rPr lang="en-US" altLang="ko-KR" dirty="0" smtClean="0"/>
              <a:t>(applet)</a:t>
            </a:r>
          </a:p>
          <a:p>
            <a:pPr lvl="1"/>
            <a:r>
              <a:rPr lang="ko-KR" altLang="en-US" dirty="0" smtClean="0"/>
              <a:t>웹 브라우저에 의해 구동되고 실행이 제어되는 자바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애플릿은 사용할 수 있는 자원 접근에 제약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2564904"/>
            <a:ext cx="37052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/>
        </p:nvSpPr>
        <p:spPr>
          <a:xfrm>
            <a:off x="285720" y="3643314"/>
            <a:ext cx="2143140" cy="257176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웹 브라우저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8" y="4143380"/>
            <a:ext cx="1887863" cy="19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295176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서블릿</a:t>
            </a:r>
            <a:r>
              <a:rPr lang="en-US" altLang="ko-KR" sz="2000" dirty="0" smtClean="0"/>
              <a:t>(servlet)</a:t>
            </a:r>
          </a:p>
          <a:p>
            <a:pPr lvl="1"/>
            <a:r>
              <a:rPr lang="ko-KR" altLang="en-US" sz="1800" dirty="0" err="1" smtClean="0"/>
              <a:t>서블릿은</a:t>
            </a:r>
            <a:r>
              <a:rPr lang="ko-KR" altLang="en-US" sz="1800" dirty="0" smtClean="0"/>
              <a:t> 애플릿과 반대로 서버에서 실행되는 자바 프로그램이다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유사 기술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perl</a:t>
            </a:r>
            <a:r>
              <a:rPr lang="en-US" altLang="ko-KR" sz="1800" dirty="0" smtClean="0"/>
              <a:t>, CGI, PHP, ASP</a:t>
            </a:r>
          </a:p>
          <a:p>
            <a:pPr lvl="1"/>
            <a:r>
              <a:rPr lang="ko-KR" altLang="en-US" sz="1800" dirty="0" err="1" smtClean="0"/>
              <a:t>서블릿은</a:t>
            </a:r>
            <a:r>
              <a:rPr lang="ko-KR" altLang="en-US" sz="1800" dirty="0" smtClean="0"/>
              <a:t> 데이터베이스 및 기타 서버 등과 연동하여 복잡한 기능을 구현할 때 사용됨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프로세스 기반인 </a:t>
            </a:r>
            <a:r>
              <a:rPr lang="en-US" altLang="ko-KR" sz="1800" dirty="0" smtClean="0"/>
              <a:t>CGI</a:t>
            </a:r>
            <a:r>
              <a:rPr lang="ko-KR" altLang="en-US" sz="1800" dirty="0" smtClean="0"/>
              <a:t>에 비하여 스레드 기반으로 작고 빠르다</a:t>
            </a:r>
            <a:r>
              <a:rPr lang="en-US" altLang="ko-KR" sz="1800" dirty="0" smtClean="0"/>
              <a:t>.    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응용프로그램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2857488" y="4500570"/>
            <a:ext cx="1428760" cy="78581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인터넷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5000628" y="3714752"/>
            <a:ext cx="2071702" cy="250033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웹 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7" idx="3"/>
            <a:endCxn id="9" idx="2"/>
          </p:cNvCxnSpPr>
          <p:nvPr/>
        </p:nvCxnSpPr>
        <p:spPr>
          <a:xfrm flipV="1">
            <a:off x="2428860" y="4893479"/>
            <a:ext cx="433060" cy="3571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10" idx="1"/>
          </p:cNvCxnSpPr>
          <p:nvPr/>
        </p:nvCxnSpPr>
        <p:spPr>
          <a:xfrm>
            <a:off x="4285057" y="4893479"/>
            <a:ext cx="715571" cy="714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12"/>
          <p:cNvSpPr/>
          <p:nvPr/>
        </p:nvSpPr>
        <p:spPr>
          <a:xfrm>
            <a:off x="5214942" y="4429132"/>
            <a:ext cx="1643074" cy="1571636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429256" y="4929198"/>
            <a:ext cx="1214446" cy="78581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4071934" y="5072074"/>
            <a:ext cx="1357322" cy="25003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7715272" y="3786190"/>
            <a:ext cx="1143008" cy="714380"/>
          </a:xfrm>
          <a:prstGeom prst="flowChartProcess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endCxn id="16" idx="1"/>
          </p:cNvCxnSpPr>
          <p:nvPr/>
        </p:nvCxnSpPr>
        <p:spPr>
          <a:xfrm flipV="1">
            <a:off x="6643702" y="4143380"/>
            <a:ext cx="1071570" cy="100013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7715272" y="5429264"/>
            <a:ext cx="1143008" cy="714380"/>
          </a:xfrm>
          <a:prstGeom prst="flowChartProcess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서버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4" idx="3"/>
            <a:endCxn id="18" idx="1"/>
          </p:cNvCxnSpPr>
          <p:nvPr/>
        </p:nvCxnSpPr>
        <p:spPr>
          <a:xfrm>
            <a:off x="6643702" y="5322107"/>
            <a:ext cx="1071570" cy="4643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10863" y="485776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786182" y="5214950"/>
            <a:ext cx="1214446" cy="285752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000232" y="5072074"/>
            <a:ext cx="928694" cy="35719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000232" y="5214950"/>
            <a:ext cx="1143008" cy="42862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1"/>
            <a:ext cx="8153400" cy="1639083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웹 </a:t>
            </a:r>
            <a:r>
              <a:rPr lang="ko-KR" altLang="en-US" sz="1800" dirty="0" err="1" smtClean="0"/>
              <a:t>스타트</a:t>
            </a:r>
            <a:r>
              <a:rPr lang="en-US" altLang="ko-KR" sz="1800" dirty="0" smtClean="0"/>
              <a:t>(web start)</a:t>
            </a:r>
          </a:p>
          <a:p>
            <a:pPr lvl="1"/>
            <a:r>
              <a:rPr lang="ko-KR" altLang="en-US" sz="1600" dirty="0" smtClean="0"/>
              <a:t>서버에 존재한다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내 컴퓨터에 설치하지 않고 언제든지 서버로부터 불러 실행할 수 있는 응용프로그램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문서 편집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스프레드시트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클라이언트 등과 같이 고도의 복잡한 기능 목적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자바 웹 </a:t>
            </a:r>
            <a:r>
              <a:rPr lang="ko-KR" altLang="en-US" sz="1600" dirty="0" err="1" smtClean="0"/>
              <a:t>스타트는</a:t>
            </a:r>
            <a:r>
              <a:rPr lang="ko-KR" altLang="en-US" sz="1600" dirty="0" smtClean="0"/>
              <a:t> 웹 브라우저와 별도로 실행</a:t>
            </a:r>
            <a:endParaRPr lang="en-US" altLang="ko-KR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0" y="2924944"/>
            <a:ext cx="8892480" cy="392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응용의 종류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응용프로그램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Java ME</a:t>
            </a:r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디바이스를 위한 기술 및 규격의 집합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CLDC, CDC configuration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유럽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 시장에 출시되는 대부분의 단말기에 탑재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노키아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삼성</a:t>
            </a:r>
            <a:r>
              <a:rPr lang="en-US" altLang="ko-KR" dirty="0" smtClean="0"/>
              <a:t>, LG, </a:t>
            </a:r>
            <a:r>
              <a:rPr lang="ko-KR" altLang="en-US" dirty="0" smtClean="0"/>
              <a:t>소니 </a:t>
            </a:r>
            <a:r>
              <a:rPr lang="ko-KR" altLang="en-US" dirty="0" err="1" smtClean="0"/>
              <a:t>에릭슨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모토롤러 등 단말기 제조사들은 자바 기술이 탑재된 단말기를 출시</a:t>
            </a:r>
          </a:p>
          <a:p>
            <a:pPr lvl="1"/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108569728" descr="EMB000014307d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555470"/>
            <a:ext cx="5286412" cy="3302530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응용 </a:t>
            </a:r>
            <a:r>
              <a:rPr lang="en-US" altLang="ko-KR" dirty="0" smtClean="0"/>
              <a:t>: WIPI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6767664" cy="52864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WIPI</a:t>
            </a:r>
          </a:p>
          <a:p>
            <a:pPr lvl="1"/>
            <a:r>
              <a:rPr lang="ko-KR" altLang="en-US" sz="1800" dirty="0"/>
              <a:t>한국 무선인터넷 표준화 포럼에서 제정한 무선인터넷 플랫폼 표준 </a:t>
            </a:r>
            <a:r>
              <a:rPr lang="ko-KR" altLang="en-US" sz="1800" dirty="0" smtClean="0"/>
              <a:t>규격</a:t>
            </a:r>
            <a:endParaRPr lang="en-US" altLang="ko-KR" sz="1800" dirty="0" smtClean="0"/>
          </a:p>
          <a:p>
            <a:pPr lvl="1"/>
            <a:r>
              <a:rPr lang="ko-KR" altLang="ko-KR" sz="1800" dirty="0" smtClean="0"/>
              <a:t>단말기용 응용 프로그램 개발자에게는 플랫폼간 컨텐츠 호환성을 보장</a:t>
            </a:r>
            <a:endParaRPr lang="en-US" altLang="ko-KR" sz="1800" dirty="0" smtClean="0"/>
          </a:p>
          <a:p>
            <a:pPr lvl="1"/>
            <a:r>
              <a:rPr lang="ko-KR" altLang="ko-KR" sz="1800" dirty="0" smtClean="0"/>
              <a:t>단말기 개발자에게는 플랫폼 이식의 용이성을 제공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en-US" altLang="ko-KR" sz="1800" dirty="0" smtClean="0"/>
              <a:t>C</a:t>
            </a:r>
            <a:r>
              <a:rPr lang="ko-KR" altLang="en-US" sz="1800" dirty="0" smtClean="0"/>
              <a:t>와 자바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인터페이스 지원</a:t>
            </a:r>
            <a:r>
              <a:rPr lang="en-US" altLang="ko-KR" sz="1800" dirty="0" smtClean="0"/>
              <a:t> </a:t>
            </a:r>
            <a:endParaRPr lang="ko-KR" altLang="ko-KR" sz="1800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484784"/>
            <a:ext cx="15716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75" y="2494458"/>
            <a:ext cx="1744997" cy="143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 언어로 작성된 텍스트 파일</a:t>
            </a:r>
            <a:endParaRPr lang="en-US" altLang="ko-KR" dirty="0" smtClean="0"/>
          </a:p>
          <a:p>
            <a:r>
              <a:rPr lang="ko-KR" altLang="en-US" dirty="0" smtClean="0"/>
              <a:t>컴파일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파일을 컴퓨터가 이해할 수 있는 기계어로 만드는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파일 </a:t>
            </a:r>
            <a:r>
              <a:rPr lang="ko-KR" altLang="en-US" dirty="0" err="1" smtClean="0"/>
              <a:t>확장자와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파일의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</a:t>
            </a:r>
            <a:r>
              <a:rPr lang="en-US" altLang="ko-KR" dirty="0" smtClean="0"/>
              <a:t>: .java -&gt; .class</a:t>
            </a:r>
          </a:p>
          <a:p>
            <a:pPr lvl="2"/>
            <a:r>
              <a:rPr lang="en-US" altLang="ko-KR" dirty="0" smtClean="0"/>
              <a:t>C : .c -&gt;.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-&gt;.exe</a:t>
            </a:r>
          </a:p>
          <a:p>
            <a:pPr lvl="2"/>
            <a:r>
              <a:rPr lang="en-US" altLang="ko-KR" dirty="0" smtClean="0"/>
              <a:t>C++ : .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-&gt;.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-&gt; .exe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편집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 및 실행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00100" y="4690600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&gt;0) {</a:t>
            </a:r>
          </a:p>
          <a:p>
            <a:pPr lvl="1"/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*10;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– j;</a:t>
            </a:r>
          </a:p>
          <a:p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14" name="타원 13"/>
          <p:cNvSpPr/>
          <p:nvPr/>
        </p:nvSpPr>
        <p:spPr>
          <a:xfrm>
            <a:off x="3500430" y="5000636"/>
            <a:ext cx="1500198" cy="702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컴파일러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857488" y="5202808"/>
            <a:ext cx="571504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5715008" y="4678458"/>
            <a:ext cx="17859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0101000001000101010011110101101010100101110101010101000010001110000000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5072066" y="5202808"/>
            <a:ext cx="571504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1214414" y="607220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프로그램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13580" y="60479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기계어</a:t>
            </a:r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>
            <a:off x="1714480" y="4071942"/>
            <a:ext cx="214314" cy="5715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28860" y="3143248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프로그램</a:t>
            </a:r>
            <a:endParaRPr lang="en-US" altLang="ko-KR" dirty="0" smtClean="0"/>
          </a:p>
          <a:p>
            <a:r>
              <a:rPr lang="ko-KR" altLang="en-US" dirty="0" smtClean="0"/>
              <a:t>편집 및 개발</a:t>
            </a:r>
            <a:endParaRPr lang="en-US" altLang="ko-KR" dirty="0" smtClean="0"/>
          </a:p>
        </p:txBody>
      </p:sp>
      <p:sp>
        <p:nvSpPr>
          <p:cNvPr id="27" name="위쪽 화살표 26"/>
          <p:cNvSpPr/>
          <p:nvPr/>
        </p:nvSpPr>
        <p:spPr>
          <a:xfrm>
            <a:off x="6465107" y="3929066"/>
            <a:ext cx="285752" cy="64294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60726" y="321176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 실행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29190" y="55007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컴파일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0" y="2678518"/>
            <a:ext cx="1620920" cy="129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안드로이드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35105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 err="1" smtClean="0"/>
              <a:t>안드로이드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구글의</a:t>
            </a:r>
            <a:r>
              <a:rPr lang="ko-KR" altLang="en-US" sz="1600" dirty="0" smtClean="0"/>
              <a:t> 주도로 여러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회사가 모여 만든 </a:t>
            </a:r>
            <a:r>
              <a:rPr lang="en-US" altLang="ko-KR" sz="1600" dirty="0" smtClean="0"/>
              <a:t>OHA(Open Handset Alliance)</a:t>
            </a:r>
            <a:r>
              <a:rPr lang="ko-KR" altLang="en-US" sz="1600" dirty="0" smtClean="0"/>
              <a:t>에서 만든 무료 모바일 플랫폼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개발 언어는 자바를 사용하나 </a:t>
            </a:r>
            <a:r>
              <a:rPr lang="en-US" altLang="ko-KR" sz="1600" dirty="0" smtClean="0"/>
              <a:t>JVM</a:t>
            </a:r>
            <a:r>
              <a:rPr lang="ko-KR" altLang="en-US" sz="1600" dirty="0" smtClean="0"/>
              <a:t>에 해당하는 </a:t>
            </a:r>
            <a:r>
              <a:rPr lang="en-US" altLang="ko-KR" sz="1600" dirty="0" err="1" smtClean="0"/>
              <a:t>Dalvik</a:t>
            </a:r>
            <a:r>
              <a:rPr lang="ko-KR" altLang="en-US" sz="1600" dirty="0" smtClean="0"/>
              <a:t>은 기존 바이트 코드와 호환성이 없어 변환이 필요</a:t>
            </a:r>
            <a:endParaRPr lang="en-US" altLang="ko-KR" sz="1600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98840896" descr="EMB00001c9806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5688632" cy="4016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객체지향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객체지향의 특징인 클래스 계층 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상속성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캡슐화 등 지원</a:t>
            </a:r>
            <a:endParaRPr lang="en-US" altLang="ko-KR" dirty="0" smtClean="0"/>
          </a:p>
          <a:p>
            <a:r>
              <a:rPr lang="ko-KR" altLang="en-US" dirty="0" err="1" smtClean="0"/>
              <a:t>멀티스레드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프로그램에서 다수의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동시에 수행 환경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자바는 운영체제의 도움 없이 자체적으로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C/C++ </a:t>
            </a:r>
            <a:r>
              <a:rPr lang="ko-KR" altLang="en-US" dirty="0" smtClean="0"/>
              <a:t>등에서는 </a:t>
            </a:r>
            <a:r>
              <a:rPr lang="ko-KR" altLang="en-US" dirty="0" err="1" smtClean="0"/>
              <a:t>멀티스레드를</a:t>
            </a:r>
            <a:r>
              <a:rPr lang="ko-KR" altLang="en-US" dirty="0" smtClean="0"/>
              <a:t> 위해 운영체제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호출</a:t>
            </a:r>
            <a:endParaRPr lang="en-US" altLang="ko-KR" dirty="0" smtClean="0"/>
          </a:p>
          <a:p>
            <a:r>
              <a:rPr lang="ko-KR" altLang="en-US" dirty="0" smtClean="0"/>
              <a:t>플랫폼 독립성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 등에 독립적인 바이트 코드를 자바 가상 기계로 실행시킴으로써 플랫폼에 종속성을 갖지 않음</a:t>
            </a:r>
            <a:endParaRPr lang="en-US" altLang="ko-KR" dirty="0" smtClean="0"/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(.java)</a:t>
            </a:r>
            <a:r>
              <a:rPr lang="ko-KR" altLang="en-US" dirty="0" smtClean="0"/>
              <a:t>와 클래스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파일에는 단 하나 만의 클래스만 존재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하나의 소스 파일에 여러 클래스를 작성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클래스만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클래스가 작성된 자바 소스를 </a:t>
            </a:r>
            <a:r>
              <a:rPr lang="ko-KR" altLang="en-US" dirty="0" err="1" smtClean="0"/>
              <a:t>컴파일하면</a:t>
            </a:r>
            <a:r>
              <a:rPr lang="ko-KR" altLang="en-US" dirty="0" smtClean="0"/>
              <a:t> 각각 별도의 클래스 파일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파일의 이름과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선언된 클래스 이름은 같아야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특징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자바 실행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개의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 또는 다수의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걸쳐 다수의 클래스 파일로 구성된 경우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형태로 배포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응용프로그램의 실행은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클래스 파일에 하나 이상의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있을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클래스 파일이 각각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포함하고 있는 것은 상관없음</a:t>
            </a:r>
            <a:endParaRPr lang="en-US" altLang="ko-KR" dirty="0" smtClean="0"/>
          </a:p>
          <a:p>
            <a:r>
              <a:rPr lang="ko-KR" altLang="en-US" dirty="0" smtClean="0"/>
              <a:t>클래스로 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자바의 모든 변수나 함수는 클래스 내에서 정의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안에서 새로운 클래스 정의 가능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내부 클래스</a:t>
            </a:r>
            <a:endParaRPr lang="en-US" altLang="ko-KR" dirty="0" smtClean="0"/>
          </a:p>
          <a:p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관련된 클래스는 패키지로 묶어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패키지는 폴더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java..</a:t>
            </a:r>
            <a:r>
              <a:rPr lang="en-US" altLang="ko-KR" dirty="0" err="1" smtClean="0"/>
              <a:t>lang.System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java\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디랙터리</a:t>
            </a:r>
            <a:r>
              <a:rPr lang="ko-KR" altLang="en-US" dirty="0" smtClean="0"/>
              <a:t> 밑의 </a:t>
            </a:r>
            <a:r>
              <a:rPr lang="en-US" altLang="ko-KR" dirty="0" err="1" smtClean="0"/>
              <a:t>System.class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 파일과 클래스</a:t>
            </a:r>
            <a:r>
              <a:rPr lang="en-US" altLang="ko-KR" smtClean="0"/>
              <a:t>, </a:t>
            </a:r>
            <a:r>
              <a:rPr lang="ko-KR" altLang="en-US" smtClean="0"/>
              <a:t>클래스 파일의 관계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43042" y="2071678"/>
            <a:ext cx="1500198" cy="35394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smtClean="0"/>
              <a:t>public class A {</a:t>
            </a:r>
          </a:p>
          <a:p>
            <a:pPr defTabSz="180000"/>
            <a:r>
              <a:rPr lang="en-US" altLang="ko-KR" sz="1600" smtClean="0"/>
              <a:t>	.........</a:t>
            </a:r>
          </a:p>
          <a:p>
            <a:pPr defTabSz="180000"/>
            <a:r>
              <a:rPr lang="en-US" altLang="ko-KR" sz="1600" smtClean="0"/>
              <a:t>}</a:t>
            </a:r>
          </a:p>
          <a:p>
            <a:pPr defTabSz="180000"/>
            <a:endParaRPr lang="en-US" altLang="ko-KR" sz="1600" smtClean="0"/>
          </a:p>
          <a:p>
            <a:pPr defTabSz="180000"/>
            <a:r>
              <a:rPr lang="en-US" altLang="ko-KR" sz="1600" smtClean="0"/>
              <a:t>class B {</a:t>
            </a:r>
          </a:p>
          <a:p>
            <a:pPr defTabSz="180000"/>
            <a:r>
              <a:rPr lang="en-US" altLang="ko-KR" sz="1600" smtClean="0"/>
              <a:t>	.........</a:t>
            </a:r>
          </a:p>
          <a:p>
            <a:pPr defTabSz="180000"/>
            <a:r>
              <a:rPr lang="en-US" altLang="ko-KR" sz="1600" smtClean="0"/>
              <a:t>}</a:t>
            </a:r>
          </a:p>
          <a:p>
            <a:pPr defTabSz="180000"/>
            <a:endParaRPr lang="en-US" altLang="ko-KR" sz="1600" smtClean="0"/>
          </a:p>
          <a:p>
            <a:pPr defTabSz="180000"/>
            <a:r>
              <a:rPr lang="en-US" altLang="ko-KR" sz="1600" smtClean="0"/>
              <a:t>class C {</a:t>
            </a:r>
          </a:p>
          <a:p>
            <a:pPr defTabSz="180000"/>
            <a:r>
              <a:rPr lang="en-US" altLang="ko-KR" sz="1600" smtClean="0"/>
              <a:t>	.........</a:t>
            </a:r>
          </a:p>
          <a:p>
            <a:pPr defTabSz="180000"/>
            <a:r>
              <a:rPr lang="en-US" altLang="ko-KR" sz="1600" smtClean="0"/>
              <a:t>	class D {</a:t>
            </a:r>
          </a:p>
          <a:p>
            <a:pPr defTabSz="180000"/>
            <a:r>
              <a:rPr lang="en-US" altLang="ko-KR" sz="1600" smtClean="0"/>
              <a:t>		.........</a:t>
            </a:r>
          </a:p>
          <a:p>
            <a:pPr defTabSz="180000"/>
            <a:r>
              <a:rPr lang="en-US" altLang="ko-KR" sz="1600" smtClean="0"/>
              <a:t>	}</a:t>
            </a:r>
          </a:p>
          <a:p>
            <a:pPr defTabSz="180000"/>
            <a:r>
              <a:rPr lang="en-US" altLang="ko-KR" sz="1600" smtClean="0"/>
              <a:t>}</a:t>
            </a:r>
            <a:endParaRPr lang="ko-KR" altLang="en-US" sz="1600" smtClean="0"/>
          </a:p>
        </p:txBody>
      </p:sp>
      <p:sp>
        <p:nvSpPr>
          <p:cNvPr id="5" name="TextBox 4"/>
          <p:cNvSpPr txBox="1"/>
          <p:nvPr/>
        </p:nvSpPr>
        <p:spPr>
          <a:xfrm>
            <a:off x="1928794" y="1714488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A.java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2000240"/>
            <a:ext cx="7954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A.class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43504" y="2857496"/>
            <a:ext cx="76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B.class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53755" y="4506407"/>
            <a:ext cx="1054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mtClean="0">
                <a:solidFill>
                  <a:prstClr val="black"/>
                </a:solidFill>
              </a:rPr>
              <a:t>C$D.class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8992" y="34290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컴파일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72066" y="2357430"/>
            <a:ext cx="1071570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바이트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2066" y="3143248"/>
            <a:ext cx="1071570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바이트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72066" y="4786322"/>
            <a:ext cx="1071570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바이트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53755" y="3720589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mtClean="0">
                <a:solidFill>
                  <a:prstClr val="black"/>
                </a:solidFill>
              </a:rPr>
              <a:t>C.class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72066" y="4000504"/>
            <a:ext cx="1071570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바이트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357686" y="2000240"/>
            <a:ext cx="2571768" cy="3429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00562" y="542926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 </a:t>
            </a:r>
            <a:r>
              <a:rPr lang="ko-KR" altLang="en-US" smtClean="0"/>
              <a:t>개의 클래스 파일이 생성됨</a:t>
            </a:r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3286116" y="3786190"/>
            <a:ext cx="100013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태동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썬 </a:t>
            </a:r>
            <a:r>
              <a:rPr lang="ko-KR" altLang="en-US" dirty="0" err="1" smtClean="0"/>
              <a:t>마이크로시스템스의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고슬링</a:t>
            </a:r>
            <a:r>
              <a:rPr lang="en-US" altLang="ko-KR" dirty="0" smtClean="0"/>
              <a:t>(James Gosling) </a:t>
            </a:r>
          </a:p>
          <a:p>
            <a:pPr lvl="1"/>
            <a:r>
              <a:rPr lang="en-US" altLang="ko-KR" dirty="0" smtClean="0"/>
              <a:t>1991</a:t>
            </a:r>
            <a:r>
              <a:rPr lang="ko-KR" altLang="en-US" dirty="0" smtClean="0"/>
              <a:t>년에 이 그린 프로젝트</a:t>
            </a:r>
            <a:r>
              <a:rPr lang="en-US" altLang="ko-KR" dirty="0" smtClean="0"/>
              <a:t>(Green Project)</a:t>
            </a:r>
            <a:r>
              <a:rPr lang="ko-KR" altLang="en-US" dirty="0" smtClean="0"/>
              <a:t>라는 이름으로 가전 제품에 들어갈 소프트웨어를 위해 개발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1995</a:t>
            </a:r>
            <a:r>
              <a:rPr lang="ko-KR" altLang="en-US" dirty="0" smtClean="0"/>
              <a:t>년 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 호환성 문제 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프로그래밍 언어의 플랫폼 호환성 결여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언어로 작성된 프로그램은 </a:t>
            </a:r>
            <a:r>
              <a:rPr lang="en-US" altLang="ko-KR" dirty="0" smtClean="0"/>
              <a:t>PC,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프레임 등 플랫폼 간에 호환성이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소스를 </a:t>
            </a:r>
            <a:r>
              <a:rPr lang="ko-KR" altLang="en-US" dirty="0" err="1" smtClean="0"/>
              <a:t>컴파일하거나</a:t>
            </a:r>
            <a:r>
              <a:rPr lang="ko-KR" altLang="en-US" dirty="0" smtClean="0"/>
              <a:t> 프로그램을 재 작성해야 하는 단점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 독립적인 언어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플랫폼에서 호환성을 갖는 프로그래밍 언어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특히 웹에 최적화된 프로그래밍 언어의 필요성 대두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사용량이 적고 다양한 플랫폼을 가지는 가전 제품에 적용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가전 제품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작은 량의 메모리를 가지는 제어 장치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내장형 시스템 요구 충족</a:t>
            </a:r>
            <a:endParaRPr lang="en-US" altLang="ko-KR" dirty="0" smtClean="0"/>
          </a:p>
          <a:p>
            <a:r>
              <a:rPr lang="ko-KR" altLang="en-US" dirty="0" smtClean="0"/>
              <a:t>초기 이름 </a:t>
            </a:r>
            <a:r>
              <a:rPr lang="ko-KR" altLang="en-US" dirty="0" err="1" smtClean="0"/>
              <a:t>오크</a:t>
            </a:r>
            <a:r>
              <a:rPr lang="en-US" altLang="ko-KR" dirty="0" smtClean="0"/>
              <a:t>(OAK)</a:t>
            </a:r>
          </a:p>
          <a:p>
            <a:pPr lvl="1"/>
            <a:r>
              <a:rPr lang="ko-KR" altLang="en-US" dirty="0" smtClean="0"/>
              <a:t>인터넷과 웹의 엄청난 발전에 힘입어 퍼지게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Netscape </a:t>
            </a:r>
            <a:r>
              <a:rPr lang="ko-KR" altLang="en-US" dirty="0" smtClean="0"/>
              <a:t>웹 브라우저에서 실행</a:t>
            </a:r>
            <a:endParaRPr lang="en-US" altLang="ko-KR" dirty="0" smtClean="0"/>
          </a:p>
          <a:p>
            <a:r>
              <a:rPr lang="en-US" altLang="ko-KR" dirty="0" smtClean="0"/>
              <a:t>2009</a:t>
            </a:r>
            <a:r>
              <a:rPr lang="ko-KR" altLang="en-US" dirty="0" smtClean="0"/>
              <a:t>년에 썬 </a:t>
            </a:r>
            <a:r>
              <a:rPr lang="ko-KR" altLang="en-US" dirty="0" err="1" smtClean="0"/>
              <a:t>마이크로시스템스를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인수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WORA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WORA(Write Once Run Anywhere)</a:t>
            </a:r>
          </a:p>
          <a:p>
            <a:pPr lvl="1"/>
            <a:r>
              <a:rPr lang="ko-KR" altLang="en-US" smtClean="0"/>
              <a:t>한 번 만 작성하여 모든 플랫폼에 실행가능</a:t>
            </a:r>
            <a:endParaRPr lang="en-US" altLang="ko-KR" smtClean="0"/>
          </a:p>
          <a:p>
            <a:pPr lvl="1"/>
            <a:r>
              <a:rPr lang="en-US" altLang="ko-KR" smtClean="0"/>
              <a:t>C/C++ </a:t>
            </a:r>
            <a:r>
              <a:rPr lang="ko-KR" altLang="en-US" smtClean="0"/>
              <a:t>등과 같은 기존 언어의 플랫폼 종속성 극복</a:t>
            </a:r>
            <a:endParaRPr lang="en-US" altLang="ko-KR" smtClean="0"/>
          </a:p>
          <a:p>
            <a:pPr lvl="2"/>
            <a:r>
              <a:rPr lang="en-US" altLang="ko-KR" smtClean="0"/>
              <a:t>OS, H/W</a:t>
            </a:r>
            <a:r>
              <a:rPr lang="ko-KR" altLang="en-US" smtClean="0"/>
              <a:t>에 상관없이 </a:t>
            </a:r>
            <a:r>
              <a:rPr lang="en-US" altLang="ko-KR" smtClean="0"/>
              <a:t>JVM</a:t>
            </a:r>
            <a:r>
              <a:rPr lang="ko-KR" altLang="en-US" smtClean="0"/>
              <a:t>이 있는 곳이면 어디서나 자바 프로그램에 동일한 실행환경을 제공하며 실행 결과 기대</a:t>
            </a:r>
            <a:endParaRPr lang="en-US" altLang="ko-KR" smtClean="0"/>
          </a:p>
          <a:p>
            <a:pPr lvl="1"/>
            <a:r>
              <a:rPr lang="ko-KR" altLang="en-US" smtClean="0"/>
              <a:t>네트워크에 연결된 어느 클라이언트에서 실행 가능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웹 브라우저</a:t>
            </a:r>
            <a:r>
              <a:rPr lang="en-US" altLang="ko-KR" smtClean="0"/>
              <a:t>, </a:t>
            </a:r>
            <a:r>
              <a:rPr lang="ko-KR" altLang="en-US" smtClean="0"/>
              <a:t>분산 환경에서 지원됨</a:t>
            </a:r>
            <a:endParaRPr lang="en-US" altLang="ko-KR" smtClean="0"/>
          </a:p>
          <a:p>
            <a:r>
              <a:rPr lang="en-US" altLang="ko-KR" smtClean="0"/>
              <a:t>WORA</a:t>
            </a:r>
            <a:r>
              <a:rPr lang="ko-KR" altLang="en-US" smtClean="0"/>
              <a:t>를 가능하게 하는 자바의</a:t>
            </a:r>
            <a:r>
              <a:rPr lang="en-US" altLang="ko-KR" smtClean="0"/>
              <a:t> </a:t>
            </a:r>
            <a:r>
              <a:rPr lang="ko-KR" altLang="en-US" smtClean="0"/>
              <a:t>특징</a:t>
            </a:r>
            <a:endParaRPr lang="en-US" altLang="ko-KR" smtClean="0"/>
          </a:p>
          <a:p>
            <a:pPr lvl="1"/>
            <a:r>
              <a:rPr lang="ko-KR" altLang="en-US" smtClean="0"/>
              <a:t>바이트 코드</a:t>
            </a:r>
            <a:r>
              <a:rPr lang="en-US" altLang="ko-KR" smtClean="0"/>
              <a:t>(byte code)</a:t>
            </a:r>
          </a:p>
          <a:p>
            <a:pPr lvl="1"/>
            <a:r>
              <a:rPr lang="en-US" altLang="ko-KR" smtClean="0"/>
              <a:t>JVM(Java Virtual Machine)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74" y="3902029"/>
            <a:ext cx="774720" cy="148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37" y="3886647"/>
            <a:ext cx="978172" cy="93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종속성</a:t>
            </a:r>
            <a:r>
              <a:rPr lang="en-US" altLang="ko-KR" dirty="0" smtClean="0"/>
              <a:t>(platform dependence)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514351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인텔 </a:t>
            </a:r>
            <a:r>
              <a:rPr lang="en-US" altLang="ko-KR" dirty="0" smtClean="0"/>
              <a:t>CPU + </a:t>
            </a:r>
            <a:r>
              <a:rPr lang="ko-KR" altLang="en-US" dirty="0" err="1" smtClean="0"/>
              <a:t>리눅스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1802" y="542926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Apple 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MAC PC</a:t>
            </a:r>
            <a:endParaRPr lang="ko-KR" altLang="en-US" dirty="0"/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3500430" y="2143116"/>
            <a:ext cx="1214446" cy="571504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C/C++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응용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10" idx="2"/>
          </p:cNvCxnSpPr>
          <p:nvPr/>
        </p:nvCxnSpPr>
        <p:spPr>
          <a:xfrm>
            <a:off x="2214546" y="2428868"/>
            <a:ext cx="1285884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1960465" y="2706483"/>
            <a:ext cx="2045109" cy="1415845"/>
          </a:xfrm>
          <a:custGeom>
            <a:avLst/>
            <a:gdLst>
              <a:gd name="connsiteX0" fmla="*/ 2045109 w 2045109"/>
              <a:gd name="connsiteY0" fmla="*/ 0 h 1415845"/>
              <a:gd name="connsiteX1" fmla="*/ 1130709 w 2045109"/>
              <a:gd name="connsiteY1" fmla="*/ 570271 h 1415845"/>
              <a:gd name="connsiteX2" fmla="*/ 353961 w 2045109"/>
              <a:gd name="connsiteY2" fmla="*/ 894736 h 1415845"/>
              <a:gd name="connsiteX3" fmla="*/ 0 w 2045109"/>
              <a:gd name="connsiteY3" fmla="*/ 1415845 h 141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109" h="1415845">
                <a:moveTo>
                  <a:pt x="2045109" y="0"/>
                </a:moveTo>
                <a:cubicBezTo>
                  <a:pt x="1728838" y="210574"/>
                  <a:pt x="1412567" y="421148"/>
                  <a:pt x="1130709" y="570271"/>
                </a:cubicBezTo>
                <a:cubicBezTo>
                  <a:pt x="848851" y="719394"/>
                  <a:pt x="542413" y="753807"/>
                  <a:pt x="353961" y="894736"/>
                </a:cubicBezTo>
                <a:cubicBezTo>
                  <a:pt x="165510" y="1035665"/>
                  <a:pt x="82755" y="1225755"/>
                  <a:pt x="0" y="141584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849897" y="2726149"/>
            <a:ext cx="150600" cy="1202918"/>
          </a:xfrm>
          <a:custGeom>
            <a:avLst/>
            <a:gdLst>
              <a:gd name="connsiteX0" fmla="*/ 175343 w 175343"/>
              <a:gd name="connsiteY0" fmla="*/ 0 h 1504335"/>
              <a:gd name="connsiteX1" fmla="*/ 8194 w 175343"/>
              <a:gd name="connsiteY1" fmla="*/ 688258 h 1504335"/>
              <a:gd name="connsiteX2" fmla="*/ 126181 w 175343"/>
              <a:gd name="connsiteY2" fmla="*/ 1504335 h 150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43" h="1504335">
                <a:moveTo>
                  <a:pt x="175343" y="0"/>
                </a:moveTo>
                <a:cubicBezTo>
                  <a:pt x="95865" y="218768"/>
                  <a:pt x="16388" y="437536"/>
                  <a:pt x="8194" y="688258"/>
                </a:cubicBezTo>
                <a:cubicBezTo>
                  <a:pt x="0" y="938980"/>
                  <a:pt x="63090" y="1221657"/>
                  <a:pt x="126181" y="150433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025238" y="2735980"/>
            <a:ext cx="2046959" cy="1264524"/>
          </a:xfrm>
          <a:custGeom>
            <a:avLst/>
            <a:gdLst>
              <a:gd name="connsiteX0" fmla="*/ 0 w 1612490"/>
              <a:gd name="connsiteY0" fmla="*/ 0 h 1435510"/>
              <a:gd name="connsiteX1" fmla="*/ 353961 w 1612490"/>
              <a:gd name="connsiteY1" fmla="*/ 619432 h 1435510"/>
              <a:gd name="connsiteX2" fmla="*/ 894735 w 1612490"/>
              <a:gd name="connsiteY2" fmla="*/ 1150374 h 1435510"/>
              <a:gd name="connsiteX3" fmla="*/ 1612490 w 1612490"/>
              <a:gd name="connsiteY3" fmla="*/ 1435510 h 143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490" h="1435510">
                <a:moveTo>
                  <a:pt x="0" y="0"/>
                </a:moveTo>
                <a:cubicBezTo>
                  <a:pt x="102419" y="213851"/>
                  <a:pt x="204839" y="427703"/>
                  <a:pt x="353961" y="619432"/>
                </a:cubicBezTo>
                <a:cubicBezTo>
                  <a:pt x="503083" y="811161"/>
                  <a:pt x="684980" y="1014361"/>
                  <a:pt x="894735" y="1150374"/>
                </a:cubicBezTo>
                <a:cubicBezTo>
                  <a:pt x="1104490" y="1286387"/>
                  <a:pt x="1358490" y="1360948"/>
                  <a:pt x="1612490" y="1435510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43042" y="3643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86050" y="350043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실행되지 않음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86314" y="321468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실행되지 않음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71670" y="1571612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</a:t>
            </a:r>
            <a:r>
              <a:rPr lang="ko-KR" altLang="en-US" dirty="0"/>
              <a:t>텔</a:t>
            </a:r>
            <a:r>
              <a:rPr lang="en-US" altLang="ko-KR" dirty="0" smtClean="0"/>
              <a:t> CPU</a:t>
            </a:r>
            <a:r>
              <a:rPr lang="ko-KR" altLang="en-US" dirty="0" smtClean="0"/>
              <a:t>를 가진</a:t>
            </a:r>
            <a:endParaRPr lang="en-US" altLang="ko-KR" dirty="0" smtClean="0"/>
          </a:p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환경에서 개발</a:t>
            </a:r>
            <a:endParaRPr lang="ko-KR" altLang="en-US" dirty="0"/>
          </a:p>
        </p:txBody>
      </p:sp>
      <p:sp>
        <p:nvSpPr>
          <p:cNvPr id="23" name="곱셈 기호 22"/>
          <p:cNvSpPr/>
          <p:nvPr/>
        </p:nvSpPr>
        <p:spPr>
          <a:xfrm>
            <a:off x="4500562" y="3214686"/>
            <a:ext cx="357190" cy="428628"/>
          </a:xfrm>
          <a:prstGeom prst="mathMultiply">
            <a:avLst>
              <a:gd name="adj1" fmla="val 153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셈 기호 23"/>
          <p:cNvSpPr/>
          <p:nvPr/>
        </p:nvSpPr>
        <p:spPr>
          <a:xfrm>
            <a:off x="3714744" y="3357562"/>
            <a:ext cx="357190" cy="428628"/>
          </a:xfrm>
          <a:prstGeom prst="mathMultiply">
            <a:avLst>
              <a:gd name="adj1" fmla="val 153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15008" y="1357298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</a:rPr>
              <a:t>플랫폼 </a:t>
            </a:r>
            <a:r>
              <a:rPr lang="en-US" altLang="ko-KR" smtClean="0">
                <a:solidFill>
                  <a:srgbClr val="0070C0"/>
                </a:solidFill>
              </a:rPr>
              <a:t>= </a:t>
            </a:r>
            <a:r>
              <a:rPr lang="ko-KR" altLang="en-US" smtClean="0">
                <a:solidFill>
                  <a:srgbClr val="0070C0"/>
                </a:solidFill>
              </a:rPr>
              <a:t>하드웨어 플랫폼 </a:t>
            </a:r>
            <a:r>
              <a:rPr lang="en-US" altLang="ko-KR" smtClean="0">
                <a:solidFill>
                  <a:srgbClr val="0070C0"/>
                </a:solidFill>
              </a:rPr>
              <a:t>+ </a:t>
            </a:r>
            <a:r>
              <a:rPr lang="ko-KR" altLang="en-US" smtClean="0">
                <a:solidFill>
                  <a:srgbClr val="0070C0"/>
                </a:solidFill>
              </a:rPr>
              <a:t>운영체제 플랫폼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59990" y="2014357"/>
            <a:ext cx="2909771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프로그램의 플랫폼 호환성 없는 이유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기계어가 </a:t>
            </a:r>
            <a:r>
              <a:rPr lang="en-US" altLang="ko-KR" dirty="0" smtClean="0">
                <a:solidFill>
                  <a:srgbClr val="0070C0"/>
                </a:solidFill>
              </a:rPr>
              <a:t>CPU</a:t>
            </a:r>
            <a:r>
              <a:rPr lang="ko-KR" altLang="en-US" dirty="0" smtClean="0">
                <a:solidFill>
                  <a:srgbClr val="0070C0"/>
                </a:solidFill>
              </a:rPr>
              <a:t>마다 상이함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운영체제마다 </a:t>
            </a:r>
            <a:r>
              <a:rPr lang="en-US" altLang="ko-KR" dirty="0" smtClean="0">
                <a:solidFill>
                  <a:srgbClr val="0070C0"/>
                </a:solidFill>
              </a:rPr>
              <a:t>API</a:t>
            </a:r>
            <a:r>
              <a:rPr lang="ko-KR" altLang="en-US" dirty="0" smtClean="0">
                <a:solidFill>
                  <a:srgbClr val="0070C0"/>
                </a:solidFill>
              </a:rPr>
              <a:t>기 서로 다름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운영체제마다 실행파일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형식이 서로 다름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8345" y="4871346"/>
            <a:ext cx="218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인텔 </a:t>
            </a:r>
            <a:r>
              <a:rPr lang="en-US" altLang="ko-KR" dirty="0" smtClean="0"/>
              <a:t>CPU + </a:t>
            </a:r>
            <a:r>
              <a:rPr lang="ko-KR" altLang="en-US" dirty="0" smtClean="0"/>
              <a:t>윈도우 노트북</a:t>
            </a:r>
            <a:endParaRPr lang="ko-KR" altLang="en-US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1" y="4198757"/>
            <a:ext cx="903510" cy="85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4" y="1448845"/>
            <a:ext cx="1469693" cy="153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820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10" y="1572982"/>
            <a:ext cx="1335264" cy="139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10" y="3953053"/>
            <a:ext cx="978172" cy="93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플랫폼 독립성</a:t>
            </a:r>
            <a:r>
              <a:rPr lang="en-US" altLang="ko-KR" dirty="0" smtClean="0"/>
              <a:t>, WORA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14546" y="542926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인텔 </a:t>
            </a:r>
            <a:r>
              <a:rPr lang="en-US" altLang="ko-KR" dirty="0" smtClean="0"/>
              <a:t>CPU + </a:t>
            </a:r>
            <a:r>
              <a:rPr lang="ko-KR" altLang="en-US" dirty="0" err="1" smtClean="0"/>
              <a:t>리눅스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43372" y="584575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Apple 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MAC PC</a:t>
            </a:r>
            <a:endParaRPr lang="ko-KR" altLang="en-US" dirty="0"/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4643438" y="2143116"/>
            <a:ext cx="1214446" cy="571504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응용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endCxn id="18" idx="2"/>
          </p:cNvCxnSpPr>
          <p:nvPr/>
        </p:nvCxnSpPr>
        <p:spPr>
          <a:xfrm>
            <a:off x="4143372" y="2428868"/>
            <a:ext cx="500066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103473" y="2706483"/>
            <a:ext cx="2045109" cy="1415845"/>
          </a:xfrm>
          <a:custGeom>
            <a:avLst/>
            <a:gdLst>
              <a:gd name="connsiteX0" fmla="*/ 2045109 w 2045109"/>
              <a:gd name="connsiteY0" fmla="*/ 0 h 1415845"/>
              <a:gd name="connsiteX1" fmla="*/ 1130709 w 2045109"/>
              <a:gd name="connsiteY1" fmla="*/ 570271 h 1415845"/>
              <a:gd name="connsiteX2" fmla="*/ 353961 w 2045109"/>
              <a:gd name="connsiteY2" fmla="*/ 894736 h 1415845"/>
              <a:gd name="connsiteX3" fmla="*/ 0 w 2045109"/>
              <a:gd name="connsiteY3" fmla="*/ 1415845 h 141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109" h="1415845">
                <a:moveTo>
                  <a:pt x="2045109" y="0"/>
                </a:moveTo>
                <a:cubicBezTo>
                  <a:pt x="1728838" y="210574"/>
                  <a:pt x="1412567" y="421148"/>
                  <a:pt x="1130709" y="570271"/>
                </a:cubicBezTo>
                <a:cubicBezTo>
                  <a:pt x="848851" y="719394"/>
                  <a:pt x="542413" y="753807"/>
                  <a:pt x="353961" y="894736"/>
                </a:cubicBezTo>
                <a:cubicBezTo>
                  <a:pt x="165510" y="1035665"/>
                  <a:pt x="82755" y="1225755"/>
                  <a:pt x="0" y="141584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992905" y="2726149"/>
            <a:ext cx="150600" cy="1202918"/>
          </a:xfrm>
          <a:custGeom>
            <a:avLst/>
            <a:gdLst>
              <a:gd name="connsiteX0" fmla="*/ 175343 w 175343"/>
              <a:gd name="connsiteY0" fmla="*/ 0 h 1504335"/>
              <a:gd name="connsiteX1" fmla="*/ 8194 w 175343"/>
              <a:gd name="connsiteY1" fmla="*/ 688258 h 1504335"/>
              <a:gd name="connsiteX2" fmla="*/ 126181 w 175343"/>
              <a:gd name="connsiteY2" fmla="*/ 1504335 h 150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43" h="1504335">
                <a:moveTo>
                  <a:pt x="175343" y="0"/>
                </a:moveTo>
                <a:cubicBezTo>
                  <a:pt x="95865" y="218768"/>
                  <a:pt x="16388" y="437536"/>
                  <a:pt x="8194" y="688258"/>
                </a:cubicBezTo>
                <a:cubicBezTo>
                  <a:pt x="0" y="938980"/>
                  <a:pt x="63090" y="1221657"/>
                  <a:pt x="126181" y="1504335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168246" y="2735980"/>
            <a:ext cx="2046959" cy="1264524"/>
          </a:xfrm>
          <a:custGeom>
            <a:avLst/>
            <a:gdLst>
              <a:gd name="connsiteX0" fmla="*/ 0 w 1612490"/>
              <a:gd name="connsiteY0" fmla="*/ 0 h 1435510"/>
              <a:gd name="connsiteX1" fmla="*/ 353961 w 1612490"/>
              <a:gd name="connsiteY1" fmla="*/ 619432 h 1435510"/>
              <a:gd name="connsiteX2" fmla="*/ 894735 w 1612490"/>
              <a:gd name="connsiteY2" fmla="*/ 1150374 h 1435510"/>
              <a:gd name="connsiteX3" fmla="*/ 1612490 w 1612490"/>
              <a:gd name="connsiteY3" fmla="*/ 1435510 h 143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490" h="1435510">
                <a:moveTo>
                  <a:pt x="0" y="0"/>
                </a:moveTo>
                <a:cubicBezTo>
                  <a:pt x="102419" y="213851"/>
                  <a:pt x="204839" y="427703"/>
                  <a:pt x="353961" y="619432"/>
                </a:cubicBezTo>
                <a:cubicBezTo>
                  <a:pt x="503083" y="811161"/>
                  <a:pt x="684980" y="1014361"/>
                  <a:pt x="894735" y="1150374"/>
                </a:cubicBezTo>
                <a:cubicBezTo>
                  <a:pt x="1104490" y="1286387"/>
                  <a:pt x="1358490" y="1360948"/>
                  <a:pt x="1612490" y="1435510"/>
                </a:cubicBez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786050" y="3643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00562" y="34290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43702" y="357187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71604" y="2071678"/>
            <a:ext cx="1485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smtClean="0">
                <a:solidFill>
                  <a:srgbClr val="0070C0"/>
                </a:solidFill>
              </a:rPr>
              <a:t>Write Once !!</a:t>
            </a:r>
            <a:endParaRPr lang="ko-KR" altLang="en-US" sz="2000" b="1" i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8728" y="3143248"/>
            <a:ext cx="173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smtClean="0">
                <a:solidFill>
                  <a:srgbClr val="0070C0"/>
                </a:solidFill>
              </a:rPr>
              <a:t>Run Anywhere!!</a:t>
            </a:r>
            <a:endParaRPr lang="ko-KR" altLang="en-US" sz="2000" b="1" i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57422" y="5072074"/>
            <a:ext cx="12858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자바 가상 기계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00562" y="5488560"/>
            <a:ext cx="12858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자바 가상 기계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29454" y="4929198"/>
            <a:ext cx="12858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자바 가상 기계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64284" y="53341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인텔 </a:t>
            </a:r>
            <a:r>
              <a:rPr lang="en-US" altLang="ko-KR" dirty="0" smtClean="0"/>
              <a:t>CPU + </a:t>
            </a:r>
            <a:r>
              <a:rPr lang="ko-KR" altLang="en-US" dirty="0" smtClean="0"/>
              <a:t>윈도우 노트북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609" y="4071943"/>
            <a:ext cx="903510" cy="85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56" y="3971725"/>
            <a:ext cx="774720" cy="148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자바의 실행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바이트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 종속성이 없이 자바 가상 기계인 </a:t>
            </a:r>
            <a:r>
              <a:rPr lang="en-US" altLang="ko-KR" dirty="0" smtClean="0"/>
              <a:t>JVM (Java Virtual Machine)</a:t>
            </a:r>
            <a:r>
              <a:rPr lang="ko-KR" altLang="en-US" dirty="0" smtClean="0"/>
              <a:t>에 동작하는 바이너리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파일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코드는 컴퓨터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의해 직접 실행되지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가상 기계가 인터프리터 방식으로 바이트 코드 해석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해당 플랫폼에서 실행시킴</a:t>
            </a:r>
            <a:endParaRPr lang="en-US" altLang="ko-KR" dirty="0" smtClean="0"/>
          </a:p>
          <a:p>
            <a:r>
              <a:rPr lang="ko-KR" altLang="en-US" dirty="0" smtClean="0"/>
              <a:t>자바 가상 기계</a:t>
            </a:r>
            <a:r>
              <a:rPr lang="en-US" altLang="ko-KR" dirty="0" smtClean="0"/>
              <a:t>(JVM : Java Virtual Machine)</a:t>
            </a:r>
          </a:p>
          <a:p>
            <a:pPr lvl="1"/>
            <a:r>
              <a:rPr lang="ko-KR" altLang="en-US" dirty="0" smtClean="0"/>
              <a:t>가상 기계로서 각기 다른 플랫폼에서 동일한 자바실행환경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 자체는 플랫폼에 종속적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가상 기계는 각 플랫폼에 맞도록 작성된다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리눅스에서</a:t>
            </a:r>
            <a:r>
              <a:rPr lang="ko-KR" altLang="en-US" dirty="0" smtClean="0"/>
              <a:t> 작동하는 자바 가상 기계는 </a:t>
            </a:r>
            <a:r>
              <a:rPr lang="ko-KR" altLang="en-US" dirty="0" err="1" smtClean="0"/>
              <a:t>윈도우즈에서</a:t>
            </a:r>
            <a:r>
              <a:rPr lang="ko-KR" altLang="en-US" dirty="0" smtClean="0"/>
              <a:t> 작동하지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 가상 기계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개발사인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이외 </a:t>
            </a:r>
            <a:r>
              <a:rPr lang="en-US" altLang="ko-KR" dirty="0" smtClean="0"/>
              <a:t>IBM, MS </a:t>
            </a:r>
            <a:r>
              <a:rPr lang="ko-KR" altLang="en-US" dirty="0" smtClean="0"/>
              <a:t>등 다양한 회사에서 제작 공급</a:t>
            </a:r>
            <a:endParaRPr lang="en-US" altLang="ko-KR" dirty="0" smtClean="0"/>
          </a:p>
          <a:p>
            <a:r>
              <a:rPr lang="ko-KR" altLang="en-US" dirty="0" smtClean="0"/>
              <a:t>자바의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기계가 클래스 파일을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6421</TotalTime>
  <Words>2397</Words>
  <Application>Microsoft Office PowerPoint</Application>
  <PresentationFormat>화면 슬라이드 쇼(4:3)</PresentationFormat>
  <Paragraphs>552</Paragraphs>
  <Slides>43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 제 1 장 자바 시작</vt:lpstr>
      <vt:lpstr>컴퓨터의 하드웨어와 소프트웨어</vt:lpstr>
      <vt:lpstr>프로그래밍 언어</vt:lpstr>
      <vt:lpstr>프로그램 편집, 컴파일 및 실행</vt:lpstr>
      <vt:lpstr>자바의 태동</vt:lpstr>
      <vt:lpstr>WORA</vt:lpstr>
      <vt:lpstr>플랫폼 종속성(platform dependence)</vt:lpstr>
      <vt:lpstr>자바의 플랫폼 독립성, WORA</vt:lpstr>
      <vt:lpstr>자바의 실행 환경</vt:lpstr>
      <vt:lpstr>바이트 코드의 디어셈블(disassemble)</vt:lpstr>
      <vt:lpstr>디어셈블하여 바이트 코드 보기</vt:lpstr>
      <vt:lpstr>자바 가상 기계와 자바 응용프로그램의 실행</vt:lpstr>
      <vt:lpstr>자바와 C/C++의 실행 환경 차이</vt:lpstr>
      <vt:lpstr>Tip: 자바와 C/C++실행 환경 및 과정</vt:lpstr>
      <vt:lpstr>자바의 진화(financial express에 인용)</vt:lpstr>
      <vt:lpstr>자바와 오픈 소스</vt:lpstr>
      <vt:lpstr>자바의 배포판 종류</vt:lpstr>
      <vt:lpstr>Java SE 구성</vt:lpstr>
      <vt:lpstr>JDK와 JRE</vt:lpstr>
      <vt:lpstr>JDK 설치 후 디렉터리 구조</vt:lpstr>
      <vt:lpstr>누구?</vt:lpstr>
      <vt:lpstr>자바 API</vt:lpstr>
      <vt:lpstr>자바 API 참조 문서</vt:lpstr>
      <vt:lpstr>자바 통합 개발 환경(자바 IDE) - Eclipse</vt:lpstr>
      <vt:lpstr>Tip: javadoc를 이용한  API 도큐먼트 생성</vt:lpstr>
      <vt:lpstr>javadoc로 HelloDoc 클래스의 API 도큐먼트생성</vt:lpstr>
      <vt:lpstr>자바 프로그램 개발</vt:lpstr>
      <vt:lpstr>자바 소스 편집</vt:lpstr>
      <vt:lpstr>소스 컴파일 및 실행</vt:lpstr>
      <vt:lpstr>이클립스를 이용한 자바 프로그램 개발</vt:lpstr>
      <vt:lpstr>슬라이드 31</vt:lpstr>
      <vt:lpstr>생성된 클래스와 소스</vt:lpstr>
      <vt:lpstr>소스 편집과 컴파일 및 실행</vt:lpstr>
      <vt:lpstr>자바 응용의 종류 : 데스크탑 어플리케이션</vt:lpstr>
      <vt:lpstr>자바 응용의 종류 : 애플릿 응용프로그램</vt:lpstr>
      <vt:lpstr>자바 응용의 종류 : 서블릿 응용프로그램</vt:lpstr>
      <vt:lpstr>자바 응용의 종류 : 웹 스타트</vt:lpstr>
      <vt:lpstr>자바 응용의 종류 : 모바일 응용프로그램</vt:lpstr>
      <vt:lpstr>자바 모바일 응용 : WIPI</vt:lpstr>
      <vt:lpstr>자바 모바일 응용 : 안드로이드</vt:lpstr>
      <vt:lpstr>자바의 특성</vt:lpstr>
      <vt:lpstr>자바의 특징(계속)</vt:lpstr>
      <vt:lpstr>소스 파일과 클래스, 클래스 파일의 관계</vt:lpstr>
    </vt:vector>
  </TitlesOfParts>
  <Company>한성대학교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Windows User</cp:lastModifiedBy>
  <cp:revision>843</cp:revision>
  <dcterms:created xsi:type="dcterms:W3CDTF">2009-09-01T01:24:33Z</dcterms:created>
  <dcterms:modified xsi:type="dcterms:W3CDTF">2011-07-31T20:47:22Z</dcterms:modified>
</cp:coreProperties>
</file>