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330" r:id="rId3"/>
    <p:sldId id="413" r:id="rId4"/>
    <p:sldId id="414" r:id="rId5"/>
    <p:sldId id="415" r:id="rId6"/>
    <p:sldId id="416" r:id="rId7"/>
    <p:sldId id="417" r:id="rId8"/>
    <p:sldId id="406" r:id="rId9"/>
    <p:sldId id="418" r:id="rId10"/>
    <p:sldId id="419" r:id="rId11"/>
    <p:sldId id="411" r:id="rId12"/>
    <p:sldId id="420" r:id="rId13"/>
    <p:sldId id="437" r:id="rId14"/>
    <p:sldId id="421" r:id="rId15"/>
    <p:sldId id="433" r:id="rId16"/>
    <p:sldId id="434" r:id="rId17"/>
    <p:sldId id="435" r:id="rId18"/>
    <p:sldId id="436" r:id="rId19"/>
    <p:sldId id="422" r:id="rId20"/>
    <p:sldId id="425" r:id="rId21"/>
    <p:sldId id="423" r:id="rId22"/>
    <p:sldId id="424" r:id="rId23"/>
    <p:sldId id="408" r:id="rId24"/>
    <p:sldId id="426" r:id="rId25"/>
    <p:sldId id="428" r:id="rId26"/>
    <p:sldId id="427" r:id="rId27"/>
    <p:sldId id="409" r:id="rId28"/>
    <p:sldId id="429" r:id="rId29"/>
    <p:sldId id="430" r:id="rId30"/>
    <p:sldId id="412" r:id="rId31"/>
    <p:sldId id="431" r:id="rId32"/>
    <p:sldId id="432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CB5"/>
    <a:srgbClr val="43D94A"/>
    <a:srgbClr val="DCE6F0"/>
    <a:srgbClr val="660066"/>
    <a:srgbClr val="FF00FF"/>
    <a:srgbClr val="00518E"/>
    <a:srgbClr val="FDFDA9"/>
    <a:srgbClr val="ADA5A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5818" autoAdjust="0"/>
  </p:normalViewPr>
  <p:slideViewPr>
    <p:cSldViewPr>
      <p:cViewPr varScale="1">
        <p:scale>
          <a:sx n="112" d="100"/>
          <a:sy n="112" d="100"/>
        </p:scale>
        <p:origin x="-3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0543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EA92D02-F5A5-43DC-AD4E-C935CC6E475C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F00"/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6B1D2062-B360-4E23-B95B-2C28A9D991FB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4F06F987-A162-41D5-BC2C-7A890427AB2F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0007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DD2746-0894-4AEB-BE07-50C7E098DFE5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E7CD557D-E067-4B61-8C89-2AEAD69A2895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C1D26BF2-F620-4AA4-A9F3-A8EFA900CE53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1D7466CE-5AD0-415A-B657-B33E1A026852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4D0303FB-9859-450A-A8EE-614ADA4AD7B1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CB1674AF-0FDD-431C-88C6-146EB1DD2497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4827EB99-CDDA-442A-91E1-624D1A60067A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000108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00108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99217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제 </a:t>
            </a:r>
            <a:r>
              <a:rPr lang="en-US" altLang="ko-KR" smtClean="0"/>
              <a:t>14 </a:t>
            </a:r>
            <a:r>
              <a:rPr lang="ko-KR" altLang="en-US" smtClean="0"/>
              <a:t>장 고급 스윙 컴포넌트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87" y="4736579"/>
            <a:ext cx="2873896" cy="143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14-3 : </a:t>
            </a:r>
            <a:r>
              <a:rPr lang="ko-KR" altLang="en-US" dirty="0" err="1" smtClean="0"/>
              <a:t>툴바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만들기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71934" y="0"/>
            <a:ext cx="4786314" cy="6740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ToolBarEx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ToolBarEx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err="1" smtClean="0"/>
              <a:t>툴바</a:t>
            </a:r>
            <a:r>
              <a:rPr lang="ko-KR" altLang="en-US" sz="1200" dirty="0" smtClean="0"/>
              <a:t> 만들기  예제</a:t>
            </a:r>
            <a:r>
              <a:rPr lang="en-US" altLang="ko-KR" sz="1200" dirty="0" smtClean="0"/>
              <a:t>");	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createToolBar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(400,200);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void </a:t>
            </a:r>
            <a:r>
              <a:rPr lang="en-US" altLang="ko-KR" sz="1200" b="1" dirty="0" err="1" smtClean="0"/>
              <a:t>createToolBar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JToolBar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toolBar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JToolBar</a:t>
            </a:r>
            <a:r>
              <a:rPr lang="en-US" altLang="ko-KR" sz="1200" b="1" dirty="0" smtClean="0"/>
              <a:t>("</a:t>
            </a:r>
            <a:r>
              <a:rPr lang="en-US" altLang="ko-KR" sz="1200" b="1" dirty="0" err="1" smtClean="0"/>
              <a:t>Kitae</a:t>
            </a:r>
            <a:r>
              <a:rPr lang="en-US" altLang="ko-KR" sz="1200" b="1" dirty="0" smtClean="0"/>
              <a:t> Menu");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bar.setBackground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LIGHT_GRAY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toolBar</a:t>
            </a:r>
            <a:r>
              <a:rPr lang="en-US" altLang="ko-KR" sz="1200" b="1" dirty="0" err="1" smtClean="0"/>
              <a:t>.add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("New"));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toolBar.add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("images/open.jpg")));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toolBar</a:t>
            </a:r>
            <a:r>
              <a:rPr lang="en-US" altLang="ko-KR" sz="1200" b="1" dirty="0" err="1" smtClean="0"/>
              <a:t>.addSeparator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toolBar.add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("images/save.jpg")));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toolBar.add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("search")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toolBar.add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JTextField</a:t>
            </a:r>
            <a:r>
              <a:rPr lang="en-US" altLang="ko-KR" sz="1200" b="1" dirty="0" smtClean="0"/>
              <a:t>("text field"));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JComboBox</a:t>
            </a:r>
            <a:r>
              <a:rPr lang="en-US" altLang="ko-KR" sz="1200" dirty="0" smtClean="0"/>
              <a:t> combo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JComboBox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combo.addItem</a:t>
            </a:r>
            <a:r>
              <a:rPr lang="en-US" altLang="ko-KR" sz="1200" dirty="0" smtClean="0"/>
              <a:t>("Java");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combo.addItem</a:t>
            </a:r>
            <a:r>
              <a:rPr lang="en-US" altLang="ko-KR" sz="1200" dirty="0" smtClean="0"/>
              <a:t>("C#");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combo.addItem</a:t>
            </a:r>
            <a:r>
              <a:rPr lang="en-US" altLang="ko-KR" sz="1200" dirty="0" smtClean="0"/>
              <a:t>("C");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combo.addItem</a:t>
            </a:r>
            <a:r>
              <a:rPr lang="en-US" altLang="ko-KR" sz="1200" dirty="0" smtClean="0"/>
              <a:t>("C++");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toolBaradd</a:t>
            </a:r>
            <a:r>
              <a:rPr lang="en-US" altLang="ko-KR" sz="1200" dirty="0" smtClean="0"/>
              <a:t>(combo);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</a:t>
            </a:r>
            <a:r>
              <a:rPr lang="en-US" altLang="ko-KR" sz="1200" b="1" dirty="0" err="1" smtClean="0"/>
              <a:t>add</a:t>
            </a:r>
            <a:r>
              <a:rPr lang="en-US" altLang="ko-KR" sz="1200" b="1" dirty="0" smtClean="0"/>
              <a:t>(</a:t>
            </a:r>
            <a:r>
              <a:rPr lang="en-US" altLang="ko-KR" sz="1200" dirty="0" err="1" smtClean="0"/>
              <a:t>toolBar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BorderLayout.</a:t>
            </a:r>
            <a:r>
              <a:rPr lang="en-US" altLang="ko-KR" sz="1200" b="1" i="1" dirty="0" err="1" smtClean="0"/>
              <a:t>NORTH</a:t>
            </a:r>
            <a:r>
              <a:rPr lang="en-US" altLang="ko-KR" sz="1200" b="1" i="1" dirty="0" smtClean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ToolBarEx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5085721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툴바의</a:t>
            </a:r>
            <a:r>
              <a:rPr lang="ko-KR" altLang="en-US" sz="1400" dirty="0" smtClean="0"/>
              <a:t> 이름</a:t>
            </a:r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15820"/>
            <a:ext cx="2873896" cy="143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30" y="2924944"/>
            <a:ext cx="2873896" cy="143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5024" y="2458894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초기 </a:t>
            </a:r>
            <a:r>
              <a:rPr lang="ko-KR" altLang="en-US" sz="1400" dirty="0" err="1" smtClean="0"/>
              <a:t>컨텐트팬의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NORTH</a:t>
            </a:r>
            <a:r>
              <a:rPr lang="ko-KR" altLang="en-US" sz="1400" dirty="0" smtClean="0"/>
              <a:t>에 부착된 </a:t>
            </a:r>
            <a:r>
              <a:rPr lang="ko-KR" altLang="en-US" sz="1400" dirty="0" err="1" smtClean="0"/>
              <a:t>툴바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37001" y="4361892"/>
            <a:ext cx="188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핸들을 드래그하여 </a:t>
            </a:r>
            <a:r>
              <a:rPr lang="en-US" altLang="ko-KR" sz="1400" dirty="0" smtClean="0"/>
              <a:t>SOUTH</a:t>
            </a:r>
            <a:r>
              <a:rPr lang="ko-KR" altLang="en-US" sz="1400" dirty="0" smtClean="0"/>
              <a:t>로 이동</a:t>
            </a:r>
            <a:endParaRPr lang="ko-KR" altLang="en-US" sz="1400" dirty="0"/>
          </a:p>
        </p:txBody>
      </p:sp>
      <p:sp>
        <p:nvSpPr>
          <p:cNvPr id="6" name="자유형 5"/>
          <p:cNvSpPr/>
          <p:nvPr/>
        </p:nvSpPr>
        <p:spPr>
          <a:xfrm>
            <a:off x="856841" y="5268686"/>
            <a:ext cx="853440" cy="145306"/>
          </a:xfrm>
          <a:custGeom>
            <a:avLst/>
            <a:gdLst>
              <a:gd name="connsiteX0" fmla="*/ 0 w 853440"/>
              <a:gd name="connsiteY0" fmla="*/ 0 h 145306"/>
              <a:gd name="connsiteX1" fmla="*/ 296092 w 853440"/>
              <a:gd name="connsiteY1" fmla="*/ 52251 h 145306"/>
              <a:gd name="connsiteX2" fmla="*/ 461555 w 853440"/>
              <a:gd name="connsiteY2" fmla="*/ 139337 h 145306"/>
              <a:gd name="connsiteX3" fmla="*/ 853440 w 853440"/>
              <a:gd name="connsiteY3" fmla="*/ 130628 h 1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40" h="145306">
                <a:moveTo>
                  <a:pt x="0" y="0"/>
                </a:moveTo>
                <a:cubicBezTo>
                  <a:pt x="109583" y="14514"/>
                  <a:pt x="219166" y="29028"/>
                  <a:pt x="296092" y="52251"/>
                </a:cubicBezTo>
                <a:cubicBezTo>
                  <a:pt x="373018" y="75474"/>
                  <a:pt x="368664" y="126274"/>
                  <a:pt x="461555" y="139337"/>
                </a:cubicBezTo>
                <a:cubicBezTo>
                  <a:pt x="554446" y="152400"/>
                  <a:pt x="703943" y="141514"/>
                  <a:pt x="853440" y="13062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563811" y="6188465"/>
            <a:ext cx="19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핸들을 드래그하여 임의의 위치로 이동</a:t>
            </a:r>
            <a:endParaRPr lang="ko-KR" altLang="en-US" sz="1400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74" y="2643182"/>
            <a:ext cx="38100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툴팁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툴팁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UI </a:t>
            </a:r>
            <a:r>
              <a:rPr lang="ko-KR" altLang="en-US" dirty="0" smtClean="0"/>
              <a:t>컴포넌트를 설명하는 팁 문구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 위에 마우스를 올리면 잠깐 나타났다가 사라진다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툴팁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JToolTip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복잡하므로 권하지 않음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JComponent.setToolTipText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권장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8827" y="362145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툴팁</a:t>
            </a:r>
            <a:endParaRPr lang="ko-KR" altLang="en-US" dirty="0"/>
          </a:p>
        </p:txBody>
      </p:sp>
      <p:sp>
        <p:nvSpPr>
          <p:cNvPr id="7" name="자유형 6"/>
          <p:cNvSpPr/>
          <p:nvPr/>
        </p:nvSpPr>
        <p:spPr>
          <a:xfrm>
            <a:off x="2326677" y="3419897"/>
            <a:ext cx="1166948" cy="376653"/>
          </a:xfrm>
          <a:custGeom>
            <a:avLst/>
            <a:gdLst>
              <a:gd name="connsiteX0" fmla="*/ 0 w 1166948"/>
              <a:gd name="connsiteY0" fmla="*/ 365760 h 376653"/>
              <a:gd name="connsiteX1" fmla="*/ 583474 w 1166948"/>
              <a:gd name="connsiteY1" fmla="*/ 365760 h 376653"/>
              <a:gd name="connsiteX2" fmla="*/ 1027611 w 1166948"/>
              <a:gd name="connsiteY2" fmla="*/ 252549 h 376653"/>
              <a:gd name="connsiteX3" fmla="*/ 1166948 w 1166948"/>
              <a:gd name="connsiteY3" fmla="*/ 0 h 3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948" h="376653">
                <a:moveTo>
                  <a:pt x="0" y="365760"/>
                </a:moveTo>
                <a:cubicBezTo>
                  <a:pt x="206103" y="375194"/>
                  <a:pt x="412206" y="384629"/>
                  <a:pt x="583474" y="365760"/>
                </a:cubicBezTo>
                <a:cubicBezTo>
                  <a:pt x="754743" y="346891"/>
                  <a:pt x="930366" y="313509"/>
                  <a:pt x="1027611" y="252549"/>
                </a:cubicBezTo>
                <a:cubicBezTo>
                  <a:pt x="1124856" y="191589"/>
                  <a:pt x="1145902" y="95794"/>
                  <a:pt x="1166948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85918" y="5357826"/>
            <a:ext cx="311841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// </a:t>
            </a:r>
            <a:r>
              <a:rPr lang="ko-KR" altLang="en-US" sz="1600" dirty="0" smtClean="0"/>
              <a:t>버튼에 </a:t>
            </a:r>
            <a:r>
              <a:rPr lang="ko-KR" altLang="en-US" sz="1600" dirty="0" err="1" smtClean="0"/>
              <a:t>툴팁</a:t>
            </a:r>
            <a:r>
              <a:rPr lang="ko-KR" altLang="en-US" sz="1600" dirty="0" smtClean="0"/>
              <a:t> 다는 예</a:t>
            </a:r>
            <a:endParaRPr lang="en-US" altLang="ko-KR" sz="1600" dirty="0" smtClean="0"/>
          </a:p>
          <a:p>
            <a:r>
              <a:rPr lang="en-US" altLang="ko-KR" sz="1600" dirty="0" err="1" smtClean="0"/>
              <a:t>JButton</a:t>
            </a:r>
            <a:r>
              <a:rPr lang="en-US" altLang="ko-KR" sz="1600" dirty="0" smtClean="0"/>
              <a:t> b = new </a:t>
            </a:r>
            <a:r>
              <a:rPr lang="en-US" altLang="ko-KR" sz="1600" dirty="0" err="1" smtClean="0"/>
              <a:t>JButton</a:t>
            </a:r>
            <a:r>
              <a:rPr lang="en-US" altLang="ko-KR" sz="1600" dirty="0" smtClean="0"/>
              <a:t>("open");</a:t>
            </a:r>
          </a:p>
          <a:p>
            <a:pPr marL="0" lvl="3"/>
            <a:r>
              <a:rPr lang="en-US" altLang="ko-KR" sz="1600" dirty="0" err="1" smtClean="0"/>
              <a:t>b.setToolTipText</a:t>
            </a:r>
            <a:r>
              <a:rPr lang="en-US" altLang="ko-KR" sz="1600" dirty="0" smtClean="0"/>
              <a:t>("</a:t>
            </a:r>
            <a:r>
              <a:rPr lang="ko-KR" altLang="en-US" sz="1600" dirty="0" smtClean="0"/>
              <a:t>클릭하면 파일을 엽니다</a:t>
            </a:r>
            <a:r>
              <a:rPr lang="en-US" altLang="ko-KR" sz="1600" dirty="0" smtClean="0"/>
              <a:t>");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14-4 : </a:t>
            </a:r>
            <a:r>
              <a:rPr lang="ko-KR" altLang="en-US" dirty="0" err="1" smtClean="0"/>
              <a:t>툴팁</a:t>
            </a:r>
            <a:r>
              <a:rPr lang="ko-KR" altLang="en-US" dirty="0" smtClean="0"/>
              <a:t> 달기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14810" y="148471"/>
            <a:ext cx="4572000" cy="67095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javax.swing</a:t>
            </a:r>
            <a:r>
              <a:rPr lang="en-US" altLang="ko-KR" sz="1000" dirty="0" smtClean="0"/>
              <a:t>.*;</a:t>
            </a:r>
          </a:p>
          <a:p>
            <a:pPr defTabSz="180000"/>
            <a:r>
              <a:rPr lang="en-US" altLang="ko-KR" sz="1000" dirty="0" smtClean="0"/>
              <a:t>import java.awt.*;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b="1" dirty="0" smtClean="0"/>
              <a:t>public class </a:t>
            </a:r>
            <a:r>
              <a:rPr lang="en-US" altLang="ko-KR" sz="1000" b="1" dirty="0" err="1" smtClean="0"/>
              <a:t>ToolTipEx</a:t>
            </a:r>
            <a:r>
              <a:rPr lang="en-US" altLang="ko-KR" sz="1000" b="1" dirty="0" smtClean="0"/>
              <a:t> extends </a:t>
            </a:r>
            <a:r>
              <a:rPr lang="en-US" altLang="ko-KR" sz="1000" b="1" dirty="0" err="1" smtClean="0"/>
              <a:t>JFrame</a:t>
            </a:r>
            <a:r>
              <a:rPr lang="en-US" altLang="ko-KR" sz="1000" b="1" dirty="0" smtClean="0"/>
              <a:t> {</a:t>
            </a:r>
          </a:p>
          <a:p>
            <a:pPr defTabSz="180000"/>
            <a:r>
              <a:rPr lang="en-US" altLang="ko-KR" sz="1000" dirty="0" smtClean="0"/>
              <a:t>	Container </a:t>
            </a:r>
            <a:r>
              <a:rPr lang="en-US" altLang="ko-KR" sz="1000" dirty="0" err="1" smtClean="0"/>
              <a:t>contentPane</a:t>
            </a:r>
            <a:r>
              <a:rPr lang="en-US" altLang="ko-KR" sz="1000" dirty="0" smtClean="0"/>
              <a:t>;</a:t>
            </a:r>
            <a:endParaRPr lang="en-US" altLang="ko-KR" sz="1000" b="1" dirty="0" smtClean="0"/>
          </a:p>
          <a:p>
            <a:pPr defTabSz="180000"/>
            <a:r>
              <a:rPr lang="en-US" altLang="ko-KR" sz="1000" dirty="0" smtClean="0"/>
              <a:t>	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ToolTipEx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setTitle</a:t>
            </a:r>
            <a:r>
              <a:rPr lang="en-US" altLang="ko-KR" sz="1000" dirty="0" smtClean="0"/>
              <a:t>("</a:t>
            </a:r>
            <a:r>
              <a:rPr lang="ko-KR" altLang="en-US" sz="1000" dirty="0" err="1" smtClean="0"/>
              <a:t>툴팁</a:t>
            </a:r>
            <a:r>
              <a:rPr lang="ko-KR" altLang="en-US" sz="1000" dirty="0" smtClean="0"/>
              <a:t>  예제</a:t>
            </a:r>
            <a:r>
              <a:rPr lang="en-US" altLang="ko-KR" sz="1000" dirty="0" smtClean="0"/>
              <a:t>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setDefaultCloseOperation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JFrame.</a:t>
            </a:r>
            <a:r>
              <a:rPr lang="en-US" altLang="ko-KR" sz="1000" i="1" dirty="0" err="1" smtClean="0"/>
              <a:t>EXIT_ON_CLOSE</a:t>
            </a:r>
            <a:r>
              <a:rPr lang="en-US" altLang="ko-KR" sz="1000" i="1" dirty="0" smtClean="0"/>
              <a:t>);</a:t>
            </a:r>
          </a:p>
          <a:p>
            <a:pPr defTabSz="180000"/>
            <a:r>
              <a:rPr lang="en-US" altLang="ko-KR" sz="1000" i="1" dirty="0" smtClean="0"/>
              <a:t>	</a:t>
            </a:r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contentPane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getContentPane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createToolBar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setSize</a:t>
            </a:r>
            <a:r>
              <a:rPr lang="en-US" altLang="ko-KR" sz="1000" dirty="0" smtClean="0"/>
              <a:t>(400,200);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setVisible</a:t>
            </a:r>
            <a:r>
              <a:rPr lang="en-US" altLang="ko-KR" sz="1000" dirty="0" smtClean="0"/>
              <a:t>(</a:t>
            </a:r>
            <a:r>
              <a:rPr lang="en-US" altLang="ko-KR" sz="1000" b="1" dirty="0" smtClean="0"/>
              <a:t>true);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b="1" dirty="0" smtClean="0"/>
              <a:t>	void </a:t>
            </a:r>
            <a:r>
              <a:rPr lang="en-US" altLang="ko-KR" sz="1000" b="1" dirty="0" err="1" smtClean="0"/>
              <a:t>createToolBar</a:t>
            </a:r>
            <a:r>
              <a:rPr lang="en-US" altLang="ko-KR" sz="1000" b="1" dirty="0" smtClean="0"/>
              <a:t>()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JToolBar</a:t>
            </a:r>
            <a:r>
              <a:rPr lang="en-US" altLang="ko-KR" sz="1000" dirty="0" smtClean="0"/>
              <a:t> bar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JToolBar</a:t>
            </a:r>
            <a:r>
              <a:rPr lang="en-US" altLang="ko-KR" sz="1000" b="1" dirty="0" smtClean="0"/>
              <a:t>("</a:t>
            </a:r>
            <a:r>
              <a:rPr lang="en-US" altLang="ko-KR" sz="1000" b="1" dirty="0" err="1" smtClean="0"/>
              <a:t>Kitae</a:t>
            </a:r>
            <a:r>
              <a:rPr lang="en-US" altLang="ko-KR" sz="1000" b="1" dirty="0" smtClean="0"/>
              <a:t> Menu");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bar.setBackground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Color.</a:t>
            </a:r>
            <a:r>
              <a:rPr lang="en-US" altLang="ko-KR" sz="1000" i="1" dirty="0" err="1" smtClean="0"/>
              <a:t>LIGHT_GRAY</a:t>
            </a:r>
            <a:r>
              <a:rPr lang="en-US" altLang="ko-KR" sz="1000" i="1" dirty="0" smtClean="0"/>
              <a:t>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JButton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newBtn</a:t>
            </a:r>
            <a:r>
              <a:rPr lang="en-US" altLang="ko-KR" sz="1000" dirty="0" smtClean="0"/>
              <a:t>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JButton</a:t>
            </a:r>
            <a:r>
              <a:rPr lang="en-US" altLang="ko-KR" sz="1000" b="1" dirty="0" smtClean="0"/>
              <a:t>("New");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err="1" smtClean="0"/>
              <a:t>newBtn.setToolTipText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파일을 생성합니다</a:t>
            </a:r>
            <a:r>
              <a:rPr lang="en-US" altLang="ko-KR" sz="1000" b="1" dirty="0" smtClean="0"/>
              <a:t>.");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bar.add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newBtn</a:t>
            </a:r>
            <a:r>
              <a:rPr lang="en-US" altLang="ko-KR" sz="1000" dirty="0" smtClean="0"/>
              <a:t>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JButton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openBtn</a:t>
            </a:r>
            <a:r>
              <a:rPr lang="en-US" altLang="ko-KR" sz="1000" dirty="0" smtClean="0"/>
              <a:t>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JButton</a:t>
            </a:r>
            <a:r>
              <a:rPr lang="en-US" altLang="ko-KR" sz="1000" b="1" dirty="0" smtClean="0"/>
              <a:t>(new </a:t>
            </a:r>
            <a:r>
              <a:rPr lang="en-US" altLang="ko-KR" sz="1000" b="1" dirty="0" err="1" smtClean="0"/>
              <a:t>ImageIcon</a:t>
            </a:r>
            <a:r>
              <a:rPr lang="en-US" altLang="ko-KR" sz="1000" b="1" dirty="0" smtClean="0"/>
              <a:t>("images/open.jpg"));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err="1" smtClean="0"/>
              <a:t>openBtn.setToolTipText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파일을 엽니다</a:t>
            </a:r>
            <a:r>
              <a:rPr lang="en-US" altLang="ko-KR" sz="1000" b="1" dirty="0" smtClean="0"/>
              <a:t>.");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bar.add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openBtn</a:t>
            </a:r>
            <a:r>
              <a:rPr lang="en-US" altLang="ko-KR" sz="1000" dirty="0" smtClean="0"/>
              <a:t>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bar.addSeparator</a:t>
            </a:r>
            <a:r>
              <a:rPr lang="en-US" altLang="ko-KR" sz="1000" dirty="0" smtClean="0"/>
              <a:t>();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JButton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saveBtn</a:t>
            </a:r>
            <a:r>
              <a:rPr lang="en-US" altLang="ko-KR" sz="1000" dirty="0" smtClean="0"/>
              <a:t>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JButton</a:t>
            </a:r>
            <a:r>
              <a:rPr lang="en-US" altLang="ko-KR" sz="1000" b="1" dirty="0" smtClean="0"/>
              <a:t>(new </a:t>
            </a:r>
            <a:r>
              <a:rPr lang="en-US" altLang="ko-KR" sz="1000" b="1" dirty="0" err="1" smtClean="0"/>
              <a:t>ImageIcon</a:t>
            </a:r>
            <a:r>
              <a:rPr lang="en-US" altLang="ko-KR" sz="1000" b="1" dirty="0" smtClean="0"/>
              <a:t>("images/save.jpg"));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err="1" smtClean="0"/>
              <a:t>saveBtn.setToolTipText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파일을 저장합니다</a:t>
            </a:r>
            <a:r>
              <a:rPr lang="en-US" altLang="ko-KR" sz="1000" b="1" dirty="0" smtClean="0"/>
              <a:t>.");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bar.add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saveBtn</a:t>
            </a:r>
            <a:r>
              <a:rPr lang="en-US" altLang="ko-KR" sz="1000" dirty="0" smtClean="0"/>
              <a:t>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bar.add</a:t>
            </a:r>
            <a:r>
              <a:rPr lang="en-US" altLang="ko-KR" sz="1000" dirty="0" smtClean="0"/>
              <a:t>(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JLabel</a:t>
            </a:r>
            <a:r>
              <a:rPr lang="en-US" altLang="ko-KR" sz="1000" b="1" dirty="0" smtClean="0"/>
              <a:t>("search"));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JTextField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JTextField</a:t>
            </a:r>
            <a:r>
              <a:rPr lang="en-US" altLang="ko-KR" sz="1000" b="1" dirty="0" smtClean="0"/>
              <a:t>("text field");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err="1" smtClean="0"/>
              <a:t>tf.setToolTipText</a:t>
            </a:r>
            <a:r>
              <a:rPr lang="en-US" altLang="ko-KR" sz="1000" b="1" dirty="0" smtClean="0"/>
              <a:t>("</a:t>
            </a:r>
            <a:r>
              <a:rPr lang="ko-KR" altLang="en-US" sz="1000" b="1" dirty="0" err="1" smtClean="0"/>
              <a:t>찾고자하는</a:t>
            </a:r>
            <a:r>
              <a:rPr lang="ko-KR" altLang="en-US" sz="1000" b="1" dirty="0" smtClean="0"/>
              <a:t> 문자열을 입력하세요</a:t>
            </a:r>
            <a:r>
              <a:rPr lang="en-US" altLang="ko-KR" sz="1000" b="1" dirty="0" smtClean="0"/>
              <a:t>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bar.add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contentPane.add</a:t>
            </a:r>
            <a:r>
              <a:rPr lang="en-US" altLang="ko-KR" sz="1000" dirty="0" smtClean="0"/>
              <a:t>(bar, </a:t>
            </a:r>
            <a:r>
              <a:rPr lang="en-US" altLang="ko-KR" sz="1000" dirty="0" err="1" smtClean="0"/>
              <a:t>BorderLayout.</a:t>
            </a:r>
            <a:r>
              <a:rPr lang="en-US" altLang="ko-KR" sz="1000" i="1" dirty="0" err="1" smtClean="0"/>
              <a:t>NORTH</a:t>
            </a:r>
            <a:r>
              <a:rPr lang="en-US" altLang="ko-KR" sz="1000" i="1" dirty="0" smtClean="0"/>
              <a:t>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public static void main(String 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 {</a:t>
            </a:r>
          </a:p>
          <a:p>
            <a:pPr defTabSz="180000"/>
            <a:r>
              <a:rPr lang="en-US" altLang="ko-KR" sz="1000" dirty="0" smtClean="0"/>
              <a:t>		new </a:t>
            </a:r>
            <a:r>
              <a:rPr lang="en-US" altLang="ko-KR" sz="1000" dirty="0" err="1" smtClean="0"/>
              <a:t>ToolTipEx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} </a:t>
            </a:r>
            <a:endParaRPr lang="ko-KR" altLang="en-US" sz="1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266326"/>
            <a:ext cx="3240360" cy="121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3240360" cy="121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49638"/>
            <a:ext cx="3240360" cy="121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3240360" cy="121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툴팁</a:t>
            </a:r>
            <a:r>
              <a:rPr lang="ko-KR" altLang="en-US" dirty="0" smtClean="0"/>
              <a:t> 활성화 및 지연 시간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ToolTipManager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클래스를 이용하여 제어하는 모든 기능은 모든 </a:t>
            </a:r>
            <a:r>
              <a:rPr lang="ko-KR" altLang="en-US" dirty="0" err="1" smtClean="0"/>
              <a:t>툴팁에</a:t>
            </a:r>
            <a:r>
              <a:rPr lang="ko-KR" altLang="en-US" dirty="0" smtClean="0"/>
              <a:t> 일괄 적용됨</a:t>
            </a:r>
            <a:endParaRPr lang="en-US" altLang="ko-KR" dirty="0" smtClean="0"/>
          </a:p>
          <a:p>
            <a:r>
              <a:rPr lang="ko-KR" altLang="en-US" dirty="0" err="1" smtClean="0"/>
              <a:t>툴팁</a:t>
            </a:r>
            <a:r>
              <a:rPr lang="ko-KR" altLang="en-US" dirty="0" smtClean="0"/>
              <a:t> 매니저 객체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툴팁</a:t>
            </a:r>
            <a:r>
              <a:rPr lang="ko-KR" altLang="en-US" dirty="0" smtClean="0"/>
              <a:t> 활성화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비활성화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툴팁이</a:t>
            </a:r>
            <a:r>
              <a:rPr lang="ko-KR" altLang="en-US" dirty="0" smtClean="0"/>
              <a:t> 나타나는 최초 지연시간 제어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툴팁이</a:t>
            </a:r>
            <a:r>
              <a:rPr lang="ko-KR" altLang="en-US" dirty="0" smtClean="0"/>
              <a:t> 켜져 있는 지연 시간 제어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00166" y="3000372"/>
            <a:ext cx="607223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ToolTipManager</a:t>
            </a:r>
            <a:r>
              <a:rPr lang="en-US" altLang="ko-KR" sz="1600" dirty="0" smtClean="0"/>
              <a:t> m = </a:t>
            </a:r>
            <a:r>
              <a:rPr lang="en-US" altLang="ko-KR" sz="1600" dirty="0" err="1" smtClean="0"/>
              <a:t>ToolTipManager.sharedInstance</a:t>
            </a:r>
            <a:r>
              <a:rPr lang="en-US" altLang="ko-KR" sz="1600" dirty="0" smtClean="0"/>
              <a:t>();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00166" y="3876264"/>
            <a:ext cx="607223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m.setEnabled</a:t>
            </a:r>
            <a:r>
              <a:rPr lang="en-US" altLang="ko-KR" sz="1600" dirty="0" smtClean="0"/>
              <a:t>(false); // </a:t>
            </a:r>
            <a:r>
              <a:rPr lang="ko-KR" altLang="en-US" sz="1600" dirty="0" err="1" smtClean="0"/>
              <a:t>툴팁이</a:t>
            </a:r>
            <a:r>
              <a:rPr lang="ko-KR" altLang="en-US" sz="1600" dirty="0" smtClean="0"/>
              <a:t> 보이지 않게 함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500166" y="4804958"/>
            <a:ext cx="607223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m.setInitialDelay</a:t>
            </a:r>
            <a:r>
              <a:rPr lang="en-US" altLang="ko-KR" sz="1600" dirty="0" smtClean="0"/>
              <a:t>(1000)  // </a:t>
            </a:r>
            <a:r>
              <a:rPr lang="ko-KR" altLang="en-US" sz="1600" dirty="0" smtClean="0"/>
              <a:t>마우스가 올라온 후 </a:t>
            </a:r>
            <a:r>
              <a:rPr lang="en-US" altLang="ko-KR" sz="1600" dirty="0" smtClean="0"/>
              <a:t>1000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ms </a:t>
            </a:r>
            <a:r>
              <a:rPr lang="ko-KR" altLang="en-US" sz="1600" dirty="0" smtClean="0"/>
              <a:t>후에 </a:t>
            </a:r>
            <a:r>
              <a:rPr lang="ko-KR" altLang="en-US" sz="1600" dirty="0" err="1" smtClean="0"/>
              <a:t>툴팁</a:t>
            </a:r>
            <a:r>
              <a:rPr lang="ko-KR" altLang="en-US" sz="1600" dirty="0" smtClean="0"/>
              <a:t> 출력</a:t>
            </a:r>
            <a:endParaRPr lang="en-US" altLang="ko-KR" sz="1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500166" y="5733652"/>
            <a:ext cx="607223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m.setDismissDelay</a:t>
            </a:r>
            <a:r>
              <a:rPr lang="en-US" altLang="ko-KR" sz="1600" dirty="0" smtClean="0"/>
              <a:t>(1000) // </a:t>
            </a:r>
            <a:r>
              <a:rPr lang="ko-KR" altLang="en-US" sz="1600" dirty="0" err="1" smtClean="0"/>
              <a:t>툴팁이</a:t>
            </a:r>
            <a:r>
              <a:rPr lang="ko-KR" altLang="en-US" sz="1600" dirty="0" smtClean="0"/>
              <a:t> 켜져 있는 지속 시간을 </a:t>
            </a:r>
            <a:r>
              <a:rPr lang="en-US" altLang="ko-KR" sz="1600" dirty="0" smtClean="0"/>
              <a:t>1000ms</a:t>
            </a:r>
            <a:r>
              <a:rPr lang="ko-KR" altLang="en-US" sz="1600" dirty="0" smtClean="0"/>
              <a:t>로 설정</a:t>
            </a:r>
            <a:endParaRPr lang="en-US" altLang="ko-KR" sz="16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14-5 : </a:t>
            </a:r>
            <a:r>
              <a:rPr lang="ko-KR" altLang="en-US" dirty="0" err="1" smtClean="0"/>
              <a:t>툴팁</a:t>
            </a:r>
            <a:r>
              <a:rPr lang="ko-KR" altLang="en-US" dirty="0" smtClean="0"/>
              <a:t> 지연 시간 제어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8992" y="928670"/>
            <a:ext cx="5429288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ToolTipDelayEx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ToolTipDelayEx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err="1" smtClean="0"/>
              <a:t>툴팁</a:t>
            </a:r>
            <a:r>
              <a:rPr lang="ko-KR" altLang="en-US" sz="1200" dirty="0" smtClean="0"/>
              <a:t>  지연 시간 제어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cherryLabel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(new 	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("images/cherry.jpg"));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cherryLabel.setToolTipText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체리 이미지 어때요</a:t>
            </a:r>
            <a:r>
              <a:rPr lang="en-US" altLang="ko-KR" sz="1200" b="1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appleLabel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("images/apple.jpg"));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appleLabel.setToolTipText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사과 이미지 어때요</a:t>
            </a:r>
            <a:r>
              <a:rPr lang="en-US" altLang="ko-KR" sz="1200" b="1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cherryLabel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appleLabel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ToolTipManager</a:t>
            </a:r>
            <a:r>
              <a:rPr lang="en-US" altLang="ko-KR" sz="1200" b="1" dirty="0" smtClean="0"/>
              <a:t> m = </a:t>
            </a:r>
            <a:r>
              <a:rPr lang="en-US" altLang="ko-KR" sz="1200" b="1" dirty="0" err="1" smtClean="0"/>
              <a:t>ToolTipManager.</a:t>
            </a:r>
            <a:r>
              <a:rPr lang="en-US" altLang="ko-KR" sz="1200" b="1" i="1" dirty="0" err="1" smtClean="0"/>
              <a:t>sharedInstance</a:t>
            </a:r>
            <a:r>
              <a:rPr lang="en-US" altLang="ko-KR" sz="1200" b="1" i="1" dirty="0" smtClean="0"/>
              <a:t>();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m.setInitialDelay</a:t>
            </a:r>
            <a:r>
              <a:rPr lang="en-US" altLang="ko-KR" sz="1200" b="1" dirty="0" smtClean="0"/>
              <a:t>(0);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m.setDismissDelay</a:t>
            </a:r>
            <a:r>
              <a:rPr lang="en-US" altLang="ko-KR" sz="1200" b="1" dirty="0" smtClean="0"/>
              <a:t>(10000);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(400,200);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ToolTipDelayEx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1500174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툴팁은</a:t>
            </a:r>
            <a:r>
              <a:rPr lang="ko-KR" altLang="en-US" dirty="0" smtClean="0"/>
              <a:t> 마우스를 올리자마자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초에 나타나고</a:t>
            </a:r>
            <a:endParaRPr lang="en-US" altLang="ko-KR" dirty="0" smtClean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초간 지속된다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08" y="4381500"/>
            <a:ext cx="2991544" cy="149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08" y="2420888"/>
            <a:ext cx="2991544" cy="149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다이얼로그 만들기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다이얼로그란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사용자에게 입력을 받는 대화 상자</a:t>
            </a:r>
            <a:endParaRPr lang="en-US" altLang="ko-KR" dirty="0" smtClean="0"/>
          </a:p>
          <a:p>
            <a:r>
              <a:rPr lang="en-US" altLang="ko-KR" dirty="0" err="1" smtClean="0"/>
              <a:t>JDialog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스윙에서 다이얼로그를 만들기 위해 지원하는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최상위 컨테이너</a:t>
            </a:r>
            <a:r>
              <a:rPr lang="en-US" altLang="ko-KR" dirty="0" smtClean="0"/>
              <a:t>(top-level container)</a:t>
            </a:r>
          </a:p>
          <a:p>
            <a:pPr lvl="2"/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컨테이너에 속할 필요 없이 화면에 </a:t>
            </a:r>
            <a:r>
              <a:rPr lang="ko-KR" altLang="en-US" dirty="0" err="1" smtClean="0"/>
              <a:t>출력가능한</a:t>
            </a:r>
            <a:r>
              <a:rPr lang="ko-KR" altLang="en-US" dirty="0" smtClean="0"/>
              <a:t> 컨테이너</a:t>
            </a:r>
            <a:endParaRPr lang="en-US" altLang="ko-KR" dirty="0" smtClean="0"/>
          </a:p>
          <a:p>
            <a:r>
              <a:rPr lang="en-US" altLang="ko-KR" dirty="0" smtClean="0"/>
              <a:t>300x300 </a:t>
            </a:r>
            <a:r>
              <a:rPr lang="ko-KR" altLang="en-US" dirty="0" smtClean="0"/>
              <a:t>크기의 다이얼로그 만드는 간단한 코드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4653136"/>
            <a:ext cx="324036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JDialog</a:t>
            </a:r>
            <a:r>
              <a:rPr lang="en-US" altLang="ko-KR" dirty="0" smtClean="0"/>
              <a:t> dialog = new </a:t>
            </a:r>
            <a:r>
              <a:rPr lang="en-US" altLang="ko-KR" dirty="0" err="1" smtClean="0"/>
              <a:t>JDialog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dialog.setTitle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나의 다이얼로그</a:t>
            </a:r>
            <a:r>
              <a:rPr lang="en-US" altLang="ko-KR" dirty="0" smtClean="0"/>
              <a:t>”);</a:t>
            </a:r>
          </a:p>
          <a:p>
            <a:r>
              <a:rPr lang="en-US" altLang="ko-KR" dirty="0" err="1" smtClean="0"/>
              <a:t>dialog.add</a:t>
            </a:r>
            <a:r>
              <a:rPr lang="en-US" altLang="ko-KR" dirty="0" smtClean="0"/>
              <a:t>(new </a:t>
            </a:r>
            <a:r>
              <a:rPr lang="en-US" altLang="ko-KR" dirty="0" err="1" smtClean="0"/>
              <a:t>JButton</a:t>
            </a:r>
            <a:r>
              <a:rPr lang="en-US" altLang="ko-KR" dirty="0" smtClean="0"/>
              <a:t>("click!"));</a:t>
            </a:r>
          </a:p>
          <a:p>
            <a:r>
              <a:rPr lang="en-US" altLang="ko-KR" dirty="0" err="1" smtClean="0"/>
              <a:t>dialog.setSize</a:t>
            </a:r>
            <a:r>
              <a:rPr lang="en-US" altLang="ko-KR" dirty="0" smtClean="0"/>
              <a:t>(200,200);</a:t>
            </a:r>
          </a:p>
          <a:p>
            <a:r>
              <a:rPr lang="en-US" altLang="ko-KR" dirty="0" err="1" smtClean="0"/>
              <a:t>dialog.setVisible</a:t>
            </a:r>
            <a:r>
              <a:rPr lang="en-US" altLang="ko-KR" dirty="0" smtClean="0"/>
              <a:t>(true);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381500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052736"/>
            <a:ext cx="4176464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import java.awt.*;</a:t>
            </a:r>
          </a:p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java.awt.event</a:t>
            </a:r>
            <a:r>
              <a:rPr lang="en-US" altLang="ko-KR" sz="1200" b="1" dirty="0" smtClean="0"/>
              <a:t>.*;</a:t>
            </a:r>
          </a:p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javax.swing</a:t>
            </a:r>
            <a:r>
              <a:rPr lang="en-US" altLang="ko-KR" sz="1200" b="1" dirty="0" smtClean="0"/>
              <a:t>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MyDialog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JDialog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JTextField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tf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JTextField</a:t>
            </a:r>
            <a:r>
              <a:rPr lang="en-US" altLang="ko-KR" sz="1200" b="1" dirty="0" smtClean="0"/>
              <a:t>(10);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okButton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("OK");</a:t>
            </a:r>
          </a:p>
          <a:p>
            <a:pPr defTabSz="180000"/>
            <a:r>
              <a:rPr lang="nn-NO" altLang="ko-KR" sz="1200" b="1" dirty="0" smtClean="0"/>
              <a:t>	public MyDialog(JFrame frame, String title) {</a:t>
            </a:r>
          </a:p>
          <a:p>
            <a:pPr defTabSz="180000"/>
            <a:r>
              <a:rPr lang="en-US" altLang="ko-KR" sz="1200" b="1" dirty="0" smtClean="0"/>
              <a:t>		super(</a:t>
            </a:r>
            <a:r>
              <a:rPr lang="en-US" altLang="ko-KR" sz="1200" b="1" dirty="0" err="1" smtClean="0"/>
              <a:t>frame,title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add(</a:t>
            </a:r>
            <a:r>
              <a:rPr lang="en-US" altLang="ko-KR" sz="1200" dirty="0" err="1" smtClean="0"/>
              <a:t>tf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add(</a:t>
            </a:r>
            <a:r>
              <a:rPr lang="en-US" altLang="ko-KR" sz="1200" dirty="0" err="1" smtClean="0"/>
              <a:t>okButton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(200, 100);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okButton.addActionListener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b="1" dirty="0" smtClean="0"/>
              <a:t>		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false);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726" y="4326058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7" y="5683233"/>
            <a:ext cx="1905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14-6 : </a:t>
            </a:r>
            <a:r>
              <a:rPr lang="en-US" altLang="ko-KR" dirty="0" err="1" smtClean="0"/>
              <a:t>JDialog</a:t>
            </a:r>
            <a:r>
              <a:rPr lang="ko-KR" altLang="en-US" dirty="0" smtClean="0"/>
              <a:t>를 상속받아 다이얼로그 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99992" y="1052736"/>
            <a:ext cx="446449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DialogEx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  <a:endParaRPr lang="en-US" altLang="ko-KR" sz="1200" b="1" dirty="0" smtClean="0"/>
          </a:p>
          <a:p>
            <a:pPr defTabSz="180000"/>
            <a:r>
              <a:rPr lang="nn-NO" altLang="ko-KR" sz="1200" dirty="0" smtClean="0"/>
              <a:t>	MyDialog dialog = </a:t>
            </a:r>
            <a:r>
              <a:rPr lang="nn-NO" altLang="ko-KR" sz="1200" b="1" dirty="0" smtClean="0"/>
              <a:t>new MyDialog(this, "Test Dialog");</a:t>
            </a:r>
          </a:p>
          <a:p>
            <a:pPr defTabSz="180000"/>
            <a:r>
              <a:rPr lang="en-US" altLang="ko-KR" sz="1200" b="1" dirty="0" smtClean="0"/>
              <a:t>	public </a:t>
            </a:r>
            <a:r>
              <a:rPr lang="en-US" altLang="ko-KR" sz="1200" b="1" dirty="0" err="1" smtClean="0"/>
              <a:t>DialogEx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b="1" dirty="0" smtClean="0"/>
              <a:t>		super("</a:t>
            </a:r>
            <a:r>
              <a:rPr lang="en-US" altLang="ko-KR" sz="1200" b="1" dirty="0" err="1" smtClean="0"/>
              <a:t>DialogEx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예제 프레임</a:t>
            </a:r>
            <a:r>
              <a:rPr lang="en-US" altLang="ko-KR" sz="1200" b="1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("Show Dialog");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btn.addActionListener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b="1" dirty="0" smtClean="0"/>
              <a:t>		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dialog.setVisible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().add(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en-US" altLang="ko-KR" sz="1200" b="1" dirty="0" smtClean="0"/>
          </a:p>
          <a:p>
            <a:pPr defTabSz="180000"/>
            <a:r>
              <a:rPr lang="en-US" altLang="ko-KR" sz="1200" b="1" dirty="0" smtClean="0"/>
              <a:t>	public static void main(String[] </a:t>
            </a:r>
            <a:r>
              <a:rPr lang="en-US" altLang="ko-KR" sz="1200" b="1" dirty="0" err="1" smtClean="0"/>
              <a:t>args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b="1" dirty="0" smtClean="0"/>
              <a:t>		new </a:t>
            </a:r>
            <a:r>
              <a:rPr lang="en-US" altLang="ko-KR" sz="1200" b="1" dirty="0" err="1" smtClean="0"/>
              <a:t>DialogEx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72198" y="6286520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MyDialog</a:t>
            </a:r>
            <a:r>
              <a:rPr lang="ko-KR" altLang="en-US" sz="1200" dirty="0" smtClean="0"/>
              <a:t>로 만든 다이얼로그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>
            <a:stCxn id="8" idx="1"/>
          </p:cNvCxnSpPr>
          <p:nvPr/>
        </p:nvCxnSpPr>
        <p:spPr>
          <a:xfrm flipH="1">
            <a:off x="5715008" y="6425020"/>
            <a:ext cx="357190" cy="450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72198" y="5786454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다이얼로그의 타이틀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429124" y="5000636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버튼을 선택하면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“Test Dialog” </a:t>
            </a:r>
          </a:p>
          <a:p>
            <a:r>
              <a:rPr lang="ko-KR" altLang="en-US" sz="1200" dirty="0" smtClean="0"/>
              <a:t>다이얼로그가 생성된다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6" name="자유형 15"/>
          <p:cNvSpPr/>
          <p:nvPr/>
        </p:nvSpPr>
        <p:spPr>
          <a:xfrm>
            <a:off x="3935570" y="5188979"/>
            <a:ext cx="580159" cy="488372"/>
          </a:xfrm>
          <a:custGeom>
            <a:avLst/>
            <a:gdLst>
              <a:gd name="connsiteX0" fmla="*/ 0 w 580159"/>
              <a:gd name="connsiteY0" fmla="*/ 0 h 488372"/>
              <a:gd name="connsiteX1" fmla="*/ 332509 w 580159"/>
              <a:gd name="connsiteY1" fmla="*/ 62345 h 488372"/>
              <a:gd name="connsiteX2" fmla="*/ 540327 w 580159"/>
              <a:gd name="connsiteY2" fmla="*/ 280554 h 488372"/>
              <a:gd name="connsiteX3" fmla="*/ 571500 w 580159"/>
              <a:gd name="connsiteY3" fmla="*/ 488372 h 48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159" h="488372">
                <a:moveTo>
                  <a:pt x="0" y="0"/>
                </a:moveTo>
                <a:cubicBezTo>
                  <a:pt x="121227" y="7793"/>
                  <a:pt x="242455" y="15586"/>
                  <a:pt x="332509" y="62345"/>
                </a:cubicBezTo>
                <a:cubicBezTo>
                  <a:pt x="422564" y="109104"/>
                  <a:pt x="500495" y="209550"/>
                  <a:pt x="540327" y="280554"/>
                </a:cubicBezTo>
                <a:cubicBezTo>
                  <a:pt x="580159" y="351558"/>
                  <a:pt x="575829" y="419965"/>
                  <a:pt x="571500" y="488372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8" name="자유형 17"/>
          <p:cNvSpPr/>
          <p:nvPr/>
        </p:nvSpPr>
        <p:spPr>
          <a:xfrm>
            <a:off x="4759036" y="5829300"/>
            <a:ext cx="1340428" cy="178378"/>
          </a:xfrm>
          <a:custGeom>
            <a:avLst/>
            <a:gdLst>
              <a:gd name="connsiteX0" fmla="*/ 1340428 w 1340428"/>
              <a:gd name="connsiteY0" fmla="*/ 72736 h 178378"/>
              <a:gd name="connsiteX1" fmla="*/ 1070264 w 1340428"/>
              <a:gd name="connsiteY1" fmla="*/ 155864 h 178378"/>
              <a:gd name="connsiteX2" fmla="*/ 727364 w 1340428"/>
              <a:gd name="connsiteY2" fmla="*/ 166255 h 178378"/>
              <a:gd name="connsiteX3" fmla="*/ 477982 w 1340428"/>
              <a:gd name="connsiteY3" fmla="*/ 83127 h 178378"/>
              <a:gd name="connsiteX4" fmla="*/ 280555 w 1340428"/>
              <a:gd name="connsiteY4" fmla="*/ 20782 h 178378"/>
              <a:gd name="connsiteX5" fmla="*/ 0 w 1340428"/>
              <a:gd name="connsiteY5" fmla="*/ 0 h 17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0428" h="178378">
                <a:moveTo>
                  <a:pt x="1340428" y="72736"/>
                </a:moveTo>
                <a:cubicBezTo>
                  <a:pt x="1256434" y="106507"/>
                  <a:pt x="1172441" y="140278"/>
                  <a:pt x="1070264" y="155864"/>
                </a:cubicBezTo>
                <a:cubicBezTo>
                  <a:pt x="968087" y="171451"/>
                  <a:pt x="826078" y="178378"/>
                  <a:pt x="727364" y="166255"/>
                </a:cubicBezTo>
                <a:cubicBezTo>
                  <a:pt x="628650" y="154132"/>
                  <a:pt x="477982" y="83127"/>
                  <a:pt x="477982" y="83127"/>
                </a:cubicBezTo>
                <a:cubicBezTo>
                  <a:pt x="403514" y="58882"/>
                  <a:pt x="360219" y="34637"/>
                  <a:pt x="280555" y="20782"/>
                </a:cubicBezTo>
                <a:cubicBezTo>
                  <a:pt x="200891" y="6928"/>
                  <a:pt x="100445" y="3464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14-7: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다이얼로그로부터 사용자의 입력 값 알아내기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052736"/>
            <a:ext cx="3820984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import java.awt.*;</a:t>
            </a:r>
          </a:p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java.awt.event</a:t>
            </a:r>
            <a:r>
              <a:rPr lang="en-US" altLang="ko-KR" sz="1200" b="1" dirty="0" smtClean="0"/>
              <a:t>.*;</a:t>
            </a:r>
          </a:p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javax.swing</a:t>
            </a:r>
            <a:r>
              <a:rPr lang="en-US" altLang="ko-KR" sz="1200" b="1" dirty="0" smtClean="0"/>
              <a:t>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MyModalDialog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JDialog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JTextField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tf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JTextField</a:t>
            </a:r>
            <a:r>
              <a:rPr lang="en-US" altLang="ko-KR" sz="1200" b="1" dirty="0" smtClean="0"/>
              <a:t>(10);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okButton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("OK");</a:t>
            </a:r>
          </a:p>
          <a:p>
            <a:pPr defTabSz="180000"/>
            <a:r>
              <a:rPr lang="nn-NO" altLang="ko-KR" sz="1200" b="1" dirty="0" smtClean="0"/>
              <a:t>	</a:t>
            </a:r>
          </a:p>
          <a:p>
            <a:pPr defTabSz="180000"/>
            <a:r>
              <a:rPr lang="nn-NO" altLang="ko-KR" sz="1200" b="1" dirty="0" smtClean="0"/>
              <a:t>	public MyModalDialog(JFrame frame, String title) {</a:t>
            </a:r>
          </a:p>
          <a:p>
            <a:pPr defTabSz="180000"/>
            <a:r>
              <a:rPr lang="en-US" altLang="ko-KR" sz="1200" b="1" dirty="0" smtClean="0"/>
              <a:t>		super(</a:t>
            </a:r>
            <a:r>
              <a:rPr lang="en-US" altLang="ko-KR" sz="1200" b="1" dirty="0" err="1" smtClean="0"/>
              <a:t>frame,title</a:t>
            </a:r>
            <a:r>
              <a:rPr lang="en-US" altLang="ko-KR" sz="1200" b="1" dirty="0" smtClean="0"/>
              <a:t>, true);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add(</a:t>
            </a:r>
            <a:r>
              <a:rPr lang="en-US" altLang="ko-KR" sz="1200" dirty="0" err="1" smtClean="0"/>
              <a:t>tf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add(</a:t>
            </a:r>
            <a:r>
              <a:rPr lang="en-US" altLang="ko-KR" sz="1200" dirty="0" err="1" smtClean="0"/>
              <a:t>okButton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(200, 100);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okButton.addActionListener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b="1" dirty="0" smtClean="0"/>
              <a:t>		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false);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String </a:t>
            </a:r>
            <a:r>
              <a:rPr lang="en-US" altLang="ko-KR" sz="1200" dirty="0" err="1" smtClean="0"/>
              <a:t>getInput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b="1" dirty="0" smtClean="0"/>
              <a:t>		if(</a:t>
            </a:r>
            <a:r>
              <a:rPr lang="en-US" altLang="ko-KR" sz="1200" b="1" dirty="0" err="1" smtClean="0"/>
              <a:t>tf.getText</a:t>
            </a:r>
            <a:r>
              <a:rPr lang="en-US" altLang="ko-KR" sz="1200" b="1" dirty="0" smtClean="0"/>
              <a:t>().length() == 0) return null;</a:t>
            </a:r>
          </a:p>
          <a:p>
            <a:pPr defTabSz="180000"/>
            <a:r>
              <a:rPr lang="en-US" altLang="ko-KR" sz="1200" b="1" dirty="0" smtClean="0"/>
              <a:t>		else return </a:t>
            </a:r>
            <a:r>
              <a:rPr lang="en-US" altLang="ko-KR" sz="1200" b="1" dirty="0" err="1" smtClean="0"/>
              <a:t>tf.getText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71934" y="1052736"/>
            <a:ext cx="5072066" cy="4801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public class DialogEx2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nn-NO" altLang="ko-KR" sz="1200" dirty="0" smtClean="0"/>
              <a:t>	MyModalDialog dialog = </a:t>
            </a:r>
            <a:r>
              <a:rPr lang="nn-NO" altLang="ko-KR" sz="1200" b="1" dirty="0" smtClean="0"/>
              <a:t>new MyModalDialog(this, "Test Modal Dialog");</a:t>
            </a:r>
          </a:p>
          <a:p>
            <a:pPr defTabSz="180000"/>
            <a:r>
              <a:rPr lang="en-US" altLang="ko-KR" sz="1200" b="1" dirty="0" smtClean="0"/>
              <a:t>	public DialogEx2() {</a:t>
            </a:r>
          </a:p>
          <a:p>
            <a:pPr defTabSz="180000"/>
            <a:r>
              <a:rPr lang="en-US" altLang="ko-KR" sz="1200" b="1" dirty="0" smtClean="0"/>
              <a:t>		super("DialogEx2 </a:t>
            </a:r>
            <a:r>
              <a:rPr lang="ko-KR" altLang="en-US" sz="1200" b="1" dirty="0" smtClean="0"/>
              <a:t>예제 프레임</a:t>
            </a:r>
            <a:r>
              <a:rPr lang="en-US" altLang="ko-KR" sz="1200" b="1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("Show Modal Dialog");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btn.addActionListener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b="1" dirty="0" smtClean="0"/>
              <a:t>		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dialog.setVisible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b="1" dirty="0" smtClean="0"/>
              <a:t>				</a:t>
            </a:r>
            <a:r>
              <a:rPr lang="en-US" altLang="ko-KR" sz="1200" dirty="0" smtClean="0"/>
              <a:t>// </a:t>
            </a:r>
            <a:r>
              <a:rPr lang="ko-KR" altLang="en-US" sz="1200" dirty="0" err="1" smtClean="0"/>
              <a:t>모달</a:t>
            </a:r>
            <a:r>
              <a:rPr lang="ko-KR" altLang="en-US" sz="1200" dirty="0" smtClean="0"/>
              <a:t> 다이얼로그 이므로 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() </a:t>
            </a:r>
            <a:r>
              <a:rPr lang="ko-KR" altLang="en-US" sz="1200" dirty="0" err="1" smtClean="0"/>
              <a:t>메소드는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		// </a:t>
            </a:r>
            <a:r>
              <a:rPr lang="ko-KR" altLang="en-US" sz="1200" dirty="0" smtClean="0"/>
              <a:t>다이얼로그가 닫힐 때까지 </a:t>
            </a:r>
            <a:r>
              <a:rPr lang="ko-KR" altLang="en-US" sz="1200" dirty="0" err="1" smtClean="0"/>
              <a:t>리턴하지</a:t>
            </a:r>
            <a:r>
              <a:rPr lang="ko-KR" altLang="en-US" sz="1200" dirty="0" smtClean="0"/>
              <a:t> 않는다</a:t>
            </a:r>
            <a:r>
              <a:rPr lang="en-US" altLang="ko-KR" sz="1200" dirty="0" smtClean="0"/>
              <a:t>.</a:t>
            </a:r>
          </a:p>
          <a:p>
            <a:pPr defTabSz="180000"/>
            <a:r>
              <a:rPr lang="en-US" altLang="ko-KR" sz="1200" dirty="0" smtClean="0"/>
              <a:t>				String text = </a:t>
            </a:r>
            <a:r>
              <a:rPr lang="en-US" altLang="ko-KR" sz="1200" dirty="0" err="1" smtClean="0"/>
              <a:t>dialog.getInput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b="1" dirty="0" smtClean="0"/>
              <a:t>				if(text == null) return;</a:t>
            </a:r>
          </a:p>
          <a:p>
            <a:pPr defTabSz="180000"/>
            <a:r>
              <a:rPr lang="en-US" altLang="ko-KR" sz="1200" b="1" dirty="0" smtClean="0"/>
              <a:t>		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= (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btn.setText</a:t>
            </a:r>
            <a:r>
              <a:rPr lang="en-US" altLang="ko-KR" sz="1200" dirty="0" smtClean="0"/>
              <a:t>(text);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().add(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b="1" dirty="0" smtClean="0"/>
              <a:t>	public static void main(String[] </a:t>
            </a:r>
            <a:r>
              <a:rPr lang="en-US" altLang="ko-KR" sz="1200" b="1" dirty="0" err="1" smtClean="0"/>
              <a:t>args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b="1" dirty="0" smtClean="0"/>
              <a:t>		new DialogEx2();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535563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75" y="1571622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56" y="3000372"/>
            <a:ext cx="1905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실행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488" y="2143116"/>
            <a:ext cx="1501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버튼을 선택하면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“Test Modal Dialog” </a:t>
            </a:r>
          </a:p>
          <a:p>
            <a:r>
              <a:rPr lang="ko-KR" altLang="en-US" sz="1200" dirty="0" smtClean="0"/>
              <a:t>다이얼로그가 생성된다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8" name="자유형 7"/>
          <p:cNvSpPr/>
          <p:nvPr/>
        </p:nvSpPr>
        <p:spPr>
          <a:xfrm>
            <a:off x="2435372" y="2545773"/>
            <a:ext cx="580159" cy="488372"/>
          </a:xfrm>
          <a:custGeom>
            <a:avLst/>
            <a:gdLst>
              <a:gd name="connsiteX0" fmla="*/ 0 w 580159"/>
              <a:gd name="connsiteY0" fmla="*/ 0 h 488372"/>
              <a:gd name="connsiteX1" fmla="*/ 332509 w 580159"/>
              <a:gd name="connsiteY1" fmla="*/ 62345 h 488372"/>
              <a:gd name="connsiteX2" fmla="*/ 540327 w 580159"/>
              <a:gd name="connsiteY2" fmla="*/ 280554 h 488372"/>
              <a:gd name="connsiteX3" fmla="*/ 571500 w 580159"/>
              <a:gd name="connsiteY3" fmla="*/ 488372 h 48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159" h="488372">
                <a:moveTo>
                  <a:pt x="0" y="0"/>
                </a:moveTo>
                <a:cubicBezTo>
                  <a:pt x="121227" y="7793"/>
                  <a:pt x="242455" y="15586"/>
                  <a:pt x="332509" y="62345"/>
                </a:cubicBezTo>
                <a:cubicBezTo>
                  <a:pt x="422564" y="109104"/>
                  <a:pt x="500495" y="209550"/>
                  <a:pt x="540327" y="280554"/>
                </a:cubicBezTo>
                <a:cubicBezTo>
                  <a:pt x="580159" y="351558"/>
                  <a:pt x="575829" y="419965"/>
                  <a:pt x="571500" y="488372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57355" y="3952872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사용자가 </a:t>
            </a:r>
            <a:r>
              <a:rPr lang="en-US" altLang="ko-KR" sz="1200" dirty="0" smtClean="0"/>
              <a:t>“Press Me!!”</a:t>
            </a:r>
            <a:r>
              <a:rPr lang="ko-KR" altLang="en-US" sz="1200" dirty="0" smtClean="0"/>
              <a:t>라고 입력한 후</a:t>
            </a:r>
            <a:endParaRPr lang="en-US" altLang="ko-KR" sz="1200" dirty="0" smtClean="0"/>
          </a:p>
          <a:p>
            <a:r>
              <a:rPr lang="en-US" altLang="ko-KR" sz="1200" dirty="0" smtClean="0"/>
              <a:t>OK </a:t>
            </a:r>
            <a:r>
              <a:rPr lang="ko-KR" altLang="en-US" sz="1200" dirty="0" smtClean="0"/>
              <a:t>버튼을 누르면 </a:t>
            </a:r>
            <a:endParaRPr lang="en-US" altLang="ko-KR" sz="1200" dirty="0" smtClean="0"/>
          </a:p>
          <a:p>
            <a:r>
              <a:rPr lang="en-US" altLang="ko-KR" sz="1200" dirty="0" smtClean="0"/>
              <a:t>“Show Modal Dialog” </a:t>
            </a:r>
            <a:r>
              <a:rPr lang="ko-KR" altLang="en-US" sz="1200" dirty="0" smtClean="0"/>
              <a:t>버튼의 </a:t>
            </a:r>
            <a:endParaRPr lang="en-US" altLang="ko-KR" sz="1200" dirty="0" smtClean="0"/>
          </a:p>
          <a:p>
            <a:r>
              <a:rPr lang="ko-KR" altLang="en-US" sz="1200" dirty="0" smtClean="0"/>
              <a:t>문자열이 변경된다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1" name="자유형 10"/>
          <p:cNvSpPr/>
          <p:nvPr/>
        </p:nvSpPr>
        <p:spPr>
          <a:xfrm>
            <a:off x="3500430" y="2571744"/>
            <a:ext cx="2557462" cy="857256"/>
          </a:xfrm>
          <a:custGeom>
            <a:avLst/>
            <a:gdLst>
              <a:gd name="connsiteX0" fmla="*/ 0 w 2628900"/>
              <a:gd name="connsiteY0" fmla="*/ 855518 h 855518"/>
              <a:gd name="connsiteX1" fmla="*/ 665018 w 2628900"/>
              <a:gd name="connsiteY1" fmla="*/ 710045 h 855518"/>
              <a:gd name="connsiteX2" fmla="*/ 1184564 w 2628900"/>
              <a:gd name="connsiteY2" fmla="*/ 211282 h 855518"/>
              <a:gd name="connsiteX3" fmla="*/ 1839191 w 2628900"/>
              <a:gd name="connsiteY3" fmla="*/ 34636 h 855518"/>
              <a:gd name="connsiteX4" fmla="*/ 2628900 w 2628900"/>
              <a:gd name="connsiteY4" fmla="*/ 3463 h 85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8900" h="855518">
                <a:moveTo>
                  <a:pt x="0" y="855518"/>
                </a:moveTo>
                <a:cubicBezTo>
                  <a:pt x="233795" y="836468"/>
                  <a:pt x="467591" y="817418"/>
                  <a:pt x="665018" y="710045"/>
                </a:cubicBezTo>
                <a:cubicBezTo>
                  <a:pt x="862445" y="602672"/>
                  <a:pt x="988869" y="323850"/>
                  <a:pt x="1184564" y="211282"/>
                </a:cubicBezTo>
                <a:cubicBezTo>
                  <a:pt x="1380259" y="98714"/>
                  <a:pt x="1598468" y="69272"/>
                  <a:pt x="1839191" y="34636"/>
                </a:cubicBezTo>
                <a:cubicBezTo>
                  <a:pt x="2079914" y="0"/>
                  <a:pt x="2354407" y="1731"/>
                  <a:pt x="2628900" y="346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팝업 다이얼로그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JOptionPane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err="1" smtClean="0"/>
              <a:t>JOptionPane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간단하고 유용한 팝업 다이얼로그 지원</a:t>
            </a:r>
            <a:r>
              <a:rPr lang="en-US" altLang="ko-KR" dirty="0" smtClean="0"/>
              <a:t>, static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한 줄 호출로 간단히 다이얼로그 출력 가능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showInputDialog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showConfirmDialog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showMessageDialog</a:t>
            </a:r>
            <a:r>
              <a:rPr lang="en-US" altLang="ko-KR" dirty="0" smtClean="0"/>
              <a:t>()</a:t>
            </a:r>
          </a:p>
          <a:p>
            <a:r>
              <a:rPr lang="ko-KR" altLang="en-US" dirty="0" smtClean="0"/>
              <a:t>입력 다이얼로그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줄의 입력을 받는 다이얼로그 생성 및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 </a:t>
            </a:r>
            <a:r>
              <a:rPr lang="en-US" altLang="ko-KR" dirty="0" err="1" smtClean="0"/>
              <a:t>JOptionPane.showInputDialog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msg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문자열로 메시지를 주며 한 줄의 입력을 받는 다이얼로그 생성 및 출력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msg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다이얼로그의 객체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리턴값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입력한 문자열</a:t>
            </a:r>
            <a:endParaRPr lang="en-US" altLang="ko-KR" dirty="0" smtClean="0"/>
          </a:p>
          <a:p>
            <a:r>
              <a:rPr lang="ko-KR" altLang="en-US" dirty="0" smtClean="0"/>
              <a:t>확인 다이얼로그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JOptionPane.showConfirmDialog</a:t>
            </a:r>
            <a:r>
              <a:rPr lang="en-US" altLang="ko-KR" dirty="0" smtClean="0"/>
              <a:t>(Component </a:t>
            </a:r>
            <a:r>
              <a:rPr lang="en-US" altLang="ko-KR" dirty="0" err="1" smtClean="0"/>
              <a:t>parentComponent</a:t>
            </a:r>
            <a:r>
              <a:rPr lang="en-US" altLang="ko-KR" dirty="0" smtClean="0"/>
              <a:t>, Object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, String title,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optionType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parentComponent</a:t>
            </a:r>
            <a:r>
              <a:rPr lang="ko-KR" altLang="en-US" dirty="0" smtClean="0"/>
              <a:t>는 다이얼로그가 출력되는 영역의 범위로서 프레임</a:t>
            </a:r>
            <a:r>
              <a:rPr lang="en-US" altLang="ko-KR" dirty="0" smtClean="0"/>
              <a:t>. null </a:t>
            </a:r>
            <a:r>
              <a:rPr lang="ko-KR" altLang="en-US" dirty="0" smtClean="0"/>
              <a:t>이면 화면 전체의 중앙에 출력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msg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다이얼로그에 출력될 객체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title : </a:t>
            </a:r>
            <a:r>
              <a:rPr lang="ko-KR" altLang="en-US" dirty="0" smtClean="0"/>
              <a:t>다이얼로그의 타이틀 문자열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optionType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다이얼로그의 옵션 종류 지정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YES_ON_OPTION, </a:t>
            </a:r>
            <a:r>
              <a:rPr lang="ko-KR" altLang="en-US" dirty="0" smtClean="0"/>
              <a:t> </a:t>
            </a:r>
            <a:r>
              <a:rPr lang="en-US" altLang="ko-KR" dirty="0" smtClean="0"/>
              <a:t>YES_NO_CANCEL_OPTION, OK_CANCEL_OPTION</a:t>
            </a:r>
          </a:p>
          <a:p>
            <a:pPr lvl="2"/>
            <a:r>
              <a:rPr lang="ko-KR" altLang="en-US" dirty="0" err="1" smtClean="0"/>
              <a:t>리턴값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선택한 옵션의 종류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YES_OPTION, NO_OPTION, CANCEL_OPTION, OK_OPTION, CLOSED_OPTION</a:t>
            </a:r>
          </a:p>
          <a:p>
            <a:r>
              <a:rPr lang="ko-KR" altLang="en-US" dirty="0" smtClean="0"/>
              <a:t>메시지 다이얼로그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JOptionPane.showMessageDialog</a:t>
            </a:r>
            <a:r>
              <a:rPr lang="en-US" altLang="ko-KR" dirty="0" smtClean="0"/>
              <a:t>(Component </a:t>
            </a:r>
            <a:r>
              <a:rPr lang="en-US" altLang="ko-KR" dirty="0" err="1" smtClean="0"/>
              <a:t>parentComponent</a:t>
            </a:r>
            <a:r>
              <a:rPr lang="en-US" altLang="ko-KR" dirty="0" smtClean="0"/>
              <a:t>, Object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, String title,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messageType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parentComponent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, title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showConfirmDialog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동일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messageType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ERROR_MESSAGE, INFORMATION_MESSAGE, WARNING_MESSAGGE, QUSTION_MESSAGE, PLAINT_MESSAGE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026631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만들기</a:t>
            </a:r>
            <a:endParaRPr lang="ko-KR" altLang="en-US" dirty="0"/>
          </a:p>
        </p:txBody>
      </p:sp>
      <p:sp>
        <p:nvSpPr>
          <p:cNvPr id="47" name="내용 개체 틀 46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35745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mtClean="0"/>
              <a:t>메뉴 만들기에 필요한 스윙 컴포넌트</a:t>
            </a:r>
            <a:endParaRPr lang="en-US" altLang="ko-KR" smtClean="0"/>
          </a:p>
          <a:p>
            <a:pPr lvl="1"/>
            <a:r>
              <a:rPr lang="en-US" altLang="ko-KR" smtClean="0"/>
              <a:t>JMenuBar</a:t>
            </a:r>
          </a:p>
          <a:p>
            <a:pPr lvl="2"/>
            <a:r>
              <a:rPr lang="ko-KR" altLang="en-US" smtClean="0"/>
              <a:t>메뉴바의 기능을 하는</a:t>
            </a:r>
            <a:r>
              <a:rPr lang="en-US" altLang="ko-KR" smtClean="0"/>
              <a:t> </a:t>
            </a:r>
            <a:r>
              <a:rPr lang="ko-KR" altLang="en-US" smtClean="0"/>
              <a:t>컴포넌트</a:t>
            </a:r>
            <a:endParaRPr lang="en-US" altLang="ko-KR" smtClean="0"/>
          </a:p>
          <a:p>
            <a:pPr lvl="1"/>
            <a:r>
              <a:rPr lang="en-US" altLang="ko-KR" smtClean="0"/>
              <a:t>JMenu</a:t>
            </a:r>
          </a:p>
          <a:p>
            <a:pPr lvl="2"/>
            <a:r>
              <a:rPr lang="ko-KR" altLang="en-US" smtClean="0"/>
              <a:t>파일</a:t>
            </a:r>
            <a:r>
              <a:rPr lang="en-US" altLang="ko-KR" smtClean="0"/>
              <a:t>, </a:t>
            </a:r>
            <a:r>
              <a:rPr lang="ko-KR" altLang="en-US" smtClean="0"/>
              <a:t>편집 등 하나의 메뉴 기능을 하는 컴포넌트</a:t>
            </a:r>
            <a:endParaRPr lang="en-US" altLang="ko-KR" smtClean="0"/>
          </a:p>
          <a:p>
            <a:pPr lvl="1"/>
            <a:r>
              <a:rPr lang="en-US" altLang="ko-KR" smtClean="0"/>
              <a:t>JMenuItem</a:t>
            </a:r>
          </a:p>
          <a:p>
            <a:pPr lvl="2"/>
            <a:r>
              <a:rPr lang="ko-KR" altLang="en-US" smtClean="0"/>
              <a:t>파일 메뉴 내에 저장 등의 세부 기능을 하는 컴포넌트</a:t>
            </a:r>
            <a:endParaRPr lang="en-US" altLang="ko-KR"/>
          </a:p>
        </p:txBody>
      </p:sp>
      <p:sp>
        <p:nvSpPr>
          <p:cNvPr id="82" name="TextBox 81"/>
          <p:cNvSpPr txBox="1"/>
          <p:nvPr/>
        </p:nvSpPr>
        <p:spPr>
          <a:xfrm>
            <a:off x="6929454" y="4000504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JMenuBar </a:t>
            </a:r>
            <a:r>
              <a:rPr lang="ko-KR" altLang="en-US" smtClean="0"/>
              <a:t>컴포넌트</a:t>
            </a:r>
            <a:endParaRPr lang="ko-KR" altLang="en-US"/>
          </a:p>
        </p:txBody>
      </p:sp>
      <p:sp>
        <p:nvSpPr>
          <p:cNvPr id="83" name="자유형 82"/>
          <p:cNvSpPr/>
          <p:nvPr/>
        </p:nvSpPr>
        <p:spPr>
          <a:xfrm>
            <a:off x="6341532" y="4143380"/>
            <a:ext cx="659359" cy="267753"/>
          </a:xfrm>
          <a:custGeom>
            <a:avLst/>
            <a:gdLst>
              <a:gd name="connsiteX0" fmla="*/ 550334 w 550334"/>
              <a:gd name="connsiteY0" fmla="*/ 18345 h 230011"/>
              <a:gd name="connsiteX1" fmla="*/ 414867 w 550334"/>
              <a:gd name="connsiteY1" fmla="*/ 26811 h 230011"/>
              <a:gd name="connsiteX2" fmla="*/ 321734 w 550334"/>
              <a:gd name="connsiteY2" fmla="*/ 179211 h 230011"/>
              <a:gd name="connsiteX3" fmla="*/ 0 w 550334"/>
              <a:gd name="connsiteY3" fmla="*/ 230011 h 23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334" h="230011">
                <a:moveTo>
                  <a:pt x="550334" y="18345"/>
                </a:moveTo>
                <a:cubicBezTo>
                  <a:pt x="501650" y="9172"/>
                  <a:pt x="452967" y="0"/>
                  <a:pt x="414867" y="26811"/>
                </a:cubicBezTo>
                <a:cubicBezTo>
                  <a:pt x="376767" y="53622"/>
                  <a:pt x="390878" y="145344"/>
                  <a:pt x="321734" y="179211"/>
                </a:cubicBezTo>
                <a:cubicBezTo>
                  <a:pt x="252590" y="213078"/>
                  <a:pt x="126295" y="221544"/>
                  <a:pt x="0" y="230011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2357422" y="3929066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JMenu </a:t>
            </a:r>
            <a:r>
              <a:rPr lang="ko-KR" altLang="en-US" smtClean="0"/>
              <a:t>컴포넌트</a:t>
            </a:r>
            <a:endParaRPr lang="ko-KR" altLang="en-US"/>
          </a:p>
        </p:txBody>
      </p:sp>
      <p:sp>
        <p:nvSpPr>
          <p:cNvPr id="85" name="자유형 84"/>
          <p:cNvSpPr/>
          <p:nvPr/>
        </p:nvSpPr>
        <p:spPr>
          <a:xfrm>
            <a:off x="3699933" y="4123267"/>
            <a:ext cx="541867" cy="237066"/>
          </a:xfrm>
          <a:custGeom>
            <a:avLst/>
            <a:gdLst>
              <a:gd name="connsiteX0" fmla="*/ 0 w 541867"/>
              <a:gd name="connsiteY0" fmla="*/ 0 h 237066"/>
              <a:gd name="connsiteX1" fmla="*/ 135467 w 541867"/>
              <a:gd name="connsiteY1" fmla="*/ 67733 h 237066"/>
              <a:gd name="connsiteX2" fmla="*/ 220134 w 541867"/>
              <a:gd name="connsiteY2" fmla="*/ 177800 h 237066"/>
              <a:gd name="connsiteX3" fmla="*/ 541867 w 541867"/>
              <a:gd name="connsiteY3" fmla="*/ 237066 h 23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867" h="237066">
                <a:moveTo>
                  <a:pt x="0" y="0"/>
                </a:moveTo>
                <a:cubicBezTo>
                  <a:pt x="49389" y="19050"/>
                  <a:pt x="98778" y="38100"/>
                  <a:pt x="135467" y="67733"/>
                </a:cubicBezTo>
                <a:cubicBezTo>
                  <a:pt x="172156" y="97366"/>
                  <a:pt x="152401" y="149578"/>
                  <a:pt x="220134" y="177800"/>
                </a:cubicBezTo>
                <a:cubicBezTo>
                  <a:pt x="287867" y="206022"/>
                  <a:pt x="414867" y="221544"/>
                  <a:pt x="541867" y="23706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1785918" y="5286388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JMenuItem </a:t>
            </a:r>
            <a:r>
              <a:rPr lang="ko-KR" altLang="en-US" smtClean="0"/>
              <a:t>컴포넌트</a:t>
            </a:r>
            <a:endParaRPr lang="ko-KR" altLang="en-US"/>
          </a:p>
        </p:txBody>
      </p:sp>
      <p:sp>
        <p:nvSpPr>
          <p:cNvPr id="87" name="자유형 86"/>
          <p:cNvSpPr/>
          <p:nvPr/>
        </p:nvSpPr>
        <p:spPr>
          <a:xfrm>
            <a:off x="3526895" y="5340352"/>
            <a:ext cx="685800" cy="118533"/>
          </a:xfrm>
          <a:custGeom>
            <a:avLst/>
            <a:gdLst>
              <a:gd name="connsiteX0" fmla="*/ 0 w 685800"/>
              <a:gd name="connsiteY0" fmla="*/ 118533 h 118533"/>
              <a:gd name="connsiteX1" fmla="*/ 93134 w 685800"/>
              <a:gd name="connsiteY1" fmla="*/ 67733 h 118533"/>
              <a:gd name="connsiteX2" fmla="*/ 270934 w 685800"/>
              <a:gd name="connsiteY2" fmla="*/ 8467 h 118533"/>
              <a:gd name="connsiteX3" fmla="*/ 465667 w 685800"/>
              <a:gd name="connsiteY3" fmla="*/ 16933 h 118533"/>
              <a:gd name="connsiteX4" fmla="*/ 685800 w 685800"/>
              <a:gd name="connsiteY4" fmla="*/ 16933 h 11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" h="118533">
                <a:moveTo>
                  <a:pt x="0" y="118533"/>
                </a:moveTo>
                <a:cubicBezTo>
                  <a:pt x="23989" y="102305"/>
                  <a:pt x="47979" y="86077"/>
                  <a:pt x="93134" y="67733"/>
                </a:cubicBezTo>
                <a:cubicBezTo>
                  <a:pt x="138289" y="49389"/>
                  <a:pt x="208845" y="16934"/>
                  <a:pt x="270934" y="8467"/>
                </a:cubicBezTo>
                <a:cubicBezTo>
                  <a:pt x="333023" y="0"/>
                  <a:pt x="396523" y="15522"/>
                  <a:pt x="465667" y="16933"/>
                </a:cubicBezTo>
                <a:cubicBezTo>
                  <a:pt x="534811" y="18344"/>
                  <a:pt x="610305" y="17638"/>
                  <a:pt x="685800" y="1693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2000232" y="4572008"/>
            <a:ext cx="108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separator</a:t>
            </a:r>
            <a:endParaRPr lang="ko-KR" altLang="en-US"/>
          </a:p>
        </p:txBody>
      </p:sp>
      <p:sp>
        <p:nvSpPr>
          <p:cNvPr id="90" name="자유형 89"/>
          <p:cNvSpPr/>
          <p:nvPr/>
        </p:nvSpPr>
        <p:spPr>
          <a:xfrm>
            <a:off x="3107267" y="4732867"/>
            <a:ext cx="1092200" cy="270933"/>
          </a:xfrm>
          <a:custGeom>
            <a:avLst/>
            <a:gdLst>
              <a:gd name="connsiteX0" fmla="*/ 0 w 1092200"/>
              <a:gd name="connsiteY0" fmla="*/ 0 h 270933"/>
              <a:gd name="connsiteX1" fmla="*/ 237066 w 1092200"/>
              <a:gd name="connsiteY1" fmla="*/ 8466 h 270933"/>
              <a:gd name="connsiteX2" fmla="*/ 457200 w 1092200"/>
              <a:gd name="connsiteY2" fmla="*/ 76200 h 270933"/>
              <a:gd name="connsiteX3" fmla="*/ 711200 w 1092200"/>
              <a:gd name="connsiteY3" fmla="*/ 203200 h 270933"/>
              <a:gd name="connsiteX4" fmla="*/ 1092200 w 1092200"/>
              <a:gd name="connsiteY4" fmla="*/ 270933 h 27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2200" h="270933">
                <a:moveTo>
                  <a:pt x="0" y="0"/>
                </a:moveTo>
                <a:lnTo>
                  <a:pt x="237066" y="8466"/>
                </a:lnTo>
                <a:cubicBezTo>
                  <a:pt x="313266" y="21166"/>
                  <a:pt x="378178" y="43744"/>
                  <a:pt x="457200" y="76200"/>
                </a:cubicBezTo>
                <a:cubicBezTo>
                  <a:pt x="536222" y="108656"/>
                  <a:pt x="605367" y="170745"/>
                  <a:pt x="711200" y="203200"/>
                </a:cubicBezTo>
                <a:cubicBezTo>
                  <a:pt x="817033" y="235655"/>
                  <a:pt x="1092200" y="270933"/>
                  <a:pt x="1092200" y="27093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67" y="2643182"/>
            <a:ext cx="25527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JOptionPane </a:t>
            </a:r>
            <a:r>
              <a:rPr lang="ko-KR" altLang="en-US" smtClean="0"/>
              <a:t>팝업 다이얼로그와 코드 샘플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29058" y="1357298"/>
            <a:ext cx="4572000" cy="73866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400" dirty="0" smtClean="0"/>
              <a:t>String name = </a:t>
            </a:r>
            <a:r>
              <a:rPr lang="en-US" altLang="ko-KR" sz="1400" dirty="0" err="1" smtClean="0"/>
              <a:t>JOptionPane.</a:t>
            </a:r>
            <a:r>
              <a:rPr lang="en-US" altLang="ko-KR" sz="1400" i="1" dirty="0" err="1" smtClean="0"/>
              <a:t>showInputDialog</a:t>
            </a:r>
            <a:r>
              <a:rPr lang="en-US" altLang="ko-KR" sz="1400" i="1" dirty="0" smtClean="0"/>
              <a:t>("</a:t>
            </a:r>
            <a:r>
              <a:rPr lang="ko-KR" altLang="en-US" sz="1400" i="1" dirty="0" smtClean="0"/>
              <a:t>이름을 입력하세요</a:t>
            </a:r>
            <a:r>
              <a:rPr lang="en-US" altLang="ko-KR" sz="1400" i="1" dirty="0" smtClean="0"/>
              <a:t>.");</a:t>
            </a:r>
          </a:p>
          <a:p>
            <a:r>
              <a:rPr lang="en-US" altLang="ko-KR" sz="1400" i="1" dirty="0" smtClean="0"/>
              <a:t>// name</a:t>
            </a:r>
            <a:r>
              <a:rPr lang="ko-KR" altLang="en-US" sz="1400" i="1" dirty="0" smtClean="0"/>
              <a:t>에 </a:t>
            </a:r>
            <a:r>
              <a:rPr lang="en-US" altLang="ko-KR" sz="1400" i="1" dirty="0" smtClean="0"/>
              <a:t>“Java Kim”</a:t>
            </a:r>
            <a:r>
              <a:rPr lang="ko-KR" altLang="en-US" sz="1400" i="1" dirty="0" smtClean="0"/>
              <a:t> 리턴</a:t>
            </a:r>
            <a:endParaRPr lang="en-US" altLang="ko-KR" sz="1400" i="1" dirty="0" smtClean="0"/>
          </a:p>
          <a:p>
            <a:r>
              <a:rPr lang="en-US" altLang="ko-KR" sz="1400" i="1" dirty="0" smtClean="0"/>
              <a:t>// </a:t>
            </a:r>
            <a:r>
              <a:rPr lang="ko-KR" altLang="en-US" sz="1400" i="1" dirty="0" smtClean="0"/>
              <a:t>사용자가 입력 없이 창을 닫으면 </a:t>
            </a:r>
            <a:r>
              <a:rPr lang="en-US" altLang="ko-KR" sz="1400" i="1" dirty="0" smtClean="0"/>
              <a:t>null </a:t>
            </a:r>
            <a:r>
              <a:rPr lang="ko-KR" altLang="en-US" sz="1400" i="1" dirty="0" smtClean="0"/>
              <a:t>리턴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929058" y="2643182"/>
            <a:ext cx="4929190" cy="224676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result = </a:t>
            </a:r>
            <a:r>
              <a:rPr lang="en-US" altLang="ko-KR" sz="1400" dirty="0" err="1" smtClean="0"/>
              <a:t>JOptionPane.</a:t>
            </a:r>
            <a:r>
              <a:rPr lang="en-US" altLang="ko-KR" sz="1400" i="1" dirty="0" err="1" smtClean="0"/>
              <a:t>showConfirmDialog</a:t>
            </a:r>
            <a:r>
              <a:rPr lang="en-US" altLang="ko-KR" sz="1400" i="1" dirty="0" smtClean="0"/>
              <a:t>(null,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계속할 것입니까</a:t>
            </a:r>
            <a:r>
              <a:rPr lang="en-US" altLang="ko-KR" sz="1400" dirty="0" smtClean="0"/>
              <a:t>?", 					"Confirm", </a:t>
            </a:r>
            <a:r>
              <a:rPr lang="en-US" altLang="ko-KR" sz="1400" dirty="0" err="1" smtClean="0"/>
              <a:t>JOptionPane.</a:t>
            </a:r>
            <a:r>
              <a:rPr lang="en-US" altLang="ko-KR" sz="1400" i="1" dirty="0" err="1" smtClean="0"/>
              <a:t>YES_NO_OPTION</a:t>
            </a:r>
            <a:r>
              <a:rPr lang="en-US" altLang="ko-KR" sz="1400" i="1" dirty="0" smtClean="0"/>
              <a:t>);</a:t>
            </a:r>
          </a:p>
          <a:p>
            <a:pPr defTabSz="180000"/>
            <a:r>
              <a:rPr lang="en-US" altLang="ko-KR" sz="1400" dirty="0" smtClean="0"/>
              <a:t>if(result == </a:t>
            </a:r>
            <a:r>
              <a:rPr lang="en-US" altLang="ko-KR" sz="1400" dirty="0" err="1" smtClean="0"/>
              <a:t>JOptionPane.CLOSED_OPTION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// </a:t>
            </a:r>
            <a:r>
              <a:rPr lang="ko-KR" altLang="en-US" sz="1400" dirty="0" smtClean="0"/>
              <a:t>사용자가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예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나</a:t>
            </a:r>
            <a:r>
              <a:rPr lang="en-US" altLang="ko-KR" sz="1400" dirty="0" smtClean="0"/>
              <a:t> "</a:t>
            </a:r>
            <a:r>
              <a:rPr lang="ko-KR" altLang="en-US" sz="1400" dirty="0" smtClean="0"/>
              <a:t>아니오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선택없이</a:t>
            </a:r>
            <a:r>
              <a:rPr lang="ko-KR" altLang="en-US" sz="1400" dirty="0" smtClean="0"/>
              <a:t> 다이얼로그 창을 닫은 경우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smtClean="0"/>
              <a:t>else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if(result == </a:t>
            </a:r>
            <a:r>
              <a:rPr lang="en-US" altLang="ko-KR" sz="1400" dirty="0" err="1" smtClean="0"/>
              <a:t>JOptionPane.</a:t>
            </a:r>
            <a:r>
              <a:rPr lang="en-US" altLang="ko-KR" sz="1400" i="1" dirty="0" err="1" smtClean="0"/>
              <a:t>YES_OPTION</a:t>
            </a:r>
            <a:r>
              <a:rPr lang="en-US" altLang="ko-KR" sz="1400" i="1" dirty="0" smtClean="0"/>
              <a:t>) {</a:t>
            </a:r>
          </a:p>
          <a:p>
            <a:pPr defTabSz="180000"/>
            <a:r>
              <a:rPr lang="en-US" altLang="ko-KR" sz="1400" i="1" dirty="0" smtClean="0"/>
              <a:t>	// </a:t>
            </a:r>
            <a:r>
              <a:rPr lang="ko-KR" altLang="en-US" sz="1400" dirty="0" smtClean="0"/>
              <a:t>사용자가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예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를 선택한 경우</a:t>
            </a:r>
            <a:endParaRPr lang="en-US" altLang="ko-KR" sz="1400" dirty="0" smtClean="0"/>
          </a:p>
          <a:p>
            <a:pPr defTabSz="180000"/>
            <a:r>
              <a:rPr lang="en-US" altLang="ko-KR" sz="1400" i="1" dirty="0" smtClean="0"/>
              <a:t>}</a:t>
            </a:r>
          </a:p>
          <a:p>
            <a:pPr defTabSz="180000"/>
            <a:r>
              <a:rPr lang="en-US" altLang="ko-KR" sz="1400" i="1" dirty="0" smtClean="0"/>
              <a:t>else {	// </a:t>
            </a:r>
            <a:r>
              <a:rPr lang="ko-KR" altLang="en-US" sz="1400" dirty="0" smtClean="0"/>
              <a:t>사용자가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아니오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를 선택한 경우</a:t>
            </a:r>
            <a:endParaRPr lang="en-US" altLang="ko-KR" sz="1400" i="1" dirty="0" smtClean="0"/>
          </a:p>
          <a:p>
            <a:pPr defTabSz="180000"/>
            <a:r>
              <a:rPr lang="en-US" altLang="ko-KR" sz="1400" i="1" dirty="0" smtClean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929058" y="5143512"/>
            <a:ext cx="4929190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 smtClean="0"/>
              <a:t>JOptionPane.</a:t>
            </a:r>
            <a:r>
              <a:rPr lang="en-US" altLang="ko-KR" sz="1400" i="1" dirty="0" err="1" smtClean="0"/>
              <a:t>showMessageDialog</a:t>
            </a:r>
            <a:r>
              <a:rPr lang="en-US" altLang="ko-KR" sz="1400" i="1" dirty="0" smtClean="0"/>
              <a:t>(null, "</a:t>
            </a:r>
            <a:r>
              <a:rPr lang="ko-KR" altLang="en-US" sz="1400" i="1" dirty="0" smtClean="0"/>
              <a:t>조심하세요</a:t>
            </a:r>
            <a:r>
              <a:rPr lang="en-US" altLang="ko-KR" sz="1400" i="1" dirty="0" smtClean="0"/>
              <a:t>", "Message", </a:t>
            </a:r>
          </a:p>
          <a:p>
            <a:pPr defTabSz="180000"/>
            <a:r>
              <a:rPr lang="en-US" altLang="ko-KR" sz="1400" i="1" dirty="0" smtClean="0"/>
              <a:t>					</a:t>
            </a:r>
            <a:r>
              <a:rPr lang="en-US" altLang="ko-KR" sz="1400" i="1" dirty="0" err="1" smtClean="0"/>
              <a:t>JOptionPane.ERROR_MESSAGE</a:t>
            </a:r>
            <a:r>
              <a:rPr lang="en-US" altLang="ko-KR" sz="1400" i="1" dirty="0" smtClean="0"/>
              <a:t>); 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839709" y="3976213"/>
            <a:ext cx="2579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/>
              <a:t>옵션</a:t>
            </a:r>
            <a:endParaRPr lang="en-US" altLang="ko-KR" sz="1400" smtClean="0"/>
          </a:p>
          <a:p>
            <a:pPr algn="ctr"/>
            <a:r>
              <a:rPr lang="en-US" altLang="ko-KR" sz="1400" smtClean="0"/>
              <a:t>(JOptionPane.YES_NO_OPTION)</a:t>
            </a:r>
            <a:endParaRPr lang="ko-KR" altLang="en-US" sz="1400"/>
          </a:p>
        </p:txBody>
      </p:sp>
      <p:sp>
        <p:nvSpPr>
          <p:cNvPr id="22" name="오른쪽 중괄호 21"/>
          <p:cNvSpPr/>
          <p:nvPr/>
        </p:nvSpPr>
        <p:spPr>
          <a:xfrm rot="5400000">
            <a:off x="1875560" y="3440428"/>
            <a:ext cx="428628" cy="642942"/>
          </a:xfrm>
          <a:prstGeom prst="rightBrace">
            <a:avLst>
              <a:gd name="adj1" fmla="val 45000"/>
              <a:gd name="adj2" fmla="val 50000"/>
            </a:avLst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67" y="1262056"/>
            <a:ext cx="282892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24" y="5013176"/>
            <a:ext cx="25527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7158" y="1357298"/>
            <a:ext cx="3500462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javax.swing</a:t>
            </a:r>
            <a:r>
              <a:rPr lang="en-US" altLang="ko-KR" sz="1000" dirty="0" smtClean="0"/>
              <a:t>.*;</a:t>
            </a:r>
          </a:p>
          <a:p>
            <a:pPr defTabSz="180000"/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java.awt.event</a:t>
            </a:r>
            <a:r>
              <a:rPr lang="en-US" altLang="ko-KR" sz="1000" dirty="0" smtClean="0"/>
              <a:t>.*;</a:t>
            </a:r>
          </a:p>
          <a:p>
            <a:pPr defTabSz="180000"/>
            <a:r>
              <a:rPr lang="en-US" altLang="ko-KR" sz="1000" dirty="0" smtClean="0"/>
              <a:t>import java.awt.*;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b="1" dirty="0" smtClean="0"/>
              <a:t>public class </a:t>
            </a:r>
            <a:r>
              <a:rPr lang="en-US" altLang="ko-KR" sz="1000" b="1" dirty="0" err="1" smtClean="0"/>
              <a:t>OptionPaneEx</a:t>
            </a:r>
            <a:r>
              <a:rPr lang="en-US" altLang="ko-KR" sz="1000" b="1" dirty="0" smtClean="0"/>
              <a:t> extends </a:t>
            </a:r>
            <a:r>
              <a:rPr lang="en-US" altLang="ko-KR" sz="1000" b="1" err="1" smtClean="0"/>
              <a:t>JFrame</a:t>
            </a:r>
            <a:r>
              <a:rPr lang="en-US" altLang="ko-KR" sz="1000" b="1" smtClean="0"/>
              <a:t> {</a:t>
            </a:r>
          </a:p>
          <a:p>
            <a:pPr defTabSz="180000"/>
            <a:r>
              <a:rPr lang="en-US" altLang="ko-KR" sz="1000" smtClean="0"/>
              <a:t>	Container contentPane;</a:t>
            </a:r>
          </a:p>
          <a:p>
            <a:pPr defTabSz="180000"/>
            <a:endParaRPr lang="en-US" altLang="ko-KR" sz="1000" b="1" dirty="0" smtClean="0"/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OptionPaneEx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setTitle</a:t>
            </a:r>
            <a:r>
              <a:rPr lang="en-US" altLang="ko-KR" sz="1000" dirty="0" smtClean="0"/>
              <a:t>("</a:t>
            </a:r>
            <a:r>
              <a:rPr lang="ko-KR" altLang="en-US" sz="1000" dirty="0" smtClean="0"/>
              <a:t>옵션 팬 </a:t>
            </a:r>
            <a:r>
              <a:rPr lang="ko-KR" altLang="en-US" sz="1000" smtClean="0"/>
              <a:t>예제</a:t>
            </a:r>
            <a:r>
              <a:rPr lang="en-US" altLang="ko-KR" sz="1000" smtClean="0"/>
              <a:t>");</a:t>
            </a:r>
          </a:p>
          <a:p>
            <a:pPr defTabSz="180000"/>
            <a:r>
              <a:rPr lang="en-US" altLang="ko-KR" sz="1000" smtClean="0"/>
              <a:t>		setDefaultCloseOperation(JFrame.</a:t>
            </a:r>
            <a:r>
              <a:rPr lang="en-US" altLang="ko-KR" sz="1000" i="1" smtClean="0"/>
              <a:t>EXIT_ON_CLOSE);</a:t>
            </a:r>
          </a:p>
          <a:p>
            <a:pPr defTabSz="180000"/>
            <a:r>
              <a:rPr lang="en-US" altLang="ko-KR" sz="1000" i="1" smtClean="0"/>
              <a:t>		</a:t>
            </a:r>
            <a:r>
              <a:rPr lang="en-US" altLang="ko-KR" sz="1000" smtClean="0"/>
              <a:t>contentPane = getContentPane();</a:t>
            </a:r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setSize</a:t>
            </a:r>
            <a:r>
              <a:rPr lang="en-US" altLang="ko-KR" sz="1000" dirty="0" smtClean="0"/>
              <a:t>(250,200);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smtClean="0"/>
              <a:t>	contentPane.add(</a:t>
            </a:r>
            <a:r>
              <a:rPr lang="en-US" altLang="ko-KR" sz="1000" b="1" smtClean="0"/>
              <a:t>new </a:t>
            </a:r>
            <a:r>
              <a:rPr lang="en-US" altLang="ko-KR" sz="1000" b="1" dirty="0" err="1" smtClean="0"/>
              <a:t>MyPanel</a:t>
            </a:r>
            <a:r>
              <a:rPr lang="en-US" altLang="ko-KR" sz="1000" b="1" dirty="0" smtClean="0"/>
              <a:t>(), </a:t>
            </a:r>
            <a:r>
              <a:rPr lang="en-US" altLang="ko-KR" sz="1000" b="1" dirty="0" err="1" smtClean="0"/>
              <a:t>BorderLayout.</a:t>
            </a:r>
            <a:r>
              <a:rPr lang="en-US" altLang="ko-KR" sz="1000" b="1" i="1" dirty="0" err="1" smtClean="0"/>
              <a:t>NORTH</a:t>
            </a:r>
            <a:r>
              <a:rPr lang="en-US" altLang="ko-KR" sz="1000" b="1" i="1" dirty="0" smtClean="0"/>
              <a:t>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setVisible</a:t>
            </a:r>
            <a:r>
              <a:rPr lang="en-US" altLang="ko-KR" sz="1000" dirty="0" smtClean="0"/>
              <a:t>(</a:t>
            </a:r>
            <a:r>
              <a:rPr lang="en-US" altLang="ko-KR" sz="1000" b="1" dirty="0" smtClean="0"/>
              <a:t>true);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b="1" dirty="0" smtClean="0"/>
              <a:t>	class </a:t>
            </a:r>
            <a:r>
              <a:rPr lang="en-US" altLang="ko-KR" sz="1000" b="1" dirty="0" err="1" smtClean="0"/>
              <a:t>MyPanel</a:t>
            </a:r>
            <a:r>
              <a:rPr lang="en-US" altLang="ko-KR" sz="1000" b="1" dirty="0" smtClean="0"/>
              <a:t> extends Panel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JButton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inputBtn</a:t>
            </a:r>
            <a:r>
              <a:rPr lang="en-US" altLang="ko-KR" sz="1000" dirty="0" smtClean="0"/>
              <a:t>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JButton</a:t>
            </a:r>
            <a:r>
              <a:rPr lang="en-US" altLang="ko-KR" sz="1000" b="1" dirty="0" smtClean="0"/>
              <a:t>("Input Name");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JTextField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JTextField</a:t>
            </a:r>
            <a:r>
              <a:rPr lang="en-US" altLang="ko-KR" sz="1000" b="1" dirty="0" smtClean="0"/>
              <a:t>(10);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JButton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confirmBtn</a:t>
            </a:r>
            <a:r>
              <a:rPr lang="en-US" altLang="ko-KR" sz="1000" dirty="0" smtClean="0"/>
              <a:t>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JButton</a:t>
            </a:r>
            <a:r>
              <a:rPr lang="en-US" altLang="ko-KR" sz="1000" b="1" dirty="0" smtClean="0"/>
              <a:t>("Confirm");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JButton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messageBtn</a:t>
            </a:r>
            <a:r>
              <a:rPr lang="en-US" altLang="ko-KR" sz="1000" dirty="0" smtClean="0"/>
              <a:t>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JButton</a:t>
            </a:r>
            <a:r>
              <a:rPr lang="en-US" altLang="ko-KR" sz="1000" b="1" dirty="0" smtClean="0"/>
              <a:t>("Message");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MyPanel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setBackground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Color.</a:t>
            </a:r>
            <a:r>
              <a:rPr lang="en-US" altLang="ko-KR" sz="1000" i="1" dirty="0" err="1" smtClean="0"/>
              <a:t>LIGHT_GRAY</a:t>
            </a:r>
            <a:r>
              <a:rPr lang="en-US" altLang="ko-KR" sz="1000" i="1" dirty="0" smtClean="0"/>
              <a:t>);</a:t>
            </a:r>
          </a:p>
          <a:p>
            <a:pPr defTabSz="180000"/>
            <a:r>
              <a:rPr lang="en-US" altLang="ko-KR" sz="1000" dirty="0" smtClean="0"/>
              <a:t>			add(</a:t>
            </a:r>
            <a:r>
              <a:rPr lang="en-US" altLang="ko-KR" sz="1000" dirty="0" err="1" smtClean="0"/>
              <a:t>inputBtn</a:t>
            </a:r>
            <a:r>
              <a:rPr lang="en-US" altLang="ko-KR" sz="1000" dirty="0" smtClean="0"/>
              <a:t>);</a:t>
            </a:r>
          </a:p>
          <a:p>
            <a:pPr defTabSz="180000"/>
            <a:r>
              <a:rPr lang="en-US" altLang="ko-KR" sz="1000" dirty="0" smtClean="0"/>
              <a:t>			add(</a:t>
            </a:r>
            <a:r>
              <a:rPr lang="en-US" altLang="ko-KR" sz="1000" dirty="0" err="1" smtClean="0"/>
              <a:t>confirmBtn</a:t>
            </a:r>
            <a:r>
              <a:rPr lang="en-US" altLang="ko-KR" sz="1000" dirty="0" smtClean="0"/>
              <a:t>);</a:t>
            </a:r>
          </a:p>
          <a:p>
            <a:pPr defTabSz="180000"/>
            <a:r>
              <a:rPr lang="en-US" altLang="ko-KR" sz="1000" dirty="0" smtClean="0"/>
              <a:t>			add(</a:t>
            </a:r>
            <a:r>
              <a:rPr lang="en-US" altLang="ko-KR" sz="1000" dirty="0" err="1" smtClean="0"/>
              <a:t>messageBtn</a:t>
            </a:r>
            <a:r>
              <a:rPr lang="en-US" altLang="ko-KR" sz="1000" dirty="0" smtClean="0"/>
              <a:t>);</a:t>
            </a:r>
          </a:p>
          <a:p>
            <a:pPr defTabSz="180000"/>
            <a:r>
              <a:rPr lang="en-US" altLang="ko-KR" sz="1000" dirty="0" smtClean="0"/>
              <a:t>			add(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);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14-8 : </a:t>
            </a:r>
            <a:r>
              <a:rPr lang="en-US" altLang="ko-KR" dirty="0" err="1" smtClean="0"/>
              <a:t>JOptionPane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사용한 팝업 다이얼로그 작성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00496" y="1357298"/>
            <a:ext cx="5000660" cy="53245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inputBtn.addActionListener</a:t>
            </a:r>
            <a:r>
              <a:rPr lang="en-US" altLang="ko-KR" sz="1000" dirty="0" smtClean="0"/>
              <a:t>(new </a:t>
            </a:r>
            <a:r>
              <a:rPr lang="en-US" altLang="ko-KR" sz="1000" dirty="0" err="1" smtClean="0"/>
              <a:t>ActionListener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			public void </a:t>
            </a:r>
            <a:r>
              <a:rPr lang="en-US" altLang="ko-KR" sz="1000" dirty="0" err="1" smtClean="0"/>
              <a:t>actionPerformed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ActionEvent</a:t>
            </a:r>
            <a:r>
              <a:rPr lang="en-US" altLang="ko-KR" sz="1000" dirty="0" smtClean="0"/>
              <a:t> e) {</a:t>
            </a:r>
          </a:p>
          <a:p>
            <a:pPr defTabSz="180000"/>
            <a:r>
              <a:rPr lang="en-US" altLang="ko-KR" sz="1000" dirty="0" smtClean="0"/>
              <a:t>					</a:t>
            </a:r>
            <a:r>
              <a:rPr lang="en-US" altLang="ko-KR" sz="1000" b="1" dirty="0" smtClean="0"/>
              <a:t>String name = </a:t>
            </a:r>
            <a:r>
              <a:rPr lang="en-US" altLang="ko-KR" sz="1000" b="1" dirty="0" err="1" smtClean="0"/>
              <a:t>JOptionPane.</a:t>
            </a:r>
            <a:r>
              <a:rPr lang="en-US" altLang="ko-KR" sz="1000" b="1" i="1" dirty="0" err="1" smtClean="0"/>
              <a:t>showInputDialog</a:t>
            </a:r>
            <a:r>
              <a:rPr lang="en-US" altLang="ko-KR" sz="1000" b="1" i="1" dirty="0" smtClean="0"/>
              <a:t>("</a:t>
            </a:r>
            <a:r>
              <a:rPr lang="ko-KR" altLang="en-US" sz="1000" b="1" i="1" dirty="0" smtClean="0"/>
              <a:t>이름을 </a:t>
            </a:r>
            <a:r>
              <a:rPr lang="ko-KR" altLang="en-US" sz="1000" b="1" i="1" smtClean="0"/>
              <a:t>입력하세요</a:t>
            </a:r>
            <a:r>
              <a:rPr lang="en-US" altLang="ko-KR" sz="1000" b="1" i="1" smtClean="0"/>
              <a:t>.");</a:t>
            </a:r>
          </a:p>
          <a:p>
            <a:pPr defTabSz="180000"/>
            <a:r>
              <a:rPr lang="en-US" altLang="ko-KR" sz="1000" b="1" smtClean="0"/>
              <a:t>					if(name != null)</a:t>
            </a:r>
            <a:endParaRPr lang="en-US" altLang="ko-KR" sz="1000" b="1" dirty="0" smtClean="0"/>
          </a:p>
          <a:p>
            <a:pPr defTabSz="180000"/>
            <a:r>
              <a:rPr lang="en-US" altLang="ko-KR" sz="1000" smtClean="0"/>
              <a:t>	</a:t>
            </a:r>
            <a:r>
              <a:rPr lang="en-US" altLang="ko-KR" sz="1000" dirty="0" smtClean="0"/>
              <a:t>					</a:t>
            </a:r>
            <a:r>
              <a:rPr lang="en-US" altLang="ko-KR" sz="1000" dirty="0" err="1" smtClean="0"/>
              <a:t>tf.setText</a:t>
            </a:r>
            <a:r>
              <a:rPr lang="en-US" altLang="ko-KR" sz="1000" dirty="0" smtClean="0"/>
              <a:t>(name);</a:t>
            </a:r>
          </a:p>
          <a:p>
            <a:pPr defTabSz="180000"/>
            <a:r>
              <a:rPr lang="en-US" altLang="ko-KR" sz="1000" dirty="0" smtClean="0"/>
              <a:t>				}</a:t>
            </a:r>
          </a:p>
          <a:p>
            <a:pPr defTabSz="180000"/>
            <a:r>
              <a:rPr lang="en-US" altLang="ko-KR" sz="1000" dirty="0" smtClean="0"/>
              <a:t>			});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confirmBtn.addActionListener</a:t>
            </a:r>
            <a:r>
              <a:rPr lang="en-US" altLang="ko-KR" sz="1000" dirty="0" smtClean="0"/>
              <a:t>(new </a:t>
            </a:r>
            <a:r>
              <a:rPr lang="en-US" altLang="ko-KR" sz="1000" dirty="0" err="1" smtClean="0"/>
              <a:t>ActionListener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			public void </a:t>
            </a:r>
            <a:r>
              <a:rPr lang="en-US" altLang="ko-KR" sz="1000" dirty="0" err="1" smtClean="0"/>
              <a:t>actionPerformed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ActionEvent</a:t>
            </a:r>
            <a:r>
              <a:rPr lang="en-US" altLang="ko-KR" sz="1000" dirty="0" smtClean="0"/>
              <a:t> e) {</a:t>
            </a:r>
          </a:p>
          <a:p>
            <a:pPr defTabSz="180000"/>
            <a:r>
              <a:rPr lang="en-US" altLang="ko-KR" sz="1000" dirty="0" smtClean="0"/>
              <a:t>					</a:t>
            </a:r>
            <a:r>
              <a:rPr lang="en-US" altLang="ko-KR" sz="1000" b="1" dirty="0" err="1" smtClean="0"/>
              <a:t>int</a:t>
            </a:r>
            <a:r>
              <a:rPr lang="en-US" altLang="ko-KR" sz="1000" b="1" dirty="0" smtClean="0"/>
              <a:t> result = </a:t>
            </a:r>
            <a:r>
              <a:rPr lang="en-US" altLang="ko-KR" sz="1000" b="1" dirty="0" err="1" smtClean="0"/>
              <a:t>JOptionPane.</a:t>
            </a:r>
            <a:r>
              <a:rPr lang="en-US" altLang="ko-KR" sz="1000" b="1" i="1" dirty="0" err="1" smtClean="0"/>
              <a:t>showConfirmDialog</a:t>
            </a:r>
            <a:r>
              <a:rPr lang="en-US" altLang="ko-KR" sz="1000" b="1" i="1" dirty="0" smtClean="0"/>
              <a:t>(null, </a:t>
            </a:r>
          </a:p>
          <a:p>
            <a:pPr defTabSz="180000"/>
            <a:r>
              <a:rPr lang="en-US" altLang="ko-KR" sz="1000" b="1" dirty="0" smtClean="0"/>
              <a:t>									"</a:t>
            </a:r>
            <a:r>
              <a:rPr lang="ko-KR" altLang="en-US" sz="1000" b="1" dirty="0" smtClean="0"/>
              <a:t>계속할 것입니까</a:t>
            </a:r>
            <a:r>
              <a:rPr lang="en-US" altLang="ko-KR" sz="1000" b="1" dirty="0" smtClean="0"/>
              <a:t>?", "Confirm", </a:t>
            </a:r>
            <a:r>
              <a:rPr lang="en-US" altLang="ko-KR" sz="1000" b="1" err="1" smtClean="0"/>
              <a:t>JOptionPane.</a:t>
            </a:r>
            <a:r>
              <a:rPr lang="en-US" altLang="ko-KR" sz="1000" b="1" i="1" err="1" smtClean="0"/>
              <a:t>YES_NO_OPTION</a:t>
            </a:r>
            <a:r>
              <a:rPr lang="en-US" altLang="ko-KR" sz="1000" b="1" i="1" smtClean="0"/>
              <a:t>);</a:t>
            </a:r>
          </a:p>
          <a:p>
            <a:pPr defTabSz="180000"/>
            <a:r>
              <a:rPr lang="en-US" altLang="ko-KR" sz="1000" b="1" smtClean="0"/>
              <a:t>					if(result == JOptionPane.</a:t>
            </a:r>
            <a:r>
              <a:rPr lang="en-US" altLang="ko-KR" sz="1000" b="1" i="1" smtClean="0"/>
              <a:t>CLOSED_OPTION)</a:t>
            </a:r>
          </a:p>
          <a:p>
            <a:pPr defTabSz="180000"/>
            <a:r>
              <a:rPr lang="en-US" altLang="ko-KR" sz="1000" b="1" smtClean="0"/>
              <a:t>						tf.setText("Just Closed without Selection");</a:t>
            </a:r>
            <a:endParaRPr lang="en-US" altLang="ko-KR" sz="1000" b="1" i="1" dirty="0" smtClean="0"/>
          </a:p>
          <a:p>
            <a:pPr defTabSz="180000"/>
            <a:r>
              <a:rPr lang="en-US" altLang="ko-KR" sz="1000" b="1" dirty="0" smtClean="0"/>
              <a:t>				</a:t>
            </a:r>
            <a:r>
              <a:rPr lang="en-US" altLang="ko-KR" sz="1000" b="1" smtClean="0"/>
              <a:t>	else if(result </a:t>
            </a:r>
            <a:r>
              <a:rPr lang="en-US" altLang="ko-KR" sz="1000" b="1" dirty="0" smtClean="0"/>
              <a:t>== </a:t>
            </a:r>
            <a:r>
              <a:rPr lang="en-US" altLang="ko-KR" sz="1000" b="1" dirty="0" err="1" smtClean="0"/>
              <a:t>JOptionPane.</a:t>
            </a:r>
            <a:r>
              <a:rPr lang="en-US" altLang="ko-KR" sz="1000" b="1" i="1" dirty="0" err="1" smtClean="0"/>
              <a:t>YES_OPTION</a:t>
            </a:r>
            <a:r>
              <a:rPr lang="en-US" altLang="ko-KR" sz="1000" b="1" i="1" dirty="0" smtClean="0"/>
              <a:t>)</a:t>
            </a:r>
          </a:p>
          <a:p>
            <a:pPr defTabSz="180000"/>
            <a:r>
              <a:rPr lang="en-US" altLang="ko-KR" sz="1000" b="1" dirty="0" smtClean="0"/>
              <a:t>						</a:t>
            </a:r>
            <a:r>
              <a:rPr lang="en-US" altLang="ko-KR" sz="1000" b="1" dirty="0" err="1" smtClean="0"/>
              <a:t>tf.setText</a:t>
            </a:r>
            <a:r>
              <a:rPr lang="en-US" altLang="ko-KR" sz="1000" b="1" dirty="0" smtClean="0"/>
              <a:t>("Yes");</a:t>
            </a:r>
          </a:p>
          <a:p>
            <a:pPr defTabSz="180000"/>
            <a:r>
              <a:rPr lang="en-US" altLang="ko-KR" sz="1000" b="1" dirty="0" smtClean="0"/>
              <a:t>					else</a:t>
            </a:r>
          </a:p>
          <a:p>
            <a:pPr defTabSz="180000"/>
            <a:r>
              <a:rPr lang="en-US" altLang="ko-KR" sz="1000" b="1" dirty="0" smtClean="0"/>
              <a:t>						</a:t>
            </a:r>
            <a:r>
              <a:rPr lang="en-US" altLang="ko-KR" sz="1000" b="1" dirty="0" err="1" smtClean="0"/>
              <a:t>tf.setText</a:t>
            </a:r>
            <a:r>
              <a:rPr lang="en-US" altLang="ko-KR" sz="1000" b="1" dirty="0" smtClean="0"/>
              <a:t>("No");</a:t>
            </a:r>
          </a:p>
          <a:p>
            <a:pPr defTabSz="180000"/>
            <a:r>
              <a:rPr lang="en-US" altLang="ko-KR" sz="1000" dirty="0" smtClean="0"/>
              <a:t>				}</a:t>
            </a:r>
          </a:p>
          <a:p>
            <a:pPr defTabSz="180000"/>
            <a:r>
              <a:rPr lang="en-US" altLang="ko-KR" sz="1000" dirty="0" smtClean="0"/>
              <a:t>			});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messageBtn.addActionListener</a:t>
            </a:r>
            <a:r>
              <a:rPr lang="en-US" altLang="ko-KR" sz="1000" dirty="0" smtClean="0"/>
              <a:t>(new </a:t>
            </a:r>
            <a:r>
              <a:rPr lang="en-US" altLang="ko-KR" sz="1000" dirty="0" err="1" smtClean="0"/>
              <a:t>ActionListener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			public void </a:t>
            </a:r>
            <a:r>
              <a:rPr lang="en-US" altLang="ko-KR" sz="1000" dirty="0" err="1" smtClean="0"/>
              <a:t>actionPerformed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ActionEvent</a:t>
            </a:r>
            <a:r>
              <a:rPr lang="en-US" altLang="ko-KR" sz="1000" dirty="0" smtClean="0"/>
              <a:t> e) {</a:t>
            </a:r>
          </a:p>
          <a:p>
            <a:pPr defTabSz="180000"/>
            <a:r>
              <a:rPr lang="en-US" altLang="ko-KR" sz="1000" dirty="0" smtClean="0"/>
              <a:t>					</a:t>
            </a:r>
            <a:r>
              <a:rPr lang="en-US" altLang="ko-KR" sz="1000" b="1" dirty="0" err="1" smtClean="0"/>
              <a:t>JOptionPane.</a:t>
            </a:r>
            <a:r>
              <a:rPr lang="en-US" altLang="ko-KR" sz="1000" b="1" i="1" dirty="0" err="1" smtClean="0"/>
              <a:t>showMessageDialog</a:t>
            </a:r>
            <a:r>
              <a:rPr lang="en-US" altLang="ko-KR" sz="1000" b="1" i="1" dirty="0" smtClean="0"/>
              <a:t>(null, </a:t>
            </a:r>
          </a:p>
          <a:p>
            <a:pPr defTabSz="180000"/>
            <a:r>
              <a:rPr lang="en-US" altLang="ko-KR" sz="1000" b="1" i="1" dirty="0" smtClean="0"/>
              <a:t>									"</a:t>
            </a:r>
            <a:r>
              <a:rPr lang="ko-KR" altLang="en-US" sz="1000" b="1" i="1" dirty="0" smtClean="0"/>
              <a:t>조심하세요</a:t>
            </a:r>
            <a:r>
              <a:rPr lang="en-US" altLang="ko-KR" sz="1000" b="1" i="1" dirty="0" smtClean="0"/>
              <a:t>", "Message", </a:t>
            </a:r>
            <a:r>
              <a:rPr lang="en-US" altLang="ko-KR" sz="1000" b="1" i="1" dirty="0" err="1" smtClean="0"/>
              <a:t>JOptionPane.ERROR_MESSAGE</a:t>
            </a:r>
            <a:r>
              <a:rPr lang="en-US" altLang="ko-KR" sz="1000" b="1" i="1" dirty="0" smtClean="0"/>
              <a:t>); </a:t>
            </a:r>
          </a:p>
          <a:p>
            <a:pPr defTabSz="180000"/>
            <a:r>
              <a:rPr lang="en-US" altLang="ko-KR" sz="1000" dirty="0" smtClean="0"/>
              <a:t>				}</a:t>
            </a:r>
          </a:p>
          <a:p>
            <a:pPr defTabSz="180000"/>
            <a:r>
              <a:rPr lang="en-US" altLang="ko-KR" sz="1000" dirty="0" smtClean="0"/>
              <a:t>			});</a:t>
            </a:r>
          </a:p>
          <a:p>
            <a:pPr defTabSz="180000"/>
            <a:r>
              <a:rPr lang="en-US" altLang="ko-KR" sz="1000" dirty="0" smtClean="0"/>
              <a:t>		}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public static void main(String 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 {</a:t>
            </a:r>
          </a:p>
          <a:p>
            <a:pPr defTabSz="180000"/>
            <a:r>
              <a:rPr lang="en-US" altLang="ko-KR" sz="1000" dirty="0" smtClean="0"/>
              <a:t>		new </a:t>
            </a:r>
            <a:r>
              <a:rPr lang="en-US" altLang="ko-KR" sz="1000" dirty="0" err="1" smtClean="0"/>
              <a:t>OptionPaneEx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}</a:t>
            </a:r>
            <a:endParaRPr lang="ko-KR" altLang="en-US" sz="1000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144" y="3457066"/>
            <a:ext cx="3766532" cy="150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3195" y="1844891"/>
            <a:ext cx="3784990" cy="151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예제 실행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43306" y="500042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초기 화면</a:t>
            </a:r>
            <a:endParaRPr lang="en-US" altLang="ko-KR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92952" y="2354104"/>
            <a:ext cx="2916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Input Name </a:t>
            </a:r>
            <a:r>
              <a:rPr lang="ko-KR" altLang="en-US" sz="1400" dirty="0" smtClean="0"/>
              <a:t>버튼을 누르는 경우 입력 다이얼로그 생성</a:t>
            </a:r>
            <a:endParaRPr lang="en-US" altLang="ko-KR" sz="1400" dirty="0" smtClean="0"/>
          </a:p>
          <a:p>
            <a:r>
              <a:rPr lang="en-US" altLang="ko-KR" sz="1400" dirty="0" smtClean="0"/>
              <a:t>" Java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Kim"</a:t>
            </a:r>
            <a:r>
              <a:rPr lang="ko-KR" altLang="en-US" sz="1400" dirty="0" smtClean="0"/>
              <a:t>을 입력하고 </a:t>
            </a:r>
            <a:endParaRPr lang="en-US" altLang="ko-KR" sz="1400" dirty="0" smtClean="0"/>
          </a:p>
          <a:p>
            <a:r>
              <a:rPr lang="ko-KR" altLang="en-US" sz="1400" dirty="0" smtClean="0"/>
              <a:t>확인 버튼을 누르면</a:t>
            </a:r>
            <a:endParaRPr lang="en-US" altLang="ko-KR" sz="1400" dirty="0" smtClean="0"/>
          </a:p>
          <a:p>
            <a:r>
              <a:rPr lang="ko-KR" altLang="en-US" sz="1400" dirty="0" smtClean="0"/>
              <a:t>텍스트필드 창에 출력</a:t>
            </a:r>
            <a:endParaRPr lang="en-US" altLang="ko-KR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462643" y="3797984"/>
            <a:ext cx="2499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Confirm </a:t>
            </a:r>
            <a:r>
              <a:rPr lang="ko-KR" altLang="en-US" sz="1400" dirty="0"/>
              <a:t>버튼을 누르면 </a:t>
            </a:r>
            <a:r>
              <a:rPr lang="ko-KR" altLang="en-US" sz="1400" dirty="0" smtClean="0"/>
              <a:t>확인 다이얼로그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생성</a:t>
            </a:r>
            <a:endParaRPr lang="en-US" altLang="ko-KR" sz="1400" dirty="0"/>
          </a:p>
          <a:p>
            <a:r>
              <a:rPr lang="en-US" altLang="ko-KR" sz="1400" dirty="0" smtClean="0"/>
              <a:t>"</a:t>
            </a:r>
            <a:r>
              <a:rPr lang="ko-KR" altLang="en-US" sz="1400" dirty="0" smtClean="0"/>
              <a:t>예</a:t>
            </a:r>
            <a:r>
              <a:rPr lang="en-US" altLang="ko-KR" sz="1400" dirty="0" smtClean="0"/>
              <a:t>" </a:t>
            </a:r>
            <a:r>
              <a:rPr lang="ko-KR" altLang="en-US" sz="1400" dirty="0" smtClean="0"/>
              <a:t>버튼을 누르면 텍스트필드 창에 </a:t>
            </a:r>
            <a:r>
              <a:rPr lang="en-US" altLang="ko-KR" sz="1400" dirty="0" smtClean="0"/>
              <a:t>"Yes"</a:t>
            </a:r>
            <a:r>
              <a:rPr lang="ko-KR" altLang="en-US" sz="1400" dirty="0" smtClean="0"/>
              <a:t> 출력</a:t>
            </a:r>
            <a:endParaRPr lang="en-US" altLang="ko-KR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492952" y="5748541"/>
            <a:ext cx="2636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Message </a:t>
            </a:r>
            <a:r>
              <a:rPr lang="ko-KR" altLang="en-US" sz="1400" dirty="0"/>
              <a:t>버튼을 누르면 </a:t>
            </a:r>
            <a:r>
              <a:rPr lang="ko-KR" altLang="en-US" sz="1400" dirty="0" smtClean="0"/>
              <a:t>메시지 다이얼로그 생성</a:t>
            </a:r>
            <a:endParaRPr lang="en-US" altLang="ko-KR" sz="1400" dirty="0"/>
          </a:p>
          <a:p>
            <a:r>
              <a:rPr lang="en-US" altLang="ko-KR" sz="1400" dirty="0" smtClean="0"/>
              <a:t>"</a:t>
            </a:r>
            <a:r>
              <a:rPr lang="ko-KR" altLang="en-US" sz="1400" dirty="0" smtClean="0"/>
              <a:t>확인</a:t>
            </a:r>
            <a:r>
              <a:rPr lang="en-US" altLang="ko-KR" sz="1400" dirty="0" smtClean="0"/>
              <a:t>" </a:t>
            </a:r>
            <a:r>
              <a:rPr lang="ko-KR" altLang="en-US" sz="1400" dirty="0" smtClean="0"/>
              <a:t>버튼을 누르면 다이얼로그 종료</a:t>
            </a:r>
            <a:endParaRPr lang="en-US" altLang="ko-KR" sz="14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7686" y="214290"/>
            <a:ext cx="3784990" cy="151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226" y="2412366"/>
            <a:ext cx="2248284" cy="984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144" y="5207924"/>
            <a:ext cx="3784990" cy="151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429" y="4039528"/>
            <a:ext cx="2028755" cy="89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050" y="5760586"/>
            <a:ext cx="2028755" cy="89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자유형 2"/>
          <p:cNvSpPr/>
          <p:nvPr/>
        </p:nvSpPr>
        <p:spPr>
          <a:xfrm>
            <a:off x="5133095" y="2249971"/>
            <a:ext cx="386199" cy="391886"/>
          </a:xfrm>
          <a:custGeom>
            <a:avLst/>
            <a:gdLst>
              <a:gd name="connsiteX0" fmla="*/ 11730 w 386199"/>
              <a:gd name="connsiteY0" fmla="*/ 0 h 391886"/>
              <a:gd name="connsiteX1" fmla="*/ 46565 w 386199"/>
              <a:gd name="connsiteY1" fmla="*/ 278674 h 391886"/>
              <a:gd name="connsiteX2" fmla="*/ 386199 w 386199"/>
              <a:gd name="connsiteY2" fmla="*/ 391886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199" h="391886">
                <a:moveTo>
                  <a:pt x="11730" y="0"/>
                </a:moveTo>
                <a:cubicBezTo>
                  <a:pt x="-2058" y="106680"/>
                  <a:pt x="-15846" y="213360"/>
                  <a:pt x="46565" y="278674"/>
                </a:cubicBezTo>
                <a:cubicBezTo>
                  <a:pt x="108976" y="343988"/>
                  <a:pt x="247587" y="367937"/>
                  <a:pt x="386199" y="39188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5869854" y="2766492"/>
            <a:ext cx="661749" cy="261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" name="자유형 4"/>
          <p:cNvSpPr/>
          <p:nvPr/>
        </p:nvSpPr>
        <p:spPr>
          <a:xfrm>
            <a:off x="6546905" y="2899947"/>
            <a:ext cx="705982" cy="874024"/>
          </a:xfrm>
          <a:custGeom>
            <a:avLst/>
            <a:gdLst>
              <a:gd name="connsiteX0" fmla="*/ 0 w 705982"/>
              <a:gd name="connsiteY0" fmla="*/ 3167 h 874024"/>
              <a:gd name="connsiteX1" fmla="*/ 592183 w 705982"/>
              <a:gd name="connsiteY1" fmla="*/ 133795 h 874024"/>
              <a:gd name="connsiteX2" fmla="*/ 705395 w 705982"/>
              <a:gd name="connsiteY2" fmla="*/ 874024 h 87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982" h="874024">
                <a:moveTo>
                  <a:pt x="0" y="3167"/>
                </a:moveTo>
                <a:cubicBezTo>
                  <a:pt x="237308" y="-4091"/>
                  <a:pt x="474617" y="-11348"/>
                  <a:pt x="592183" y="133795"/>
                </a:cubicBezTo>
                <a:cubicBezTo>
                  <a:pt x="709749" y="278938"/>
                  <a:pt x="707572" y="576481"/>
                  <a:pt x="705395" y="87402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977866" y="3839772"/>
            <a:ext cx="108012" cy="19975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7" idx="0"/>
          </p:cNvCxnSpPr>
          <p:nvPr/>
        </p:nvCxnSpPr>
        <p:spPr>
          <a:xfrm flipH="1">
            <a:off x="6530428" y="5639972"/>
            <a:ext cx="110940" cy="12061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 22"/>
          <p:cNvSpPr/>
          <p:nvPr/>
        </p:nvSpPr>
        <p:spPr>
          <a:xfrm>
            <a:off x="6320483" y="4731914"/>
            <a:ext cx="696685" cy="792480"/>
          </a:xfrm>
          <a:custGeom>
            <a:avLst/>
            <a:gdLst>
              <a:gd name="connsiteX0" fmla="*/ 0 w 696685"/>
              <a:gd name="connsiteY0" fmla="*/ 0 h 792480"/>
              <a:gd name="connsiteX1" fmla="*/ 348342 w 696685"/>
              <a:gd name="connsiteY1" fmla="*/ 121920 h 792480"/>
              <a:gd name="connsiteX2" fmla="*/ 592182 w 696685"/>
              <a:gd name="connsiteY2" fmla="*/ 304800 h 792480"/>
              <a:gd name="connsiteX3" fmla="*/ 696685 w 696685"/>
              <a:gd name="connsiteY3" fmla="*/ 79248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685" h="792480">
                <a:moveTo>
                  <a:pt x="0" y="0"/>
                </a:moveTo>
                <a:cubicBezTo>
                  <a:pt x="124822" y="35560"/>
                  <a:pt x="249645" y="71120"/>
                  <a:pt x="348342" y="121920"/>
                </a:cubicBezTo>
                <a:cubicBezTo>
                  <a:pt x="447039" y="172720"/>
                  <a:pt x="534125" y="193040"/>
                  <a:pt x="592182" y="304800"/>
                </a:cubicBezTo>
                <a:cubicBezTo>
                  <a:pt x="650239" y="416560"/>
                  <a:pt x="673462" y="604520"/>
                  <a:pt x="696685" y="7924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</a:t>
            </a:r>
            <a:r>
              <a:rPr lang="en-US" altLang="ko-KR" smtClean="0"/>
              <a:t> </a:t>
            </a:r>
            <a:r>
              <a:rPr lang="ko-KR" altLang="en-US" smtClean="0"/>
              <a:t>다이얼로그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JFileChooser</a:t>
            </a:r>
          </a:p>
          <a:p>
            <a:pPr lvl="1"/>
            <a:r>
              <a:rPr lang="ko-KR" altLang="en-US" smtClean="0"/>
              <a:t>파일 시스템의 탐색기와 같은 기능을 하는 다이얼로그</a:t>
            </a:r>
            <a:endParaRPr lang="en-US" altLang="ko-KR" smtClean="0"/>
          </a:p>
          <a:p>
            <a:pPr lvl="1"/>
            <a:r>
              <a:rPr lang="ko-KR" altLang="en-US" smtClean="0"/>
              <a:t>사용자에게 파일이나 디렉토리를 쉽게 선택하도록 하는 기능</a:t>
            </a:r>
            <a:endParaRPr lang="en-US" altLang="ko-KR" smtClean="0"/>
          </a:p>
          <a:p>
            <a:pPr lvl="1"/>
            <a:r>
              <a:rPr lang="ko-KR" altLang="en-US" smtClean="0"/>
              <a:t>매우 간단히 파일 다이얼로그를 출력하도록 지원</a:t>
            </a:r>
            <a:endParaRPr lang="en-US" altLang="ko-KR" smtClean="0"/>
          </a:p>
          <a:p>
            <a:pPr lvl="1"/>
            <a:r>
              <a:rPr lang="ko-KR" altLang="en-US" smtClean="0"/>
              <a:t>다이얼로그 종류</a:t>
            </a:r>
            <a:endParaRPr lang="en-US" altLang="ko-KR" smtClean="0"/>
          </a:p>
          <a:p>
            <a:pPr lvl="2"/>
            <a:r>
              <a:rPr lang="ko-KR" altLang="en-US" smtClean="0"/>
              <a:t>파일 열기 다이얼로그</a:t>
            </a:r>
            <a:r>
              <a:rPr lang="en-US" altLang="ko-KR" smtClean="0"/>
              <a:t>(File Open Dialog)</a:t>
            </a:r>
            <a:r>
              <a:rPr lang="ko-KR" altLang="en-US" smtClean="0"/>
              <a:t>와 파일 저장 다이얼로그</a:t>
            </a:r>
            <a:r>
              <a:rPr lang="en-US" altLang="ko-KR" smtClean="0"/>
              <a:t>(File Save Dialog)</a:t>
            </a:r>
          </a:p>
          <a:p>
            <a:r>
              <a:rPr lang="ko-KR" altLang="en-US" smtClean="0"/>
              <a:t>주의</a:t>
            </a:r>
            <a:r>
              <a:rPr lang="en-US" altLang="ko-KR" smtClean="0"/>
              <a:t> </a:t>
            </a:r>
            <a:r>
              <a:rPr lang="ko-KR" altLang="en-US" smtClean="0"/>
              <a:t>사항</a:t>
            </a:r>
            <a:endParaRPr lang="en-US" altLang="ko-KR" smtClean="0"/>
          </a:p>
          <a:p>
            <a:pPr lvl="1"/>
            <a:r>
              <a:rPr lang="ko-KR" altLang="en-US" smtClean="0"/>
              <a:t>파일</a:t>
            </a:r>
            <a:r>
              <a:rPr lang="en-US" altLang="ko-KR" smtClean="0"/>
              <a:t> </a:t>
            </a:r>
            <a:r>
              <a:rPr lang="ko-KR" altLang="en-US" smtClean="0"/>
              <a:t>다이얼로그에서 파일을 선택하는 것은 프로그램에서 사용자가 선택한 파일 이름을 얻기 위한 것임</a:t>
            </a:r>
            <a:endParaRPr lang="en-US" altLang="ko-KR" smtClean="0"/>
          </a:p>
          <a:p>
            <a:pPr lvl="2"/>
            <a:r>
              <a:rPr lang="ko-KR" altLang="en-US" smtClean="0"/>
              <a:t>파일이 열리는 행위는 아님</a:t>
            </a:r>
            <a:endParaRPr lang="en-US" altLang="ko-KR" smtClean="0"/>
          </a:p>
          <a:p>
            <a:pPr lvl="1"/>
            <a:r>
              <a:rPr lang="ko-KR" altLang="en-US" smtClean="0"/>
              <a:t>다이얼로그가 사라졌다고 해서 </a:t>
            </a:r>
            <a:r>
              <a:rPr lang="en-US" altLang="ko-KR" smtClean="0"/>
              <a:t>JFileChooser </a:t>
            </a:r>
            <a:r>
              <a:rPr lang="ko-KR" altLang="en-US" smtClean="0"/>
              <a:t>객체가 없어지거나 사용불가능하게 된 것은 아님</a:t>
            </a:r>
            <a:r>
              <a:rPr lang="en-US" altLang="ko-KR" smtClean="0"/>
              <a:t>. </a:t>
            </a:r>
          </a:p>
          <a:p>
            <a:pPr lvl="2"/>
            <a:r>
              <a:rPr lang="en-US" altLang="ko-KR" smtClean="0"/>
              <a:t>showOpenDialog() </a:t>
            </a:r>
            <a:r>
              <a:rPr lang="ko-KR" altLang="en-US" smtClean="0"/>
              <a:t>메소드를 호출하여 재사용 가능함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785926"/>
            <a:ext cx="3286148" cy="23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직사각형 27"/>
          <p:cNvSpPr/>
          <p:nvPr/>
        </p:nvSpPr>
        <p:spPr>
          <a:xfrm>
            <a:off x="142844" y="2071678"/>
            <a:ext cx="5500726" cy="1357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JFileChooser</a:t>
            </a:r>
            <a:r>
              <a:rPr lang="ko-KR" altLang="en-US" smtClean="0"/>
              <a:t> 파일 다이얼로그</a:t>
            </a:r>
            <a:r>
              <a:rPr lang="en-US" altLang="ko-KR" smtClean="0"/>
              <a:t>,</a:t>
            </a:r>
            <a:r>
              <a:rPr lang="ko-KR" altLang="en-US" smtClean="0"/>
              <a:t> 코드 샘플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73966" y="1771833"/>
            <a:ext cx="2818272" cy="27699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smtClean="0"/>
              <a:t>JFileChooser chooser = new JFileChooser();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3966" y="2200461"/>
            <a:ext cx="3913379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smtClean="0"/>
              <a:t>FileNameExtensionFilter filter = new FileNameExtensionFilter(</a:t>
            </a:r>
          </a:p>
          <a:p>
            <a:pPr defTabSz="180000"/>
            <a:r>
              <a:rPr lang="en-US" altLang="ko-KR" sz="1200" smtClean="0"/>
              <a:t>					"JPG &amp; GIF", </a:t>
            </a:r>
          </a:p>
          <a:p>
            <a:pPr defTabSz="180000"/>
            <a:r>
              <a:rPr lang="en-US" altLang="ko-KR" sz="1200" smtClean="0"/>
              <a:t>					"jpg", "gif");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3966" y="3057717"/>
            <a:ext cx="1773434" cy="27699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smtClean="0"/>
              <a:t>chooser.setFileFilter(filter);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3966" y="3486345"/>
            <a:ext cx="2589620" cy="27699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smtClean="0">
                <a:solidFill>
                  <a:srgbClr val="FF0000"/>
                </a:solidFill>
              </a:rPr>
              <a:t>int ret = chooser.showOpenDialog(null);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73966" y="4000504"/>
            <a:ext cx="3784177" cy="8309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smtClean="0"/>
              <a:t>if(ret == JFileChooser.APPROVE_OPTION) {</a:t>
            </a:r>
          </a:p>
          <a:p>
            <a:pPr defTabSz="180000"/>
            <a:r>
              <a:rPr lang="en-US" altLang="ko-KR" sz="1200" smtClean="0"/>
              <a:t>	String pathName = chooser.getSelectedFile().getPath();</a:t>
            </a:r>
          </a:p>
          <a:p>
            <a:pPr defTabSz="180000"/>
            <a:r>
              <a:rPr lang="en-US" altLang="ko-KR" sz="1200" smtClean="0"/>
              <a:t>	String fileName = chooser.getSelectedFile().getName();</a:t>
            </a:r>
          </a:p>
          <a:p>
            <a:pPr defTabSz="180000"/>
            <a:r>
              <a:rPr lang="en-US" altLang="ko-KR" sz="1200" smtClean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800" y="1785926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1.JFileChooser </a:t>
            </a:r>
            <a:r>
              <a:rPr lang="ko-KR" altLang="en-US" sz="1200" smtClean="0"/>
              <a:t>객체 생성</a:t>
            </a:r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173800" y="2214554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2. </a:t>
            </a:r>
            <a:r>
              <a:rPr lang="ko-KR" altLang="en-US" sz="1200" smtClean="0"/>
              <a:t>파일</a:t>
            </a:r>
            <a:r>
              <a:rPr lang="en-US" altLang="ko-KR" sz="1200" smtClean="0"/>
              <a:t> </a:t>
            </a:r>
            <a:r>
              <a:rPr lang="ko-KR" altLang="en-US" sz="1200" smtClean="0"/>
              <a:t>필터 객체 생성</a:t>
            </a:r>
            <a:endParaRPr lang="en-US" altLang="ko-KR" sz="120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73800" y="3000372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3. JFileChooser</a:t>
            </a:r>
            <a:r>
              <a:rPr lang="ko-KR" altLang="en-US" sz="1200" smtClean="0"/>
              <a:t>에 </a:t>
            </a:r>
            <a:endParaRPr lang="en-US" altLang="ko-KR" sz="1200" smtClean="0"/>
          </a:p>
          <a:p>
            <a:r>
              <a:rPr lang="ko-KR" altLang="en-US" sz="1200" smtClean="0"/>
              <a:t>파일</a:t>
            </a:r>
            <a:r>
              <a:rPr lang="en-US" altLang="ko-KR" sz="1200" smtClean="0"/>
              <a:t> </a:t>
            </a:r>
            <a:r>
              <a:rPr lang="ko-KR" altLang="en-US" sz="1200" smtClean="0"/>
              <a:t>필터 설정</a:t>
            </a:r>
            <a:endParaRPr lang="en-US" altLang="ko-KR" sz="120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73800" y="3500438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4. </a:t>
            </a:r>
            <a:r>
              <a:rPr lang="ko-KR" altLang="en-US" sz="1200" smtClean="0"/>
              <a:t>열기 다이얼로그 출력</a:t>
            </a:r>
            <a:endParaRPr lang="en-US" altLang="ko-KR" sz="120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73800" y="4000504"/>
            <a:ext cx="151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5. </a:t>
            </a:r>
            <a:r>
              <a:rPr lang="ko-KR" altLang="en-US" sz="1200" smtClean="0"/>
              <a:t>사용자가 선택한 파일 이름</a:t>
            </a:r>
            <a:endParaRPr lang="en-US" altLang="ko-KR" sz="1200" smtClean="0"/>
          </a:p>
          <a:p>
            <a:r>
              <a:rPr lang="ko-KR" altLang="en-US" sz="1200" smtClean="0"/>
              <a:t>알아내기</a:t>
            </a:r>
            <a:endParaRPr lang="en-US" altLang="ko-KR" sz="120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1406" y="1285860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파일 열기 다이얼로그 생성 과정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4286233"/>
            <a:ext cx="3286148" cy="2328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0" y="5366579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파일 저장 다이얼로그 생성 과정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43074" y="5866645"/>
            <a:ext cx="2544864" cy="27699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smtClean="0">
                <a:solidFill>
                  <a:srgbClr val="FF0000"/>
                </a:solidFill>
              </a:rPr>
              <a:t>int ret = chooser.showSaveDialog(null);</a:t>
            </a:r>
          </a:p>
        </p:txBody>
      </p:sp>
      <p:sp>
        <p:nvSpPr>
          <p:cNvPr id="19" name="타원 18"/>
          <p:cNvSpPr/>
          <p:nvPr/>
        </p:nvSpPr>
        <p:spPr>
          <a:xfrm>
            <a:off x="5572132" y="1500174"/>
            <a:ext cx="571504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0" name="타원 19"/>
          <p:cNvSpPr/>
          <p:nvPr/>
        </p:nvSpPr>
        <p:spPr>
          <a:xfrm>
            <a:off x="8001024" y="3571876"/>
            <a:ext cx="571504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4" name="타원 23"/>
          <p:cNvSpPr/>
          <p:nvPr/>
        </p:nvSpPr>
        <p:spPr>
          <a:xfrm>
            <a:off x="5572132" y="4071942"/>
            <a:ext cx="571504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5" name="타원 24"/>
          <p:cNvSpPr/>
          <p:nvPr/>
        </p:nvSpPr>
        <p:spPr>
          <a:xfrm>
            <a:off x="8001024" y="6143644"/>
            <a:ext cx="571504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5000628" y="3143248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1" smtClean="0"/>
              <a:t>생략가능</a:t>
            </a:r>
            <a:endParaRPr lang="ko-KR" altLang="en-US" sz="1400" i="1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14-9 : </a:t>
            </a:r>
            <a:r>
              <a:rPr lang="ko-KR" altLang="en-US" dirty="0" smtClean="0"/>
              <a:t>파일 열기 다이얼로그 생성 및 출력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08231" y="1500174"/>
            <a:ext cx="4692925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smtClean="0"/>
              <a:t>	class OpenActionListener implements ActionListener {</a:t>
            </a:r>
          </a:p>
          <a:p>
            <a:pPr defTabSz="180000"/>
            <a:r>
              <a:rPr lang="en-US" altLang="ko-KR" sz="1200" smtClean="0"/>
              <a:t>		JFileChooser chooser;</a:t>
            </a:r>
          </a:p>
          <a:p>
            <a:pPr defTabSz="180000"/>
            <a:r>
              <a:rPr lang="en-US" altLang="ko-KR" sz="1200" smtClean="0"/>
              <a:t>		OpenActionListener() {</a:t>
            </a:r>
          </a:p>
          <a:p>
            <a:pPr defTabSz="180000"/>
            <a:r>
              <a:rPr lang="en-US" altLang="ko-KR" sz="1200" smtClean="0"/>
              <a:t>			chooser= </a:t>
            </a:r>
            <a:r>
              <a:rPr lang="en-US" altLang="ko-KR" sz="1200" b="1" smtClean="0"/>
              <a:t>new JFileChooser();</a:t>
            </a:r>
          </a:p>
          <a:p>
            <a:pPr defTabSz="180000"/>
            <a:r>
              <a:rPr lang="en-US" altLang="ko-KR" sz="1200" smtClean="0"/>
              <a:t>		}</a:t>
            </a:r>
          </a:p>
          <a:p>
            <a:pPr defTabSz="180000"/>
            <a:r>
              <a:rPr lang="en-US" altLang="ko-KR" sz="1200" b="1" smtClean="0"/>
              <a:t>		public void actionPerformed(ActionEvent e) {</a:t>
            </a:r>
          </a:p>
          <a:p>
            <a:pPr defTabSz="180000"/>
            <a:r>
              <a:rPr lang="en-US" altLang="ko-KR" sz="1200" smtClean="0"/>
              <a:t>			 FileNameExtensionFilter filter = </a:t>
            </a:r>
            <a:r>
              <a:rPr lang="en-US" altLang="ko-KR" sz="1200" b="1" smtClean="0"/>
              <a:t>new FileNameExtensionFilter(</a:t>
            </a:r>
          </a:p>
          <a:p>
            <a:pPr defTabSz="180000"/>
            <a:r>
              <a:rPr lang="en-US" altLang="ko-KR" sz="1200" smtClean="0"/>
              <a:t>				        "JPG &amp; GIF Images", "jpg", "gif");</a:t>
            </a:r>
          </a:p>
          <a:p>
            <a:pPr defTabSz="180000"/>
            <a:r>
              <a:rPr lang="en-US" altLang="ko-KR" sz="1200" smtClean="0"/>
              <a:t>		    chooser.setFileFilter(filter);</a:t>
            </a:r>
          </a:p>
          <a:p>
            <a:pPr defTabSz="180000"/>
            <a:r>
              <a:rPr lang="en-US" altLang="ko-KR" sz="1200" b="1" smtClean="0"/>
              <a:t>			int ret = chooser.showOpenDialog(null);</a:t>
            </a:r>
          </a:p>
          <a:p>
            <a:pPr defTabSz="180000"/>
            <a:r>
              <a:rPr lang="en-US" altLang="ko-KR" sz="1200" b="1" smtClean="0"/>
              <a:t>			if(ret != JFileChooser.</a:t>
            </a:r>
            <a:r>
              <a:rPr lang="en-US" altLang="ko-KR" sz="1200" b="1" i="1" smtClean="0"/>
              <a:t>APPROVE_OPTION) {</a:t>
            </a:r>
          </a:p>
          <a:p>
            <a:pPr defTabSz="180000"/>
            <a:r>
              <a:rPr lang="en-US" altLang="ko-KR" sz="1200" smtClean="0"/>
              <a:t>				JOptionPane.</a:t>
            </a:r>
            <a:r>
              <a:rPr lang="en-US" altLang="ko-KR" sz="1200" i="1" smtClean="0"/>
              <a:t>showMessageDialog(</a:t>
            </a:r>
            <a:r>
              <a:rPr lang="en-US" altLang="ko-KR" sz="1200" b="1" i="1" smtClean="0"/>
              <a:t>null, "</a:t>
            </a:r>
            <a:r>
              <a:rPr lang="ko-KR" altLang="en-US" sz="1200" b="1" i="1" smtClean="0"/>
              <a:t>파일을 선택하지 않았습니다</a:t>
            </a:r>
            <a:r>
              <a:rPr lang="en-US" altLang="ko-KR" sz="1200" b="1" i="1" smtClean="0"/>
              <a:t>", </a:t>
            </a:r>
          </a:p>
          <a:p>
            <a:pPr defTabSz="180000"/>
            <a:r>
              <a:rPr lang="en-US" altLang="ko-KR" sz="1200" b="1" i="1" smtClean="0"/>
              <a:t>							"</a:t>
            </a:r>
            <a:r>
              <a:rPr lang="ko-KR" altLang="en-US" sz="1200" b="1" i="1" smtClean="0"/>
              <a:t>경고</a:t>
            </a:r>
            <a:r>
              <a:rPr lang="en-US" altLang="ko-KR" sz="1200" b="1" i="1" smtClean="0"/>
              <a:t>", JOptionPane.WARNING_MESSAGE);</a:t>
            </a:r>
          </a:p>
          <a:p>
            <a:pPr defTabSz="180000"/>
            <a:r>
              <a:rPr lang="en-US" altLang="ko-KR" sz="1200" b="1" smtClean="0"/>
              <a:t>				return;</a:t>
            </a:r>
          </a:p>
          <a:p>
            <a:pPr defTabSz="180000"/>
            <a:r>
              <a:rPr lang="en-US" altLang="ko-KR" sz="1200" smtClean="0"/>
              <a:t>			}</a:t>
            </a:r>
          </a:p>
          <a:p>
            <a:pPr defTabSz="180000"/>
            <a:r>
              <a:rPr lang="en-US" altLang="ko-KR" sz="1200" smtClean="0"/>
              <a:t>			String filePath = chooser.getSelectedFile().getPath();</a:t>
            </a:r>
          </a:p>
          <a:p>
            <a:pPr defTabSz="180000"/>
            <a:r>
              <a:rPr lang="en-US" altLang="ko-KR" sz="1200" smtClean="0"/>
              <a:t>			imageLabel.setIcon(</a:t>
            </a:r>
            <a:r>
              <a:rPr lang="en-US" altLang="ko-KR" sz="1200" b="1" smtClean="0"/>
              <a:t>new ImageIcon(filePath));</a:t>
            </a:r>
          </a:p>
          <a:p>
            <a:pPr defTabSz="180000"/>
            <a:r>
              <a:rPr lang="en-US" altLang="ko-KR" sz="1200" smtClean="0"/>
              <a:t>			pack();</a:t>
            </a:r>
          </a:p>
          <a:p>
            <a:pPr defTabSz="180000"/>
            <a:r>
              <a:rPr lang="en-US" altLang="ko-KR" sz="1200" smtClean="0"/>
              <a:t>		}</a:t>
            </a:r>
          </a:p>
          <a:p>
            <a:pPr defTabSz="180000"/>
            <a:r>
              <a:rPr lang="en-US" altLang="ko-KR" sz="1200" smtClean="0"/>
              <a:t>	}</a:t>
            </a:r>
          </a:p>
          <a:p>
            <a:pPr defTabSz="180000"/>
            <a:r>
              <a:rPr lang="en-US" altLang="ko-KR" sz="1200" smtClean="0"/>
              <a:t>	public static void main(String [] args) {</a:t>
            </a:r>
          </a:p>
          <a:p>
            <a:pPr defTabSz="180000"/>
            <a:r>
              <a:rPr lang="en-US" altLang="ko-KR" sz="1200" smtClean="0"/>
              <a:t>		new MenuAndFileDialogEx();</a:t>
            </a:r>
          </a:p>
          <a:p>
            <a:pPr defTabSz="180000"/>
            <a:r>
              <a:rPr lang="en-US" altLang="ko-KR" sz="1200" smtClean="0"/>
              <a:t>	}</a:t>
            </a:r>
          </a:p>
          <a:p>
            <a:pPr defTabSz="180000"/>
            <a:r>
              <a:rPr lang="en-US" altLang="ko-KR" sz="1200" smtClean="0"/>
              <a:t>} 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142844" y="1071546"/>
            <a:ext cx="4071966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smtClean="0"/>
              <a:t>import javax.swing.*;</a:t>
            </a:r>
          </a:p>
          <a:p>
            <a:pPr defTabSz="180000"/>
            <a:r>
              <a:rPr lang="en-US" altLang="ko-KR" sz="1200" smtClean="0"/>
              <a:t>import javax.swing.filechooser.*;</a:t>
            </a:r>
          </a:p>
          <a:p>
            <a:pPr defTabSz="180000"/>
            <a:r>
              <a:rPr lang="en-US" altLang="ko-KR" sz="1200" smtClean="0"/>
              <a:t>import java.awt.event.*;</a:t>
            </a:r>
          </a:p>
          <a:p>
            <a:pPr defTabSz="180000"/>
            <a:r>
              <a:rPr lang="en-US" altLang="ko-KR" sz="1200" smtClean="0"/>
              <a:t>import java.awt.*;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b="1" smtClean="0"/>
              <a:t>public class MenuAndFileDialogEx extends JFrame {</a:t>
            </a:r>
          </a:p>
          <a:p>
            <a:pPr defTabSz="180000"/>
            <a:r>
              <a:rPr lang="en-US" altLang="ko-KR" sz="1200" smtClean="0"/>
              <a:t>	Container contentPane;</a:t>
            </a:r>
            <a:endParaRPr lang="en-US" altLang="ko-KR" sz="1200" b="1" smtClean="0"/>
          </a:p>
          <a:p>
            <a:pPr defTabSz="180000"/>
            <a:r>
              <a:rPr lang="en-US" altLang="ko-KR" sz="1200" smtClean="0"/>
              <a:t>	JLabel imageLabel = </a:t>
            </a:r>
            <a:r>
              <a:rPr lang="en-US" altLang="ko-KR" sz="1200" b="1" smtClean="0"/>
              <a:t>new JLabel();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smtClean="0"/>
              <a:t>	MenuAndFileDialogEx() {</a:t>
            </a:r>
          </a:p>
          <a:p>
            <a:pPr defTabSz="180000"/>
            <a:r>
              <a:rPr lang="en-US" altLang="ko-KR" sz="1200" smtClean="0"/>
              <a:t>		setTitle("Menu</a:t>
            </a:r>
            <a:r>
              <a:rPr lang="ko-KR" altLang="en-US" sz="1200" smtClean="0"/>
              <a:t>와 </a:t>
            </a:r>
            <a:r>
              <a:rPr lang="en-US" altLang="ko-KR" sz="1200" smtClean="0"/>
              <a:t>JFileChooser </a:t>
            </a:r>
            <a:r>
              <a:rPr lang="ko-KR" altLang="en-US" sz="1200" smtClean="0"/>
              <a:t>활용  예제</a:t>
            </a:r>
            <a:r>
              <a:rPr lang="en-US" altLang="ko-KR" sz="1200" smtClean="0"/>
              <a:t>");</a:t>
            </a:r>
          </a:p>
          <a:p>
            <a:pPr defTabSz="180000"/>
            <a:r>
              <a:rPr lang="en-US" altLang="ko-KR" sz="1200" smtClean="0"/>
              <a:t>		setDefaultCloseOperation(JFrame.</a:t>
            </a:r>
            <a:r>
              <a:rPr lang="en-US" altLang="ko-KR" sz="1200" i="1" smtClean="0"/>
              <a:t>EXIT_ON_CLOSE);</a:t>
            </a:r>
          </a:p>
          <a:p>
            <a:pPr defTabSz="180000"/>
            <a:r>
              <a:rPr lang="en-US" altLang="ko-KR" sz="1200" i="1" smtClean="0"/>
              <a:t>		</a:t>
            </a:r>
            <a:r>
              <a:rPr lang="en-US" altLang="ko-KR" sz="1200" smtClean="0"/>
              <a:t>contentPane = getContentPane();</a:t>
            </a:r>
          </a:p>
          <a:p>
            <a:pPr defTabSz="180000"/>
            <a:r>
              <a:rPr lang="en-US" altLang="ko-KR" sz="1200" smtClean="0"/>
              <a:t>		contentPane.add(imageLabel);</a:t>
            </a:r>
          </a:p>
          <a:p>
            <a:pPr defTabSz="180000"/>
            <a:r>
              <a:rPr lang="en-US" altLang="ko-KR" sz="1200" smtClean="0"/>
              <a:t>		createMenu();</a:t>
            </a:r>
          </a:p>
          <a:p>
            <a:pPr defTabSz="180000"/>
            <a:r>
              <a:rPr lang="en-US" altLang="ko-KR" sz="1200" smtClean="0"/>
              <a:t>		setSize(250,200);</a:t>
            </a:r>
          </a:p>
          <a:p>
            <a:pPr defTabSz="180000"/>
            <a:r>
              <a:rPr lang="en-US" altLang="ko-KR" sz="1200" smtClean="0"/>
              <a:t>		setVisible(</a:t>
            </a:r>
            <a:r>
              <a:rPr lang="en-US" altLang="ko-KR" sz="1200" b="1" smtClean="0"/>
              <a:t>true);</a:t>
            </a:r>
          </a:p>
          <a:p>
            <a:pPr defTabSz="180000"/>
            <a:r>
              <a:rPr lang="en-US" altLang="ko-KR" sz="1200" smtClean="0"/>
              <a:t>	}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b="1" smtClean="0"/>
              <a:t>	void createMenu() {</a:t>
            </a:r>
          </a:p>
          <a:p>
            <a:pPr defTabSz="180000"/>
            <a:r>
              <a:rPr lang="en-US" altLang="ko-KR" sz="1200" smtClean="0"/>
              <a:t>		JMenuBar mb = </a:t>
            </a:r>
            <a:r>
              <a:rPr lang="en-US" altLang="ko-KR" sz="1200" b="1" smtClean="0"/>
              <a:t>new JMenuBar();</a:t>
            </a:r>
          </a:p>
          <a:p>
            <a:pPr defTabSz="180000"/>
            <a:r>
              <a:rPr lang="fr-FR" altLang="ko-KR" sz="1200" smtClean="0"/>
              <a:t>		JMenu fileMenu = </a:t>
            </a:r>
            <a:r>
              <a:rPr lang="fr-FR" altLang="ko-KR" sz="1200" b="1" smtClean="0"/>
              <a:t>new JMenu("File");</a:t>
            </a:r>
          </a:p>
          <a:p>
            <a:pPr defTabSz="180000"/>
            <a:r>
              <a:rPr lang="en-US" altLang="ko-KR" sz="1200" smtClean="0"/>
              <a:t>		JMenuItem openItem = </a:t>
            </a:r>
            <a:r>
              <a:rPr lang="en-US" altLang="ko-KR" sz="1200" b="1" smtClean="0"/>
              <a:t>new JMenuItem("Open");</a:t>
            </a:r>
          </a:p>
          <a:p>
            <a:pPr defTabSz="180000"/>
            <a:r>
              <a:rPr lang="en-US" altLang="ko-KR" sz="1200" smtClean="0"/>
              <a:t>		</a:t>
            </a:r>
            <a:r>
              <a:rPr lang="en-US" altLang="ko-KR" sz="1200" b="1" smtClean="0"/>
              <a:t>openItem.addActionListener(</a:t>
            </a:r>
          </a:p>
          <a:p>
            <a:pPr defTabSz="180000"/>
            <a:r>
              <a:rPr lang="en-US" altLang="ko-KR" sz="1200" b="1" smtClean="0"/>
              <a:t>				new OpenActionListener());</a:t>
            </a:r>
          </a:p>
          <a:p>
            <a:pPr defTabSz="180000"/>
            <a:r>
              <a:rPr lang="en-US" altLang="ko-KR" sz="1200" smtClean="0"/>
              <a:t>		fileMenu.add(openItem);</a:t>
            </a:r>
          </a:p>
          <a:p>
            <a:pPr defTabSz="180000"/>
            <a:r>
              <a:rPr lang="en-US" altLang="ko-KR" sz="1200" smtClean="0"/>
              <a:t>		mb.add(fileMenu);</a:t>
            </a:r>
          </a:p>
          <a:p>
            <a:pPr defTabSz="180000"/>
            <a:r>
              <a:rPr lang="en-US" altLang="ko-KR" sz="1200" b="1" smtClean="0"/>
              <a:t>		this.setJMenuBar(mb);</a:t>
            </a:r>
          </a:p>
          <a:p>
            <a:pPr defTabSz="180000"/>
            <a:r>
              <a:rPr lang="en-US" altLang="ko-KR" sz="1200" smtClean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7620" y="2285992"/>
            <a:ext cx="5000660" cy="399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실행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136608" y="2916963"/>
            <a:ext cx="404838" cy="1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1071546"/>
            <a:ext cx="2799402" cy="186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000372"/>
            <a:ext cx="4814972" cy="3396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28870"/>
            <a:ext cx="42386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컬러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다이얼로그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285884"/>
          </a:xfrm>
        </p:spPr>
        <p:txBody>
          <a:bodyPr/>
          <a:lstStyle/>
          <a:p>
            <a:r>
              <a:rPr lang="en-US" altLang="ko-KR" dirty="0" err="1" smtClean="0"/>
              <a:t>JColorChooser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색을 선택하도록 하는 색상 팔레트를 제공하는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다이얼로그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1472" y="3214686"/>
            <a:ext cx="3540136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err="1" smtClean="0"/>
              <a:t>JColorChooser</a:t>
            </a:r>
            <a:r>
              <a:rPr lang="en-US" altLang="ko-KR" sz="1400" dirty="0" smtClean="0"/>
              <a:t> chooser = new </a:t>
            </a:r>
            <a:r>
              <a:rPr lang="en-US" altLang="ko-KR" sz="1400" dirty="0" err="1" smtClean="0"/>
              <a:t>JColorChooser</a:t>
            </a:r>
            <a:r>
              <a:rPr lang="en-US" altLang="ko-KR" sz="1400" dirty="0" smtClean="0"/>
              <a:t>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58" y="2857496"/>
            <a:ext cx="1938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1.JColorChooser </a:t>
            </a:r>
            <a:r>
              <a:rPr lang="ko-KR" altLang="en-US" sz="1400" dirty="0" smtClean="0"/>
              <a:t>객체 생성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2500306"/>
            <a:ext cx="1699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컬러 다이얼로그 생성 과정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1472" y="3857628"/>
            <a:ext cx="3643338" cy="138499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Color </a:t>
            </a:r>
            <a:r>
              <a:rPr lang="en-US" altLang="ko-KR" sz="1400" dirty="0" err="1" smtClean="0"/>
              <a:t>selectedColor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chooser.showDialog</a:t>
            </a:r>
            <a:r>
              <a:rPr lang="en-US" altLang="ko-KR" sz="1400" dirty="0" smtClean="0"/>
              <a:t>(null, </a:t>
            </a:r>
          </a:p>
          <a:p>
            <a:pPr defTabSz="180000"/>
            <a:r>
              <a:rPr lang="en-US" altLang="ko-KR" sz="1400" dirty="0" smtClean="0"/>
              <a:t>									"Color", </a:t>
            </a:r>
          </a:p>
          <a:p>
            <a:pPr defTabSz="180000"/>
            <a:r>
              <a:rPr lang="en-US" altLang="ko-KR" sz="1400" dirty="0" smtClean="0"/>
              <a:t>									</a:t>
            </a:r>
            <a:r>
              <a:rPr lang="en-US" altLang="ko-KR" sz="1400" dirty="0" err="1" smtClean="0"/>
              <a:t>Color.YELLOW</a:t>
            </a:r>
            <a:r>
              <a:rPr lang="en-US" altLang="ko-KR" sz="1400" dirty="0" smtClean="0"/>
              <a:t>);</a:t>
            </a:r>
          </a:p>
          <a:p>
            <a:pPr defTabSz="180000"/>
            <a:r>
              <a:rPr lang="en-US" altLang="ko-KR" sz="1400" dirty="0" smtClean="0"/>
              <a:t>	// </a:t>
            </a:r>
            <a:r>
              <a:rPr lang="ko-KR" altLang="en-US" sz="1400" dirty="0" smtClean="0"/>
              <a:t>사용자가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확인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버튼을 누르면 선택한 색을 </a:t>
            </a:r>
            <a:r>
              <a:rPr lang="ko-KR" altLang="en-US" sz="1400" dirty="0" err="1" smtClean="0"/>
              <a:t>리턴하지만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//</a:t>
            </a:r>
            <a:r>
              <a:rPr lang="ko-KR" altLang="en-US" sz="1400" dirty="0" smtClean="0"/>
              <a:t>사용자가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취소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버튼이나 다이얼로그를 강제로 닫을 때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// null</a:t>
            </a:r>
            <a:r>
              <a:rPr lang="ko-KR" altLang="en-US" sz="1400" dirty="0" smtClean="0"/>
              <a:t> 리턴</a:t>
            </a:r>
            <a:endParaRPr lang="en-US" altLang="ko-KR" sz="14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571472" y="5572140"/>
            <a:ext cx="3714776" cy="73866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if(</a:t>
            </a:r>
            <a:r>
              <a:rPr lang="en-US" altLang="ko-KR" sz="1400" dirty="0" err="1" smtClean="0"/>
              <a:t>selectedColor</a:t>
            </a:r>
            <a:r>
              <a:rPr lang="en-US" altLang="ko-KR" sz="1400" dirty="0" smtClean="0"/>
              <a:t> != null) {</a:t>
            </a:r>
          </a:p>
          <a:p>
            <a:pPr defTabSz="180000"/>
            <a:r>
              <a:rPr lang="en-US" altLang="ko-KR" sz="1400" dirty="0" smtClean="0"/>
              <a:t>	// </a:t>
            </a:r>
            <a:r>
              <a:rPr lang="ko-KR" altLang="en-US" sz="1400" dirty="0" smtClean="0"/>
              <a:t>사용자가 선택한 색 </a:t>
            </a:r>
            <a:r>
              <a:rPr lang="en-US" altLang="ko-KR" sz="1400" dirty="0" err="1" smtClean="0"/>
              <a:t>selectedColor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158" y="3571876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컬러 다이얼로그 출력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57158" y="5286388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사용자가 색을 선택하였는지 확인</a:t>
            </a:r>
            <a:endParaRPr lang="ko-KR" altLang="en-US" sz="1400" dirty="0"/>
          </a:p>
        </p:txBody>
      </p:sp>
      <p:sp>
        <p:nvSpPr>
          <p:cNvPr id="13" name="자유형 12"/>
          <p:cNvSpPr/>
          <p:nvPr/>
        </p:nvSpPr>
        <p:spPr>
          <a:xfrm>
            <a:off x="3357554" y="4357695"/>
            <a:ext cx="2036379" cy="1365012"/>
          </a:xfrm>
          <a:custGeom>
            <a:avLst/>
            <a:gdLst>
              <a:gd name="connsiteX0" fmla="*/ 0 w 3554859"/>
              <a:gd name="connsiteY0" fmla="*/ 34247 h 1339065"/>
              <a:gd name="connsiteX1" fmla="*/ 318499 w 3554859"/>
              <a:gd name="connsiteY1" fmla="*/ 34247 h 1339065"/>
              <a:gd name="connsiteX2" fmla="*/ 1304818 w 3554859"/>
              <a:gd name="connsiteY2" fmla="*/ 239730 h 1339065"/>
              <a:gd name="connsiteX3" fmla="*/ 2208944 w 3554859"/>
              <a:gd name="connsiteY3" fmla="*/ 1051388 h 1339065"/>
              <a:gd name="connsiteX4" fmla="*/ 3554859 w 3554859"/>
              <a:gd name="connsiteY4" fmla="*/ 1339065 h 133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4859" h="1339065">
                <a:moveTo>
                  <a:pt x="0" y="34247"/>
                </a:moveTo>
                <a:cubicBezTo>
                  <a:pt x="50514" y="17123"/>
                  <a:pt x="101029" y="0"/>
                  <a:pt x="318499" y="34247"/>
                </a:cubicBezTo>
                <a:cubicBezTo>
                  <a:pt x="535969" y="68494"/>
                  <a:pt x="989744" y="70207"/>
                  <a:pt x="1304818" y="239730"/>
                </a:cubicBezTo>
                <a:cubicBezTo>
                  <a:pt x="1619892" y="409254"/>
                  <a:pt x="1833937" y="868166"/>
                  <a:pt x="2208944" y="1051388"/>
                </a:cubicBezTo>
                <a:cubicBezTo>
                  <a:pt x="2583951" y="1234610"/>
                  <a:pt x="3069405" y="1286837"/>
                  <a:pt x="3554859" y="1339065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2917861" y="2154148"/>
            <a:ext cx="2188395" cy="2198670"/>
          </a:xfrm>
          <a:custGeom>
            <a:avLst/>
            <a:gdLst>
              <a:gd name="connsiteX0" fmla="*/ 0 w 2188395"/>
              <a:gd name="connsiteY0" fmla="*/ 2078805 h 2198670"/>
              <a:gd name="connsiteX1" fmla="*/ 359595 w 2188395"/>
              <a:gd name="connsiteY1" fmla="*/ 2099353 h 2198670"/>
              <a:gd name="connsiteX2" fmla="*/ 1109609 w 2188395"/>
              <a:gd name="connsiteY2" fmla="*/ 2058256 h 2198670"/>
              <a:gd name="connsiteX3" fmla="*/ 1479478 w 2188395"/>
              <a:gd name="connsiteY3" fmla="*/ 1256872 h 2198670"/>
              <a:gd name="connsiteX4" fmla="*/ 1541123 w 2188395"/>
              <a:gd name="connsiteY4" fmla="*/ 712342 h 2198670"/>
              <a:gd name="connsiteX5" fmla="*/ 1530849 w 2188395"/>
              <a:gd name="connsiteY5" fmla="*/ 280827 h 2198670"/>
              <a:gd name="connsiteX6" fmla="*/ 1859622 w 2188395"/>
              <a:gd name="connsiteY6" fmla="*/ 23973 h 2198670"/>
              <a:gd name="connsiteX7" fmla="*/ 2137024 w 2188395"/>
              <a:gd name="connsiteY7" fmla="*/ 136989 h 2198670"/>
              <a:gd name="connsiteX8" fmla="*/ 2167847 w 2188395"/>
              <a:gd name="connsiteY8" fmla="*/ 260279 h 219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8395" h="2198670">
                <a:moveTo>
                  <a:pt x="0" y="2078805"/>
                </a:moveTo>
                <a:cubicBezTo>
                  <a:pt x="87330" y="2090791"/>
                  <a:pt x="174660" y="2102778"/>
                  <a:pt x="359595" y="2099353"/>
                </a:cubicBezTo>
                <a:cubicBezTo>
                  <a:pt x="544530" y="2095928"/>
                  <a:pt x="922962" y="2198670"/>
                  <a:pt x="1109609" y="2058256"/>
                </a:cubicBezTo>
                <a:cubicBezTo>
                  <a:pt x="1296256" y="1917842"/>
                  <a:pt x="1407559" y="1481191"/>
                  <a:pt x="1479478" y="1256872"/>
                </a:cubicBezTo>
                <a:cubicBezTo>
                  <a:pt x="1551397" y="1032553"/>
                  <a:pt x="1532561" y="875016"/>
                  <a:pt x="1541123" y="712342"/>
                </a:cubicBezTo>
                <a:cubicBezTo>
                  <a:pt x="1549685" y="549668"/>
                  <a:pt x="1477766" y="395555"/>
                  <a:pt x="1530849" y="280827"/>
                </a:cubicBezTo>
                <a:cubicBezTo>
                  <a:pt x="1583932" y="166099"/>
                  <a:pt x="1758593" y="47946"/>
                  <a:pt x="1859622" y="23973"/>
                </a:cubicBezTo>
                <a:cubicBezTo>
                  <a:pt x="1960651" y="0"/>
                  <a:pt x="2085653" y="97605"/>
                  <a:pt x="2137024" y="136989"/>
                </a:cubicBezTo>
                <a:cubicBezTo>
                  <a:pt x="2188395" y="176373"/>
                  <a:pt x="2164422" y="236306"/>
                  <a:pt x="2167847" y="260279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14-10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JColorChooser</a:t>
            </a:r>
            <a:r>
              <a:rPr lang="ko-KR" altLang="en-US" dirty="0" smtClean="0"/>
              <a:t>를 이용한 컬러 다이얼로그 사용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5720" y="1175170"/>
            <a:ext cx="4429156" cy="55399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javax.swing</a:t>
            </a:r>
            <a:r>
              <a:rPr lang="en-US" altLang="ko-KR" sz="1200" b="1" dirty="0" smtClean="0"/>
              <a:t>.*;</a:t>
            </a:r>
          </a:p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java.awt.event</a:t>
            </a:r>
            <a:r>
              <a:rPr lang="en-US" altLang="ko-KR" sz="1200" b="1" dirty="0" smtClean="0"/>
              <a:t>.*;</a:t>
            </a:r>
          </a:p>
          <a:p>
            <a:pPr defTabSz="180000"/>
            <a:r>
              <a:rPr lang="en-US" altLang="ko-KR" sz="1200" b="1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MenuAndColorChooserEx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nn-NO" altLang="ko-KR" sz="1200" dirty="0" smtClean="0"/>
              <a:t>	JLabel label = </a:t>
            </a:r>
            <a:r>
              <a:rPr lang="nn-NO" altLang="ko-KR" sz="1200" b="1" dirty="0" smtClean="0"/>
              <a:t>new JLabel("Hello");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MenuAndColorChooserEx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JColorChooser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label.setHorizontalAlignment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SwingConstants.</a:t>
            </a:r>
            <a:r>
              <a:rPr lang="en-US" altLang="ko-KR" sz="1200" i="1" dirty="0" err="1" smtClean="0"/>
              <a:t>CENTER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fr-FR" altLang="ko-KR" sz="1200" dirty="0" smtClean="0"/>
              <a:t>		label.setFont(</a:t>
            </a:r>
            <a:r>
              <a:rPr lang="fr-FR" altLang="ko-KR" sz="1200" b="1" dirty="0" smtClean="0"/>
              <a:t>new Font("Ravie", Font.</a:t>
            </a:r>
            <a:r>
              <a:rPr lang="fr-FR" altLang="ko-KR" sz="1200" b="1" i="1" dirty="0" smtClean="0"/>
              <a:t>ITALIC, 30));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(label, </a:t>
            </a:r>
            <a:r>
              <a:rPr lang="en-US" altLang="ko-KR" sz="1200" dirty="0" err="1" smtClean="0"/>
              <a:t>BorderLayout.</a:t>
            </a:r>
            <a:r>
              <a:rPr lang="en-US" altLang="ko-KR" sz="1200" i="1" dirty="0" err="1" smtClean="0"/>
              <a:t>CENTER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createMenu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void </a:t>
            </a:r>
            <a:r>
              <a:rPr lang="en-US" altLang="ko-KR" sz="1200" b="1" dirty="0" err="1" smtClean="0"/>
              <a:t>createMenu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JMenuBar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mb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JMenuBar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JMenuItem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colorMenuItem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JMenuItem</a:t>
            </a:r>
            <a:r>
              <a:rPr lang="en-US" altLang="ko-KR" sz="1200" b="1" dirty="0" smtClean="0"/>
              <a:t>("Color");</a:t>
            </a:r>
          </a:p>
          <a:p>
            <a:pPr defTabSz="180000"/>
            <a:r>
              <a:rPr lang="fr-FR" altLang="ko-KR" sz="1200" dirty="0" smtClean="0"/>
              <a:t>		JMenu fileMenu = </a:t>
            </a:r>
            <a:r>
              <a:rPr lang="fr-FR" altLang="ko-KR" sz="1200" b="1" dirty="0" smtClean="0"/>
              <a:t>new JMenu("Text");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colorMenuItem.addActionListener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MenuActionListener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fileMenu.add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colorMenuItem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mb.add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fileMenu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this.setJMenuBar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mb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57752" y="1214984"/>
            <a:ext cx="400052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 class </a:t>
            </a:r>
            <a:r>
              <a:rPr lang="en-US" altLang="ko-KR" sz="1200" b="1" dirty="0" err="1" smtClean="0"/>
              <a:t>MenuActionListener</a:t>
            </a:r>
            <a:r>
              <a:rPr lang="en-US" altLang="ko-KR" sz="1200" b="1" dirty="0" smtClean="0"/>
              <a:t> implements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JColorChooser</a:t>
            </a:r>
            <a:r>
              <a:rPr lang="en-US" altLang="ko-KR" sz="1200" dirty="0" smtClean="0"/>
              <a:t> chooser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JColorChooser</a:t>
            </a:r>
            <a:r>
              <a:rPr lang="en-US" altLang="ko-KR" sz="1200" b="1" dirty="0" smtClean="0"/>
              <a:t>();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String </a:t>
            </a:r>
            <a:r>
              <a:rPr lang="en-US" altLang="ko-KR" sz="1200" dirty="0" err="1" smtClean="0"/>
              <a:t>cmd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e.getActionCommand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b="1" dirty="0" smtClean="0"/>
              <a:t>			if(</a:t>
            </a:r>
            <a:r>
              <a:rPr lang="en-US" altLang="ko-KR" sz="1200" b="1" dirty="0" err="1" smtClean="0"/>
              <a:t>cmd.equals</a:t>
            </a:r>
            <a:r>
              <a:rPr lang="en-US" altLang="ko-KR" sz="1200" b="1" dirty="0" smtClean="0"/>
              <a:t>("Color"))  {</a:t>
            </a:r>
          </a:p>
          <a:p>
            <a:pPr defTabSz="180000"/>
            <a:r>
              <a:rPr lang="en-US" altLang="ko-KR" sz="1200" dirty="0" smtClean="0"/>
              <a:t>				 Color </a:t>
            </a:r>
            <a:r>
              <a:rPr lang="en-US" altLang="ko-KR" sz="1200" dirty="0" err="1" smtClean="0"/>
              <a:t>selectedColor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chooser.</a:t>
            </a:r>
            <a:r>
              <a:rPr lang="en-US" altLang="ko-KR" sz="1200" i="1" dirty="0" err="1" smtClean="0"/>
              <a:t>showDialog</a:t>
            </a:r>
            <a:r>
              <a:rPr lang="en-US" altLang="ko-KR" sz="1200" i="1" dirty="0" smtClean="0"/>
              <a:t>(</a:t>
            </a:r>
            <a:r>
              <a:rPr lang="en-US" altLang="ko-KR" sz="1200" b="1" i="1" dirty="0" smtClean="0"/>
              <a:t>null, </a:t>
            </a:r>
          </a:p>
          <a:p>
            <a:pPr defTabSz="180000"/>
            <a:r>
              <a:rPr lang="en-US" altLang="ko-KR" sz="1200" dirty="0" smtClean="0"/>
              <a:t>																	"Color", </a:t>
            </a:r>
          </a:p>
          <a:p>
            <a:pPr defTabSz="180000"/>
            <a:r>
              <a:rPr lang="en-US" altLang="ko-KR" sz="1200" dirty="0" smtClean="0"/>
              <a:t>															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YELLOW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b="1" dirty="0" smtClean="0"/>
              <a:t>				if(</a:t>
            </a:r>
            <a:r>
              <a:rPr lang="en-US" altLang="ko-KR" sz="1200" b="1" dirty="0" err="1" smtClean="0"/>
              <a:t>selectedColor</a:t>
            </a:r>
            <a:r>
              <a:rPr lang="en-US" altLang="ko-KR" sz="1200" b="1" dirty="0" smtClean="0"/>
              <a:t> != null)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label.setForeground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selectedColor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public static void main(String [] </a:t>
            </a:r>
            <a:r>
              <a:rPr lang="en-US" altLang="ko-KR" sz="1200" b="1" dirty="0" err="1" smtClean="0"/>
              <a:t>args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b="1" dirty="0" smtClean="0"/>
              <a:t>		new </a:t>
            </a:r>
            <a:r>
              <a:rPr lang="en-US" altLang="ko-KR" sz="1200" b="1" dirty="0" err="1" smtClean="0"/>
              <a:t>MenuAndColorChooserEx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</a:p>
          <a:p>
            <a:pPr defTabSz="180000"/>
            <a:endParaRPr lang="ko-KR" altLang="en-US" sz="12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실행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36" y="1196752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6912"/>
            <a:ext cx="42386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96752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메뉴 만드는 과정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357686" y="1643050"/>
            <a:ext cx="1785950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2844" y="1357298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JMenuBar </a:t>
            </a:r>
            <a:r>
              <a:rPr lang="ko-KR" altLang="en-US" sz="1200" smtClean="0"/>
              <a:t>컴포넌트</a:t>
            </a:r>
            <a:endParaRPr lang="ko-KR" altLang="en-US" sz="1200"/>
          </a:p>
        </p:txBody>
      </p:sp>
      <p:sp>
        <p:nvSpPr>
          <p:cNvPr id="6" name="직사각형 5"/>
          <p:cNvSpPr/>
          <p:nvPr/>
        </p:nvSpPr>
        <p:spPr>
          <a:xfrm>
            <a:off x="2214546" y="1643050"/>
            <a:ext cx="1785950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14546" y="1357298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JMenuBar </a:t>
            </a:r>
            <a:r>
              <a:rPr lang="ko-KR" altLang="en-US" sz="1200" smtClean="0"/>
              <a:t>컴포넌트</a:t>
            </a:r>
            <a:endParaRPr lang="ko-KR" altLang="en-US" sz="1200"/>
          </a:p>
        </p:txBody>
      </p:sp>
      <p:sp>
        <p:nvSpPr>
          <p:cNvPr id="8" name="직사각형 7"/>
          <p:cNvSpPr/>
          <p:nvPr/>
        </p:nvSpPr>
        <p:spPr>
          <a:xfrm>
            <a:off x="2285984" y="2020005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214546" y="2591509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JMenu </a:t>
            </a:r>
            <a:r>
              <a:rPr lang="ko-KR" altLang="en-US" sz="1200" smtClean="0"/>
              <a:t>컴포넌트</a:t>
            </a:r>
            <a:endParaRPr lang="ko-KR" altLang="en-US" sz="1200"/>
          </a:p>
        </p:txBody>
      </p:sp>
      <p:cxnSp>
        <p:nvCxnSpPr>
          <p:cNvPr id="10" name="직선 화살표 연결선 9"/>
          <p:cNvCxnSpPr>
            <a:stCxn id="8" idx="0"/>
          </p:cNvCxnSpPr>
          <p:nvPr/>
        </p:nvCxnSpPr>
        <p:spPr>
          <a:xfrm rot="5400000" flipH="1" flipV="1">
            <a:off x="2393142" y="1841413"/>
            <a:ext cx="285749" cy="7143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71736" y="1805691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add</a:t>
            </a:r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4357686" y="1357298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JMenuBar </a:t>
            </a:r>
            <a:r>
              <a:rPr lang="ko-KR" altLang="en-US" sz="1200" smtClean="0"/>
              <a:t>컴포넌트</a:t>
            </a:r>
            <a:endParaRPr lang="ko-KR" alt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4214810" y="2357430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JMenu </a:t>
            </a:r>
            <a:r>
              <a:rPr lang="ko-KR" altLang="en-US" sz="1200" smtClean="0"/>
              <a:t>컴포넌트</a:t>
            </a:r>
            <a:endParaRPr lang="ko-KR" altLang="en-US" sz="1200"/>
          </a:p>
        </p:txBody>
      </p:sp>
      <p:sp>
        <p:nvSpPr>
          <p:cNvPr id="14" name="직사각형 13"/>
          <p:cNvSpPr/>
          <p:nvPr/>
        </p:nvSpPr>
        <p:spPr>
          <a:xfrm>
            <a:off x="5143504" y="2000240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000628" y="2071678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JMenuItem </a:t>
            </a:r>
            <a:r>
              <a:rPr lang="ko-KR" altLang="en-US" sz="1200" smtClean="0"/>
              <a:t>컴포넌트</a:t>
            </a:r>
            <a:endParaRPr lang="ko-KR" altLang="en-US" sz="1200"/>
          </a:p>
        </p:txBody>
      </p:sp>
      <p:cxnSp>
        <p:nvCxnSpPr>
          <p:cNvPr id="16" name="직선 화살표 연결선 15"/>
          <p:cNvCxnSpPr>
            <a:stCxn id="14" idx="1"/>
          </p:cNvCxnSpPr>
          <p:nvPr/>
        </p:nvCxnSpPr>
        <p:spPr>
          <a:xfrm rot="10800000">
            <a:off x="4857752" y="2000254"/>
            <a:ext cx="285752" cy="71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57752" y="178592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add</a:t>
            </a:r>
            <a:endParaRPr lang="ko-KR" altLang="en-US" sz="1200"/>
          </a:p>
        </p:txBody>
      </p:sp>
      <p:sp>
        <p:nvSpPr>
          <p:cNvPr id="18" name="직사각형 17"/>
          <p:cNvSpPr/>
          <p:nvPr/>
        </p:nvSpPr>
        <p:spPr>
          <a:xfrm>
            <a:off x="4429124" y="1785926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42844" y="1643050"/>
            <a:ext cx="1785950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6643702" y="1643050"/>
            <a:ext cx="1785950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643702" y="1357298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JMenuBar </a:t>
            </a:r>
            <a:r>
              <a:rPr lang="ko-KR" altLang="en-US" sz="1200" smtClean="0"/>
              <a:t>컴포넌트</a:t>
            </a:r>
            <a:endParaRPr lang="ko-KR" alt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6500826" y="2428868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JMenu </a:t>
            </a:r>
            <a:r>
              <a:rPr lang="ko-KR" altLang="en-US" sz="1200" smtClean="0"/>
              <a:t>컴포넌트</a:t>
            </a:r>
            <a:endParaRPr lang="ko-KR" altLang="en-US" sz="1200"/>
          </a:p>
        </p:txBody>
      </p:sp>
      <p:sp>
        <p:nvSpPr>
          <p:cNvPr id="23" name="직사각형 22"/>
          <p:cNvSpPr/>
          <p:nvPr/>
        </p:nvSpPr>
        <p:spPr>
          <a:xfrm>
            <a:off x="6715140" y="1785926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6786578" y="1857364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0" y="3071810"/>
            <a:ext cx="183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(1) JMenuBar </a:t>
            </a:r>
            <a:r>
              <a:rPr lang="ko-KR" altLang="en-US" sz="1400" smtClean="0"/>
              <a:t>컴포넌트 생성</a:t>
            </a:r>
            <a:endParaRPr lang="ko-KR" alt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2214546" y="3071810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(2) </a:t>
            </a:r>
            <a:r>
              <a:rPr lang="en-US" altLang="ko-KR" sz="1400" dirty="0" err="1" smtClean="0"/>
              <a:t>JMenu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컴포넌트를 생성하여</a:t>
            </a:r>
            <a:endParaRPr lang="en-US" altLang="ko-KR" sz="1400" dirty="0" smtClean="0"/>
          </a:p>
          <a:p>
            <a:r>
              <a:rPr lang="en-US" altLang="ko-KR" sz="1400" dirty="0" err="1" smtClean="0"/>
              <a:t>JMenuBar</a:t>
            </a:r>
            <a:r>
              <a:rPr lang="ko-KR" altLang="en-US" sz="1400" dirty="0" smtClean="0"/>
              <a:t>에 붙인다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500562" y="3071810"/>
            <a:ext cx="219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(3) </a:t>
            </a:r>
            <a:r>
              <a:rPr lang="en-US" altLang="ko-KR" sz="1400" dirty="0" err="1" smtClean="0"/>
              <a:t>JMenuItem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컴포넌트를 생성하여</a:t>
            </a:r>
            <a:endParaRPr lang="en-US" altLang="ko-KR" sz="1400" dirty="0" smtClean="0"/>
          </a:p>
          <a:p>
            <a:r>
              <a:rPr lang="en-US" altLang="ko-KR" sz="1400" dirty="0" err="1" smtClean="0"/>
              <a:t>JMenu</a:t>
            </a:r>
            <a:r>
              <a:rPr lang="ko-KR" altLang="en-US" sz="1400" dirty="0" smtClean="0"/>
              <a:t>에 붙인다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6786578" y="2071678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6786578" y="2285992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715140" y="3071810"/>
            <a:ext cx="147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(3’) </a:t>
            </a:r>
            <a:r>
              <a:rPr lang="ko-KR" altLang="en-US" sz="1400" dirty="0" smtClean="0"/>
              <a:t>여러 개의  메뉴와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메뉴 아이템을 생성한다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7286644" y="2428868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JMenu </a:t>
            </a:r>
            <a:r>
              <a:rPr lang="ko-KR" altLang="en-US" sz="1200" smtClean="0"/>
              <a:t>컴포넌트</a:t>
            </a:r>
            <a:endParaRPr lang="ko-KR" altLang="en-US" sz="1200"/>
          </a:p>
        </p:txBody>
      </p:sp>
      <p:sp>
        <p:nvSpPr>
          <p:cNvPr id="32" name="직사각형 31"/>
          <p:cNvSpPr/>
          <p:nvPr/>
        </p:nvSpPr>
        <p:spPr>
          <a:xfrm>
            <a:off x="7500958" y="1785926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7572396" y="1857364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7572396" y="2071678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142844" y="4071942"/>
            <a:ext cx="2571768" cy="1857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142843" y="4286256"/>
            <a:ext cx="2571769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214282" y="4429132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285720" y="4500570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285720" y="4714884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285720" y="4929198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42844" y="5929330"/>
            <a:ext cx="2712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(4) </a:t>
            </a:r>
            <a:r>
              <a:rPr lang="en-US" altLang="ko-KR" sz="1400" dirty="0" err="1" smtClean="0"/>
              <a:t>JMenuBar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컴포넌트를 </a:t>
            </a:r>
            <a:r>
              <a:rPr lang="en-US" altLang="ko-KR" sz="1400" dirty="0" err="1" smtClean="0"/>
              <a:t>JFrame</a:t>
            </a:r>
            <a:r>
              <a:rPr lang="ko-KR" altLang="en-US" sz="1400" dirty="0" smtClean="0"/>
              <a:t>에 붙인다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1000100" y="4429132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1071538" y="4500570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1071538" y="4714884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cxnSp>
        <p:nvCxnSpPr>
          <p:cNvPr id="45" name="직선 연결선 44"/>
          <p:cNvCxnSpPr/>
          <p:nvPr/>
        </p:nvCxnSpPr>
        <p:spPr>
          <a:xfrm>
            <a:off x="142844" y="4286256"/>
            <a:ext cx="2571768" cy="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42976" y="4071942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타이틀바</a:t>
            </a:r>
            <a:endParaRPr lang="ko-KR" altLang="en-US" sz="1200"/>
          </a:p>
        </p:txBody>
      </p:sp>
      <p:grpSp>
        <p:nvGrpSpPr>
          <p:cNvPr id="60" name="그룹 59"/>
          <p:cNvGrpSpPr/>
          <p:nvPr/>
        </p:nvGrpSpPr>
        <p:grpSpPr>
          <a:xfrm>
            <a:off x="5286380" y="3929066"/>
            <a:ext cx="3857620" cy="2677656"/>
            <a:chOff x="385860" y="4000504"/>
            <a:chExt cx="3857620" cy="2677656"/>
          </a:xfrm>
        </p:grpSpPr>
        <p:sp>
          <p:nvSpPr>
            <p:cNvPr id="48" name="TextBox 47"/>
            <p:cNvSpPr txBox="1"/>
            <p:nvPr/>
          </p:nvSpPr>
          <p:spPr>
            <a:xfrm>
              <a:off x="928662" y="4000504"/>
              <a:ext cx="3314818" cy="26776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JMenuBar</a:t>
              </a:r>
              <a:r>
                <a:rPr lang="en-US" altLang="ko-KR" sz="1400" dirty="0" smtClean="0"/>
                <a:t> </a:t>
              </a:r>
              <a:r>
                <a:rPr lang="en-US" altLang="ko-KR" sz="1400" dirty="0" err="1" smtClean="0"/>
                <a:t>mb</a:t>
              </a:r>
              <a:r>
                <a:rPr lang="en-US" altLang="ko-KR" sz="1400" dirty="0" smtClean="0"/>
                <a:t> = </a:t>
              </a:r>
              <a:r>
                <a:rPr lang="en-US" altLang="ko-KR" sz="1400" b="1" dirty="0" smtClean="0"/>
                <a:t>new </a:t>
              </a:r>
              <a:r>
                <a:rPr lang="en-US" altLang="ko-KR" sz="1400" b="1" dirty="0" err="1" smtClean="0"/>
                <a:t>JMenuBar</a:t>
              </a:r>
              <a:r>
                <a:rPr lang="en-US" altLang="ko-KR" sz="1400" b="1" dirty="0" smtClean="0"/>
                <a:t>();</a:t>
              </a:r>
            </a:p>
            <a:p>
              <a:endParaRPr lang="fr-FR" altLang="ko-KR" sz="1400" dirty="0" smtClean="0"/>
            </a:p>
            <a:p>
              <a:r>
                <a:rPr lang="fr-FR" altLang="ko-KR" sz="1400" dirty="0" smtClean="0"/>
                <a:t>JMenu fileMenu = </a:t>
              </a:r>
              <a:r>
                <a:rPr lang="fr-FR" altLang="ko-KR" sz="1400" b="1" dirty="0" smtClean="0"/>
                <a:t>new JMenu("File");</a:t>
              </a:r>
            </a:p>
            <a:p>
              <a:r>
                <a:rPr lang="en-US" altLang="ko-KR" sz="1400" dirty="0" err="1" smtClean="0"/>
                <a:t>mb.add</a:t>
              </a:r>
              <a:r>
                <a:rPr lang="en-US" altLang="ko-KR" sz="1400" dirty="0" smtClean="0"/>
                <a:t>(</a:t>
              </a:r>
              <a:r>
                <a:rPr lang="en-US" altLang="ko-KR" sz="1400" dirty="0" err="1" smtClean="0"/>
                <a:t>fileMenu</a:t>
              </a:r>
              <a:r>
                <a:rPr lang="en-US" altLang="ko-KR" sz="1400" dirty="0" smtClean="0"/>
                <a:t>);</a:t>
              </a:r>
            </a:p>
            <a:p>
              <a:endParaRPr lang="ko-KR" altLang="en-US" sz="1400" dirty="0" smtClean="0"/>
            </a:p>
            <a:p>
              <a:r>
                <a:rPr lang="en-US" altLang="ko-KR" sz="1400" dirty="0" err="1" smtClean="0"/>
                <a:t>fileMenu.add</a:t>
              </a:r>
              <a:r>
                <a:rPr lang="en-US" altLang="ko-KR" sz="1400" dirty="0" smtClean="0"/>
                <a:t>(</a:t>
              </a:r>
              <a:r>
                <a:rPr lang="en-US" altLang="ko-KR" sz="1400" b="1" dirty="0" smtClean="0"/>
                <a:t>new </a:t>
              </a:r>
              <a:r>
                <a:rPr lang="en-US" altLang="ko-KR" sz="1400" b="1" dirty="0" err="1" smtClean="0"/>
                <a:t>JMenuItem</a:t>
              </a:r>
              <a:r>
                <a:rPr lang="en-US" altLang="ko-KR" sz="1400" b="1" dirty="0" smtClean="0"/>
                <a:t>("New"));</a:t>
              </a:r>
            </a:p>
            <a:p>
              <a:r>
                <a:rPr lang="en-US" altLang="ko-KR" sz="1400" dirty="0" err="1" smtClean="0"/>
                <a:t>fileMenu.add</a:t>
              </a:r>
              <a:r>
                <a:rPr lang="en-US" altLang="ko-KR" sz="1400" dirty="0" smtClean="0"/>
                <a:t>(</a:t>
              </a:r>
              <a:r>
                <a:rPr lang="en-US" altLang="ko-KR" sz="1400" b="1" dirty="0" smtClean="0"/>
                <a:t>new </a:t>
              </a:r>
              <a:r>
                <a:rPr lang="en-US" altLang="ko-KR" sz="1400" b="1" dirty="0" err="1" smtClean="0"/>
                <a:t>JMenuItem</a:t>
              </a:r>
              <a:r>
                <a:rPr lang="en-US" altLang="ko-KR" sz="1400" b="1" dirty="0" smtClean="0"/>
                <a:t>("Open"));</a:t>
              </a:r>
            </a:p>
            <a:p>
              <a:r>
                <a:rPr lang="en-US" altLang="ko-KR" sz="1400" dirty="0" err="1" smtClean="0"/>
                <a:t>fileMenu.</a:t>
              </a:r>
              <a:r>
                <a:rPr lang="en-US" altLang="ko-KR" sz="1400" b="1" dirty="0" err="1" smtClean="0"/>
                <a:t>addSeparator</a:t>
              </a:r>
              <a:r>
                <a:rPr lang="en-US" altLang="ko-KR" sz="1400" b="1" dirty="0" smtClean="0"/>
                <a:t>();</a:t>
              </a:r>
            </a:p>
            <a:p>
              <a:r>
                <a:rPr lang="en-US" altLang="ko-KR" sz="1400" dirty="0" err="1" smtClean="0"/>
                <a:t>fileMenu.add</a:t>
              </a:r>
              <a:r>
                <a:rPr lang="en-US" altLang="ko-KR" sz="1400" dirty="0" smtClean="0"/>
                <a:t>(</a:t>
              </a:r>
              <a:r>
                <a:rPr lang="en-US" altLang="ko-KR" sz="1400" b="1" dirty="0" smtClean="0"/>
                <a:t>new </a:t>
              </a:r>
              <a:r>
                <a:rPr lang="en-US" altLang="ko-KR" sz="1400" b="1" dirty="0" err="1" smtClean="0"/>
                <a:t>JMenuItem</a:t>
              </a:r>
              <a:r>
                <a:rPr lang="en-US" altLang="ko-KR" sz="1400" b="1" dirty="0" smtClean="0"/>
                <a:t>("Save"));</a:t>
              </a:r>
            </a:p>
            <a:p>
              <a:r>
                <a:rPr lang="en-US" altLang="ko-KR" sz="1400" dirty="0" err="1" smtClean="0"/>
                <a:t>fileMenu.add</a:t>
              </a:r>
              <a:r>
                <a:rPr lang="en-US" altLang="ko-KR" sz="1400" dirty="0" smtClean="0"/>
                <a:t>(</a:t>
              </a:r>
              <a:r>
                <a:rPr lang="en-US" altLang="ko-KR" sz="1400" b="1" dirty="0" smtClean="0"/>
                <a:t>new </a:t>
              </a:r>
              <a:r>
                <a:rPr lang="en-US" altLang="ko-KR" sz="1400" b="1" dirty="0" err="1" smtClean="0"/>
                <a:t>JMenuItem</a:t>
              </a:r>
              <a:r>
                <a:rPr lang="en-US" altLang="ko-KR" sz="1400" b="1" dirty="0" smtClean="0"/>
                <a:t>("</a:t>
              </a:r>
              <a:r>
                <a:rPr lang="en-US" altLang="ko-KR" sz="1400" b="1" dirty="0" err="1" smtClean="0"/>
                <a:t>SaveAs</a:t>
              </a:r>
              <a:r>
                <a:rPr lang="en-US" altLang="ko-KR" sz="1400" b="1" dirty="0" smtClean="0"/>
                <a:t>"));</a:t>
              </a:r>
            </a:p>
            <a:p>
              <a:endParaRPr lang="ko-KR" altLang="en-US" sz="1400" dirty="0" smtClean="0"/>
            </a:p>
            <a:p>
              <a:r>
                <a:rPr lang="en-US" altLang="ko-KR" sz="1400" b="1" dirty="0" err="1" smtClean="0"/>
                <a:t>frame.setJMenuBar</a:t>
              </a:r>
              <a:r>
                <a:rPr lang="en-US" altLang="ko-KR" sz="1400" b="1" dirty="0" smtClean="0"/>
                <a:t>(</a:t>
              </a:r>
              <a:r>
                <a:rPr lang="en-US" altLang="ko-KR" sz="1400" b="1" dirty="0" err="1" smtClean="0"/>
                <a:t>mb</a:t>
              </a:r>
              <a:r>
                <a:rPr lang="en-US" altLang="ko-KR" sz="1400" b="1" dirty="0" smtClean="0"/>
                <a:t>);</a:t>
              </a:r>
              <a:endParaRPr lang="ko-KR" altLang="en-US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5860" y="4000504"/>
              <a:ext cx="3802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/>
                <a:t>(1)</a:t>
              </a:r>
              <a:endParaRPr lang="ko-KR" altLang="en-US" sz="1400"/>
            </a:p>
          </p:txBody>
        </p:sp>
        <p:cxnSp>
          <p:nvCxnSpPr>
            <p:cNvPr id="51" name="직선 화살표 연결선 50"/>
            <p:cNvCxnSpPr>
              <a:stCxn id="49" idx="3"/>
            </p:cNvCxnSpPr>
            <p:nvPr/>
          </p:nvCxnSpPr>
          <p:spPr>
            <a:xfrm flipV="1">
              <a:off x="766092" y="4143380"/>
              <a:ext cx="191272" cy="1101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85860" y="4429132"/>
              <a:ext cx="3802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/>
                <a:t>(2)</a:t>
              </a:r>
              <a:endParaRPr lang="ko-KR" altLang="en-US" sz="1400"/>
            </a:p>
          </p:txBody>
        </p:sp>
        <p:cxnSp>
          <p:nvCxnSpPr>
            <p:cNvPr id="53" name="직선 화살표 연결선 52"/>
            <p:cNvCxnSpPr>
              <a:stCxn id="52" idx="3"/>
            </p:cNvCxnSpPr>
            <p:nvPr/>
          </p:nvCxnSpPr>
          <p:spPr>
            <a:xfrm flipV="1">
              <a:off x="766092" y="4572008"/>
              <a:ext cx="191272" cy="1101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85860" y="5072074"/>
              <a:ext cx="3802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(3)</a:t>
              </a:r>
              <a:endParaRPr lang="ko-KR" altLang="en-US" sz="1400" dirty="0"/>
            </a:p>
          </p:txBody>
        </p:sp>
        <p:cxnSp>
          <p:nvCxnSpPr>
            <p:cNvPr id="55" name="직선 화살표 연결선 54"/>
            <p:cNvCxnSpPr>
              <a:stCxn id="54" idx="3"/>
            </p:cNvCxnSpPr>
            <p:nvPr/>
          </p:nvCxnSpPr>
          <p:spPr>
            <a:xfrm flipV="1">
              <a:off x="766092" y="5214951"/>
              <a:ext cx="262710" cy="110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85860" y="6357958"/>
              <a:ext cx="3802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(4)</a:t>
              </a:r>
              <a:endParaRPr lang="ko-KR" altLang="en-US" sz="1400" dirty="0"/>
            </a:p>
          </p:txBody>
        </p:sp>
        <p:cxnSp>
          <p:nvCxnSpPr>
            <p:cNvPr id="58" name="직선 화살표 연결선 57"/>
            <p:cNvCxnSpPr>
              <a:stCxn id="57" idx="3"/>
            </p:cNvCxnSpPr>
            <p:nvPr/>
          </p:nvCxnSpPr>
          <p:spPr>
            <a:xfrm flipV="1">
              <a:off x="766092" y="6500835"/>
              <a:ext cx="119834" cy="110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643" y="4069900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슬라이드 번호 개체 틀 6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794" y="2143116"/>
            <a:ext cx="2357454" cy="235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JTabbedPane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개의 패널을 겹치게 하여 한 공간을 공유하도록 지원하는 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JTabbedPane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err="1" smtClean="0"/>
              <a:t>JTabbedPane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tabPlacement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err="1" smtClean="0"/>
              <a:t>tabPlacement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JTabbedPane.TOP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JTabbedPane.BOTTOM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JTabbedPane.LEFT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JTabbedPane.RIGHT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탭팬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0232" y="2437145"/>
            <a:ext cx="2214578" cy="200881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29124" y="2294269"/>
            <a:ext cx="1150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 </a:t>
            </a:r>
            <a:r>
              <a:rPr lang="ko-KR" altLang="en-US" sz="1400" dirty="0" smtClean="0"/>
              <a:t>개의 탭을 가진</a:t>
            </a:r>
            <a:endParaRPr lang="en-US" altLang="ko-KR" sz="1400" dirty="0" smtClean="0"/>
          </a:p>
          <a:p>
            <a:r>
              <a:rPr lang="en-US" altLang="ko-KR" sz="1400" dirty="0" err="1" smtClean="0"/>
              <a:t>JTabbedPane</a:t>
            </a:r>
            <a:endParaRPr lang="ko-KR" altLang="en-US" sz="1400" dirty="0"/>
          </a:p>
        </p:txBody>
      </p:sp>
      <p:sp>
        <p:nvSpPr>
          <p:cNvPr id="7" name="자유형 6"/>
          <p:cNvSpPr/>
          <p:nvPr/>
        </p:nvSpPr>
        <p:spPr>
          <a:xfrm>
            <a:off x="4076443" y="2806670"/>
            <a:ext cx="709871" cy="372178"/>
          </a:xfrm>
          <a:custGeom>
            <a:avLst/>
            <a:gdLst>
              <a:gd name="connsiteX0" fmla="*/ 1232034 w 1323474"/>
              <a:gd name="connsiteY0" fmla="*/ 0 h 372178"/>
              <a:gd name="connsiteX1" fmla="*/ 1183907 w 1323474"/>
              <a:gd name="connsiteY1" fmla="*/ 134754 h 372178"/>
              <a:gd name="connsiteX2" fmla="*/ 1126156 w 1323474"/>
              <a:gd name="connsiteY2" fmla="*/ 336885 h 372178"/>
              <a:gd name="connsiteX3" fmla="*/ 0 w 1323474"/>
              <a:gd name="connsiteY3" fmla="*/ 346510 h 372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3474" h="372178">
                <a:moveTo>
                  <a:pt x="1232034" y="0"/>
                </a:moveTo>
                <a:cubicBezTo>
                  <a:pt x="1216793" y="39303"/>
                  <a:pt x="1201553" y="78607"/>
                  <a:pt x="1183907" y="134754"/>
                </a:cubicBezTo>
                <a:cubicBezTo>
                  <a:pt x="1166261" y="190901"/>
                  <a:pt x="1323474" y="301592"/>
                  <a:pt x="1126156" y="336885"/>
                </a:cubicBezTo>
                <a:cubicBezTo>
                  <a:pt x="928838" y="372178"/>
                  <a:pt x="464419" y="359344"/>
                  <a:pt x="0" y="34651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56176" y="2650538"/>
            <a:ext cx="1791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탭 위치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tabPlacement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가</a:t>
            </a:r>
            <a:endParaRPr lang="en-US" altLang="ko-KR" sz="1400" dirty="0" smtClean="0"/>
          </a:p>
          <a:p>
            <a:r>
              <a:rPr lang="en-US" altLang="ko-KR" sz="1400" dirty="0" err="1" smtClean="0"/>
              <a:t>JTabbedPane.LEFT</a:t>
            </a:r>
            <a:r>
              <a:rPr lang="ko-KR" altLang="en-US" sz="1400" dirty="0" err="1" smtClean="0"/>
              <a:t>인경우</a:t>
            </a:r>
            <a:endParaRPr lang="ko-KR" altLang="en-US" sz="14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178848"/>
            <a:ext cx="23812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탭팬</a:t>
            </a:r>
            <a:r>
              <a:rPr lang="ko-KR" altLang="en-US" dirty="0" smtClean="0"/>
              <a:t> 주요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탭팬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addTab</a:t>
            </a:r>
            <a:r>
              <a:rPr lang="en-US" altLang="ko-KR" dirty="0" smtClean="0"/>
              <a:t>(String title, Component comp)</a:t>
            </a:r>
          </a:p>
          <a:p>
            <a:pPr lvl="2"/>
            <a:r>
              <a:rPr lang="en-US" altLang="ko-KR" dirty="0" smtClean="0"/>
              <a:t>title : </a:t>
            </a:r>
            <a:r>
              <a:rPr lang="ko-KR" altLang="en-US" dirty="0" smtClean="0"/>
              <a:t>탭의 이름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comp : </a:t>
            </a:r>
            <a:r>
              <a:rPr lang="ko-KR" altLang="en-US" dirty="0" smtClean="0"/>
              <a:t>탭을 구성하는 컴포넌트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탭팬에</a:t>
            </a:r>
            <a:r>
              <a:rPr lang="ko-KR" altLang="en-US" dirty="0" smtClean="0"/>
              <a:t> 붙은 탭의 개수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getTabCount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err="1" smtClean="0"/>
              <a:t>탭팬에</a:t>
            </a:r>
            <a:r>
              <a:rPr lang="ko-KR" altLang="en-US" dirty="0" smtClean="0"/>
              <a:t> 붙은 탭의 개수 리턴</a:t>
            </a:r>
            <a:endParaRPr lang="en-US" altLang="ko-KR" dirty="0" smtClean="0"/>
          </a:p>
          <a:p>
            <a:r>
              <a:rPr lang="ko-KR" altLang="en-US" dirty="0" smtClean="0"/>
              <a:t>현재 선택된 탭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getSelectedIndex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Component </a:t>
            </a:r>
            <a:r>
              <a:rPr lang="en-US" altLang="ko-KR" dirty="0" err="1" smtClean="0"/>
              <a:t>getSelectedComponent</a:t>
            </a:r>
            <a:r>
              <a:rPr lang="en-US" altLang="ko-KR" dirty="0" smtClean="0"/>
              <a:t>()</a:t>
            </a:r>
          </a:p>
          <a:p>
            <a:r>
              <a:rPr lang="ko-KR" altLang="en-US" dirty="0" smtClean="0"/>
              <a:t>탭 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remove(Component comp)</a:t>
            </a:r>
          </a:p>
          <a:p>
            <a:pPr lvl="1"/>
            <a:r>
              <a:rPr lang="en-US" altLang="ko-KR" dirty="0" smtClean="0"/>
              <a:t>void remove(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index)</a:t>
            </a:r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removeTabAt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index)</a:t>
            </a:r>
          </a:p>
          <a:p>
            <a:r>
              <a:rPr lang="ko-KR" altLang="en-US" dirty="0" smtClean="0"/>
              <a:t>탭 위치 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setTabPlacement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tabPlacement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214810" y="2000240"/>
            <a:ext cx="478634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JTabbedPane</a:t>
            </a:r>
            <a:r>
              <a:rPr lang="en-US" altLang="ko-KR" sz="1200" dirty="0" smtClean="0"/>
              <a:t> pane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JTabbedPane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JTabbedPane.</a:t>
            </a:r>
            <a:r>
              <a:rPr lang="en-US" altLang="ko-KR" sz="1200" b="1" i="1" dirty="0" err="1" smtClean="0"/>
              <a:t>LEFT</a:t>
            </a:r>
            <a:r>
              <a:rPr lang="en-US" altLang="ko-KR" sz="1200" b="1" i="1" dirty="0" smtClean="0"/>
              <a:t>);</a:t>
            </a:r>
          </a:p>
          <a:p>
            <a:r>
              <a:rPr lang="en-US" altLang="ko-KR" sz="1200" dirty="0" err="1" smtClean="0"/>
              <a:t>pane.addTab</a:t>
            </a:r>
            <a:r>
              <a:rPr lang="en-US" altLang="ko-KR" sz="1200" dirty="0" smtClean="0"/>
              <a:t>("tab1",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("images/img1.jpg")));</a:t>
            </a:r>
          </a:p>
          <a:p>
            <a:r>
              <a:rPr lang="en-US" altLang="ko-KR" sz="1200" dirty="0" err="1" smtClean="0"/>
              <a:t>pane.addTab</a:t>
            </a:r>
            <a:r>
              <a:rPr lang="en-US" altLang="ko-KR" sz="1200" dirty="0" smtClean="0"/>
              <a:t>("tab2",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("images/img2.jpg")));</a:t>
            </a:r>
          </a:p>
          <a:p>
            <a:r>
              <a:rPr lang="en-US" altLang="ko-KR" sz="1200" dirty="0" err="1" smtClean="0"/>
              <a:t>pane.addTab</a:t>
            </a:r>
            <a:r>
              <a:rPr lang="en-US" altLang="ko-KR" sz="1200" dirty="0" smtClean="0"/>
              <a:t>("tab3",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());</a:t>
            </a:r>
          </a:p>
          <a:p>
            <a:r>
              <a:rPr lang="en-US" altLang="ko-KR" sz="1200" dirty="0" smtClean="0"/>
              <a:t>add(pane);</a:t>
            </a:r>
            <a:endParaRPr lang="ko-KR" altLang="en-US" sz="1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007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14-11 : </a:t>
            </a:r>
            <a:r>
              <a:rPr lang="ko-KR" altLang="en-US" dirty="0" err="1" smtClean="0"/>
              <a:t>탭팬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00496" y="214290"/>
            <a:ext cx="4714908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javax.swing</a:t>
            </a:r>
            <a:r>
              <a:rPr lang="en-US" altLang="ko-KR" sz="1000" dirty="0" smtClean="0"/>
              <a:t>.*;</a:t>
            </a:r>
          </a:p>
          <a:p>
            <a:pPr defTabSz="180000"/>
            <a:r>
              <a:rPr lang="en-US" altLang="ko-KR" sz="1000" dirty="0" smtClean="0"/>
              <a:t>import java.awt.*;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b="1" dirty="0" smtClean="0"/>
              <a:t>public class </a:t>
            </a:r>
            <a:r>
              <a:rPr lang="en-US" altLang="ko-KR" sz="1000" b="1" dirty="0" err="1" smtClean="0"/>
              <a:t>TabbedPaneEx</a:t>
            </a:r>
            <a:r>
              <a:rPr lang="en-US" altLang="ko-KR" sz="1000" b="1" dirty="0" smtClean="0"/>
              <a:t> extends </a:t>
            </a:r>
            <a:r>
              <a:rPr lang="en-US" altLang="ko-KR" sz="1000" b="1" dirty="0" err="1" smtClean="0"/>
              <a:t>JFrame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{</a:t>
            </a:r>
          </a:p>
          <a:p>
            <a:pPr defTabSz="180000"/>
            <a:r>
              <a:rPr lang="en-US" altLang="ko-KR" sz="1000" dirty="0" smtClean="0"/>
              <a:t>	Container </a:t>
            </a:r>
            <a:r>
              <a:rPr lang="en-US" altLang="ko-KR" sz="1000" dirty="0" err="1" smtClean="0"/>
              <a:t>contentPane</a:t>
            </a:r>
            <a:r>
              <a:rPr lang="en-US" altLang="ko-KR" sz="1000" dirty="0" smtClean="0"/>
              <a:t>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TabbedPaneEx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setTitle</a:t>
            </a:r>
            <a:r>
              <a:rPr lang="en-US" altLang="ko-KR" sz="1000" dirty="0" smtClean="0"/>
              <a:t>(“</a:t>
            </a:r>
            <a:r>
              <a:rPr lang="ko-KR" altLang="en-US" sz="1000" dirty="0" err="1" smtClean="0"/>
              <a:t>탭팬</a:t>
            </a:r>
            <a:r>
              <a:rPr lang="ko-KR" altLang="en-US" sz="1000" dirty="0" smtClean="0"/>
              <a:t> 만들기  예제</a:t>
            </a:r>
            <a:r>
              <a:rPr lang="en-US" altLang="ko-KR" sz="1000" dirty="0" smtClean="0"/>
              <a:t>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setDefaultCloseOperation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JFrame.</a:t>
            </a:r>
            <a:r>
              <a:rPr lang="en-US" altLang="ko-KR" sz="1000" i="1" dirty="0" err="1" smtClean="0"/>
              <a:t>EXIT_ON_CLOSE</a:t>
            </a:r>
            <a:r>
              <a:rPr lang="en-US" altLang="ko-KR" sz="1000" i="1" dirty="0" smtClean="0"/>
              <a:t>);</a:t>
            </a:r>
          </a:p>
          <a:p>
            <a:pPr defTabSz="180000"/>
            <a:r>
              <a:rPr lang="en-US" altLang="ko-KR" sz="1000" i="1" dirty="0" smtClean="0"/>
              <a:t>		</a:t>
            </a:r>
            <a:r>
              <a:rPr lang="en-US" altLang="ko-KR" sz="1000" dirty="0" err="1" smtClean="0"/>
              <a:t>contentPane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getContentPane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err="1" smtClean="0"/>
              <a:t>JTabbedPane</a:t>
            </a:r>
            <a:r>
              <a:rPr lang="en-US" altLang="ko-KR" sz="1000" b="1" dirty="0" smtClean="0"/>
              <a:t> pane = </a:t>
            </a:r>
            <a:r>
              <a:rPr lang="en-US" altLang="ko-KR" sz="1000" b="1" dirty="0" err="1" smtClean="0"/>
              <a:t>createTabbedPane</a:t>
            </a:r>
            <a:r>
              <a:rPr lang="en-US" altLang="ko-KR" sz="1000" b="1" dirty="0" smtClean="0"/>
              <a:t>();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contentPane.add</a:t>
            </a:r>
            <a:r>
              <a:rPr lang="en-US" altLang="ko-KR" sz="1000" b="1" dirty="0" smtClean="0"/>
              <a:t>(pane, </a:t>
            </a:r>
            <a:r>
              <a:rPr lang="en-US" altLang="ko-KR" sz="1000" b="1" dirty="0" err="1" smtClean="0"/>
              <a:t>BorderLayout.CENTER</a:t>
            </a:r>
            <a:r>
              <a:rPr lang="en-US" altLang="ko-KR" sz="1000" b="1" dirty="0" smtClean="0"/>
              <a:t>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setSize</a:t>
            </a:r>
            <a:r>
              <a:rPr lang="en-US" altLang="ko-KR" sz="1000" dirty="0" smtClean="0"/>
              <a:t>(250,200);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setVisible</a:t>
            </a:r>
            <a:r>
              <a:rPr lang="en-US" altLang="ko-KR" sz="1000" dirty="0" smtClean="0"/>
              <a:t>(true);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	</a:t>
            </a:r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b="1" dirty="0" err="1" smtClean="0"/>
              <a:t>JTabbedPane</a:t>
            </a:r>
            <a:r>
              <a:rPr lang="en-US" altLang="ko-KR" sz="1000" b="1" dirty="0" smtClean="0"/>
              <a:t> </a:t>
            </a:r>
            <a:r>
              <a:rPr lang="en-US" altLang="ko-KR" sz="1000" b="1" dirty="0" err="1" smtClean="0"/>
              <a:t>createTabbedPane</a:t>
            </a:r>
            <a:r>
              <a:rPr lang="en-US" altLang="ko-KR" sz="1000" b="1" dirty="0" smtClean="0"/>
              <a:t>()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err="1" smtClean="0"/>
              <a:t>JTabbedPane</a:t>
            </a:r>
            <a:r>
              <a:rPr lang="en-US" altLang="ko-KR" sz="1000" b="1" dirty="0" smtClean="0"/>
              <a:t> pane = new </a:t>
            </a:r>
            <a:r>
              <a:rPr lang="en-US" altLang="ko-KR" sz="1000" b="1" dirty="0" err="1" smtClean="0"/>
              <a:t>JTabbedPane</a:t>
            </a:r>
            <a:r>
              <a:rPr lang="en-US" altLang="ko-KR" sz="1000" b="1" dirty="0" smtClean="0"/>
              <a:t>(</a:t>
            </a:r>
            <a:r>
              <a:rPr lang="en-US" altLang="ko-KR" sz="1000" b="1" dirty="0" err="1" smtClean="0"/>
              <a:t>JTabbedPane.LEFT</a:t>
            </a:r>
            <a:r>
              <a:rPr lang="en-US" altLang="ko-KR" sz="1000" b="1" dirty="0" smtClean="0"/>
              <a:t>);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pane.addTab</a:t>
            </a:r>
            <a:r>
              <a:rPr lang="en-US" altLang="ko-KR" sz="1000" b="1" dirty="0" smtClean="0"/>
              <a:t>("tab1", new </a:t>
            </a:r>
            <a:r>
              <a:rPr lang="en-US" altLang="ko-KR" sz="1000" b="1" dirty="0" err="1" smtClean="0"/>
              <a:t>JLabel</a:t>
            </a:r>
            <a:r>
              <a:rPr lang="en-US" altLang="ko-KR" sz="1000" b="1" dirty="0" smtClean="0"/>
              <a:t>(new </a:t>
            </a:r>
            <a:r>
              <a:rPr lang="en-US" altLang="ko-KR" sz="1000" b="1" dirty="0" err="1" smtClean="0"/>
              <a:t>ImageIcon</a:t>
            </a:r>
            <a:r>
              <a:rPr lang="en-US" altLang="ko-KR" sz="1000" b="1" dirty="0" smtClean="0"/>
              <a:t>("images/img1.jpg")));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pane.addTab</a:t>
            </a:r>
            <a:r>
              <a:rPr lang="en-US" altLang="ko-KR" sz="1000" b="1" dirty="0" smtClean="0"/>
              <a:t>("tab2", new </a:t>
            </a:r>
            <a:r>
              <a:rPr lang="en-US" altLang="ko-KR" sz="1000" b="1" dirty="0" err="1" smtClean="0"/>
              <a:t>JLabel</a:t>
            </a:r>
            <a:r>
              <a:rPr lang="en-US" altLang="ko-KR" sz="1000" b="1" dirty="0" smtClean="0"/>
              <a:t>(new </a:t>
            </a:r>
            <a:r>
              <a:rPr lang="en-US" altLang="ko-KR" sz="1000" b="1" dirty="0" err="1" smtClean="0"/>
              <a:t>ImageIcon</a:t>
            </a:r>
            <a:r>
              <a:rPr lang="en-US" altLang="ko-KR" sz="1000" b="1" dirty="0" smtClean="0"/>
              <a:t>("images/img2.jpg")));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pane.addTab</a:t>
            </a:r>
            <a:r>
              <a:rPr lang="en-US" altLang="ko-KR" sz="1000" b="1" dirty="0" smtClean="0"/>
              <a:t>("tab3", new </a:t>
            </a:r>
            <a:r>
              <a:rPr lang="en-US" altLang="ko-KR" sz="1000" b="1" dirty="0" err="1" smtClean="0"/>
              <a:t>MyPanel</a:t>
            </a:r>
            <a:r>
              <a:rPr lang="en-US" altLang="ko-KR" sz="1000" b="1" dirty="0" smtClean="0"/>
              <a:t>());</a:t>
            </a:r>
          </a:p>
          <a:p>
            <a:pPr defTabSz="180000"/>
            <a:r>
              <a:rPr lang="en-US" altLang="ko-KR" sz="1000" b="1" dirty="0" smtClean="0"/>
              <a:t>		return pane;	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class </a:t>
            </a:r>
            <a:r>
              <a:rPr lang="en-US" altLang="ko-KR" sz="1000" b="1" dirty="0" err="1" smtClean="0"/>
              <a:t>MyPanel</a:t>
            </a:r>
            <a:r>
              <a:rPr lang="en-US" altLang="ko-KR" sz="1000" b="1" dirty="0" smtClean="0"/>
              <a:t> extends </a:t>
            </a:r>
            <a:r>
              <a:rPr lang="en-US" altLang="ko-KR" sz="1000" b="1" dirty="0" err="1" smtClean="0"/>
              <a:t>JPanel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MyPanel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b="1" dirty="0" err="1" smtClean="0"/>
              <a:t>this.setBackground</a:t>
            </a:r>
            <a:r>
              <a:rPr lang="en-US" altLang="ko-KR" sz="1000" b="1" dirty="0" smtClean="0"/>
              <a:t>(</a:t>
            </a:r>
            <a:r>
              <a:rPr lang="en-US" altLang="ko-KR" sz="1000" b="1" dirty="0" err="1" smtClean="0"/>
              <a:t>Color.YELLOW</a:t>
            </a:r>
            <a:r>
              <a:rPr lang="en-US" altLang="ko-KR" sz="1000" b="1" dirty="0" smtClean="0"/>
              <a:t>);</a:t>
            </a:r>
          </a:p>
          <a:p>
            <a:pPr defTabSz="180000"/>
            <a:r>
              <a:rPr lang="en-US" altLang="ko-KR" sz="1000" dirty="0" smtClean="0"/>
              <a:t>		}</a:t>
            </a:r>
          </a:p>
          <a:p>
            <a:pPr defTabSz="180000"/>
            <a:r>
              <a:rPr lang="en-US" altLang="ko-KR" sz="1000" dirty="0" smtClean="0"/>
              <a:t>		public void </a:t>
            </a:r>
            <a:r>
              <a:rPr lang="en-US" altLang="ko-KR" sz="1000" dirty="0" err="1" smtClean="0"/>
              <a:t>paintComponent</a:t>
            </a:r>
            <a:r>
              <a:rPr lang="en-US" altLang="ko-KR" sz="1000" dirty="0" smtClean="0"/>
              <a:t>(Graphics g) {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super.paintComponent</a:t>
            </a:r>
            <a:r>
              <a:rPr lang="en-US" altLang="ko-KR" sz="1000" dirty="0" smtClean="0"/>
              <a:t>(g);			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g.setColor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Color.RED</a:t>
            </a:r>
            <a:r>
              <a:rPr lang="en-US" altLang="ko-KR" sz="1000" dirty="0" smtClean="0"/>
              <a:t>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g.fillRect</a:t>
            </a:r>
            <a:r>
              <a:rPr lang="en-US" altLang="ko-KR" sz="1000" dirty="0" smtClean="0"/>
              <a:t>(10,10,50,50);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g.setColor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Color.BLUE</a:t>
            </a:r>
            <a:r>
              <a:rPr lang="en-US" altLang="ko-KR" sz="1000" dirty="0" smtClean="0"/>
              <a:t>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g.fillOval</a:t>
            </a:r>
            <a:r>
              <a:rPr lang="en-US" altLang="ko-KR" sz="1000" dirty="0" smtClean="0"/>
              <a:t>(10,70,50,50);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g.setColor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Color.BLACK</a:t>
            </a:r>
            <a:r>
              <a:rPr lang="en-US" altLang="ko-KR" sz="1000" dirty="0" smtClean="0"/>
              <a:t>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g.drawString</a:t>
            </a:r>
            <a:r>
              <a:rPr lang="en-US" altLang="ko-KR" sz="1000" dirty="0" smtClean="0"/>
              <a:t>("tab 3</a:t>
            </a:r>
            <a:r>
              <a:rPr lang="ko-KR" altLang="en-US" sz="1000" dirty="0" smtClean="0"/>
              <a:t>에 들어가는 </a:t>
            </a:r>
            <a:r>
              <a:rPr lang="en-US" altLang="ko-KR" sz="1000" dirty="0" err="1" smtClean="0"/>
              <a:t>JPanel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입니다</a:t>
            </a:r>
            <a:r>
              <a:rPr lang="en-US" altLang="ko-KR" sz="1000" dirty="0" smtClean="0"/>
              <a:t>.", 30, 50);</a:t>
            </a:r>
          </a:p>
          <a:p>
            <a:pPr defTabSz="180000"/>
            <a:r>
              <a:rPr lang="en-US" altLang="ko-KR" sz="1000" dirty="0" smtClean="0"/>
              <a:t>		}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public static void main(String 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 {</a:t>
            </a:r>
          </a:p>
          <a:p>
            <a:pPr defTabSz="180000"/>
            <a:r>
              <a:rPr lang="en-US" altLang="ko-KR" sz="1000" dirty="0" smtClean="0"/>
              <a:t>		new </a:t>
            </a:r>
            <a:r>
              <a:rPr lang="en-US" altLang="ko-KR" sz="1000" dirty="0" err="1" smtClean="0"/>
              <a:t>TabbedPaneEx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} 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59" y="4797152"/>
            <a:ext cx="1963994" cy="1963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28" y="2674596"/>
            <a:ext cx="1972932" cy="1972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334" y="609691"/>
            <a:ext cx="1968186" cy="196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14-1 : </a:t>
            </a:r>
            <a:r>
              <a:rPr lang="ko-KR" altLang="en-US" dirty="0" smtClean="0"/>
              <a:t>메뉴 만들기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00562" y="142852"/>
            <a:ext cx="3857652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smtClean="0"/>
              <a:t>import javax.swing.*;</a:t>
            </a:r>
          </a:p>
          <a:p>
            <a:pPr defTabSz="180000"/>
            <a:r>
              <a:rPr lang="en-US" altLang="ko-KR" sz="1200" smtClean="0"/>
              <a:t>import java.awt.*;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b="1" smtClean="0"/>
              <a:t>public class MenuEx extends JFrame {</a:t>
            </a:r>
          </a:p>
          <a:p>
            <a:pPr defTabSz="180000"/>
            <a:r>
              <a:rPr lang="en-US" altLang="ko-KR" sz="1200" smtClean="0"/>
              <a:t>	MenuEx() {</a:t>
            </a:r>
          </a:p>
          <a:p>
            <a:pPr defTabSz="180000"/>
            <a:r>
              <a:rPr lang="en-US" altLang="ko-KR" sz="1200" smtClean="0"/>
              <a:t>		setTitle("Menu </a:t>
            </a:r>
            <a:r>
              <a:rPr lang="ko-KR" altLang="en-US" sz="1200" smtClean="0"/>
              <a:t>만들기  예제</a:t>
            </a:r>
            <a:r>
              <a:rPr lang="en-US" altLang="ko-KR" sz="1200" smtClean="0"/>
              <a:t>");</a:t>
            </a:r>
          </a:p>
          <a:p>
            <a:pPr defTabSz="180000"/>
            <a:r>
              <a:rPr lang="en-US" altLang="ko-KR" sz="1200" smtClean="0"/>
              <a:t>		setDefaultCloseOperation(JFrame.</a:t>
            </a:r>
            <a:r>
              <a:rPr lang="en-US" altLang="ko-KR" sz="1200" i="1" smtClean="0"/>
              <a:t>EXIT_ON_CLOSE);</a:t>
            </a:r>
            <a:endParaRPr lang="en-US" altLang="ko-KR" sz="1200" smtClean="0"/>
          </a:p>
          <a:p>
            <a:pPr defTabSz="180000"/>
            <a:r>
              <a:rPr lang="en-US" altLang="ko-KR" sz="1200" smtClean="0"/>
              <a:t>		</a:t>
            </a:r>
            <a:r>
              <a:rPr lang="en-US" altLang="ko-KR" sz="1200" b="1" smtClean="0"/>
              <a:t>createMenu();</a:t>
            </a:r>
          </a:p>
          <a:p>
            <a:pPr defTabSz="180000"/>
            <a:r>
              <a:rPr lang="en-US" altLang="ko-KR" sz="1200" smtClean="0"/>
              <a:t>		setSize(250,200);</a:t>
            </a:r>
          </a:p>
          <a:p>
            <a:pPr defTabSz="180000"/>
            <a:r>
              <a:rPr lang="en-US" altLang="ko-KR" sz="1200" smtClean="0"/>
              <a:t>		setVisible(</a:t>
            </a:r>
            <a:r>
              <a:rPr lang="en-US" altLang="ko-KR" sz="1200" b="1" smtClean="0"/>
              <a:t>true);</a:t>
            </a:r>
          </a:p>
          <a:p>
            <a:pPr defTabSz="180000"/>
            <a:r>
              <a:rPr lang="en-US" altLang="ko-KR" sz="1200" smtClean="0"/>
              <a:t>	}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b="1" smtClean="0"/>
              <a:t>	void createMenu() {</a:t>
            </a:r>
          </a:p>
          <a:p>
            <a:pPr defTabSz="180000"/>
            <a:r>
              <a:rPr lang="en-US" altLang="ko-KR" sz="1200" smtClean="0"/>
              <a:t>		JMenuBar mb = </a:t>
            </a:r>
            <a:r>
              <a:rPr lang="en-US" altLang="ko-KR" sz="1200" b="1" smtClean="0"/>
              <a:t>new JMenuBar();</a:t>
            </a:r>
          </a:p>
          <a:p>
            <a:pPr defTabSz="180000"/>
            <a:r>
              <a:rPr lang="fr-FR" altLang="ko-KR" sz="1200" smtClean="0"/>
              <a:t>		JMenu fileMenu = </a:t>
            </a:r>
            <a:r>
              <a:rPr lang="fr-FR" altLang="ko-KR" sz="1200" b="1" smtClean="0"/>
              <a:t>new JMenu("File");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smtClean="0"/>
              <a:t>		fileMenu.add(</a:t>
            </a:r>
            <a:r>
              <a:rPr lang="en-US" altLang="ko-KR" sz="1200" b="1" smtClean="0"/>
              <a:t>new JMenuItem("New"));</a:t>
            </a:r>
          </a:p>
          <a:p>
            <a:pPr defTabSz="180000"/>
            <a:r>
              <a:rPr lang="en-US" altLang="ko-KR" sz="1200" smtClean="0"/>
              <a:t>		fileMenu.add(</a:t>
            </a:r>
            <a:r>
              <a:rPr lang="en-US" altLang="ko-KR" sz="1200" b="1" smtClean="0"/>
              <a:t>new JMenuItem("Open"));</a:t>
            </a:r>
          </a:p>
          <a:p>
            <a:pPr defTabSz="180000"/>
            <a:r>
              <a:rPr lang="en-US" altLang="ko-KR" sz="1200" smtClean="0"/>
              <a:t>		fileMenu.addSeparator();</a:t>
            </a:r>
          </a:p>
          <a:p>
            <a:pPr defTabSz="180000"/>
            <a:r>
              <a:rPr lang="en-US" altLang="ko-KR" sz="1200" smtClean="0"/>
              <a:t>		fileMenu.add(</a:t>
            </a:r>
            <a:r>
              <a:rPr lang="en-US" altLang="ko-KR" sz="1200" b="1" smtClean="0"/>
              <a:t>new JMenuItem("Save"));</a:t>
            </a:r>
          </a:p>
          <a:p>
            <a:pPr defTabSz="180000"/>
            <a:r>
              <a:rPr lang="en-US" altLang="ko-KR" sz="1200" smtClean="0"/>
              <a:t>		fileMenu.add(</a:t>
            </a:r>
            <a:r>
              <a:rPr lang="en-US" altLang="ko-KR" sz="1200" b="1" smtClean="0"/>
              <a:t>new JMenuItem("SaveAs"));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smtClean="0"/>
              <a:t>		mb.add(fileMenu);</a:t>
            </a:r>
          </a:p>
          <a:p>
            <a:pPr defTabSz="180000"/>
            <a:r>
              <a:rPr lang="en-US" altLang="ko-KR" sz="1200" smtClean="0"/>
              <a:t>		</a:t>
            </a:r>
          </a:p>
          <a:p>
            <a:pPr defTabSz="180000"/>
            <a:r>
              <a:rPr lang="en-US" altLang="ko-KR" sz="1200" smtClean="0"/>
              <a:t>		mb.add(</a:t>
            </a:r>
            <a:r>
              <a:rPr lang="en-US" altLang="ko-KR" sz="1200" b="1" smtClean="0"/>
              <a:t>new JMenu("Edit"));</a:t>
            </a:r>
          </a:p>
          <a:p>
            <a:pPr defTabSz="180000"/>
            <a:r>
              <a:rPr lang="en-US" altLang="ko-KR" sz="1200" smtClean="0"/>
              <a:t>		mb.add(</a:t>
            </a:r>
            <a:r>
              <a:rPr lang="en-US" altLang="ko-KR" sz="1200" b="1" smtClean="0"/>
              <a:t>new JMenu("Source"));</a:t>
            </a:r>
          </a:p>
          <a:p>
            <a:pPr defTabSz="180000"/>
            <a:r>
              <a:rPr lang="en-US" altLang="ko-KR" sz="1200" smtClean="0"/>
              <a:t>		mb.add(</a:t>
            </a:r>
            <a:r>
              <a:rPr lang="en-US" altLang="ko-KR" sz="1200" b="1" smtClean="0"/>
              <a:t>new JMenu("Project"));</a:t>
            </a:r>
          </a:p>
          <a:p>
            <a:pPr defTabSz="180000"/>
            <a:r>
              <a:rPr lang="en-US" altLang="ko-KR" sz="1200" smtClean="0"/>
              <a:t>		mb.add(</a:t>
            </a:r>
            <a:r>
              <a:rPr lang="en-US" altLang="ko-KR" sz="1200" b="1" smtClean="0"/>
              <a:t>new JMenu("Run"));</a:t>
            </a:r>
          </a:p>
          <a:p>
            <a:pPr defTabSz="180000"/>
            <a:r>
              <a:rPr lang="en-US" altLang="ko-KR" sz="1200" b="1" smtClean="0"/>
              <a:t>		this.setJMenuBar(mb);</a:t>
            </a:r>
          </a:p>
          <a:p>
            <a:pPr defTabSz="180000"/>
            <a:r>
              <a:rPr lang="en-US" altLang="ko-KR" sz="1200" smtClean="0"/>
              <a:t>}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b="1" smtClean="0"/>
              <a:t>	public static void main(String [] args) {</a:t>
            </a:r>
          </a:p>
          <a:p>
            <a:pPr defTabSz="180000"/>
            <a:r>
              <a:rPr lang="en-US" altLang="ko-KR" sz="1200" b="1" smtClean="0"/>
              <a:t>		new MenuEx();</a:t>
            </a:r>
          </a:p>
          <a:p>
            <a:pPr defTabSz="180000"/>
            <a:r>
              <a:rPr lang="en-US" altLang="ko-KR" sz="1200" smtClean="0"/>
              <a:t>	}</a:t>
            </a:r>
          </a:p>
          <a:p>
            <a:pPr defTabSz="180000"/>
            <a:r>
              <a:rPr lang="en-US" altLang="ko-KR" sz="1200" smtClean="0"/>
              <a:t>} </a:t>
            </a:r>
            <a:endParaRPr lang="ko-KR" altLang="en-US" sz="12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2786058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메뉴에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이벤트 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ActionListener</a:t>
            </a:r>
            <a:r>
              <a:rPr lang="ko-KR" altLang="en-US" dirty="0" smtClean="0"/>
              <a:t> 설정 가능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JMenuItem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 각각에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설정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메뉴 아이템이 선택되었을 때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r>
              <a:rPr lang="ko-KR" altLang="en-US" dirty="0" smtClean="0"/>
              <a:t>메뉴 아이템에 </a:t>
            </a:r>
            <a:r>
              <a:rPr lang="en-US" altLang="ko-KR" dirty="0" err="1" smtClean="0"/>
              <a:t>ActionListener</a:t>
            </a:r>
            <a:r>
              <a:rPr lang="ko-KR" altLang="en-US" dirty="0" smtClean="0"/>
              <a:t>를 등록하는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3143248"/>
            <a:ext cx="7358114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 err="1" smtClean="0"/>
              <a:t>JMenuItem</a:t>
            </a:r>
            <a:r>
              <a:rPr lang="en-US" altLang="ko-KR" dirty="0" smtClean="0"/>
              <a:t> item = new </a:t>
            </a:r>
            <a:r>
              <a:rPr lang="en-US" altLang="ko-KR" dirty="0" err="1" smtClean="0"/>
              <a:t>JMenuItem</a:t>
            </a:r>
            <a:r>
              <a:rPr lang="en-US" altLang="ko-KR" dirty="0" smtClean="0"/>
              <a:t>("Color");</a:t>
            </a:r>
          </a:p>
          <a:p>
            <a:pPr defTabSz="180000"/>
            <a:r>
              <a:rPr lang="en-US" altLang="ko-KR" dirty="0" err="1" smtClean="0"/>
              <a:t>item.addActionListener</a:t>
            </a:r>
            <a:r>
              <a:rPr lang="en-US" altLang="ko-KR" dirty="0" smtClean="0"/>
              <a:t>(new </a:t>
            </a:r>
            <a:r>
              <a:rPr lang="en-US" altLang="ko-KR" dirty="0" err="1" smtClean="0"/>
              <a:t>ColorActionListener</a:t>
            </a:r>
            <a:r>
              <a:rPr lang="en-US" altLang="ko-KR" dirty="0" smtClean="0"/>
              <a:t>()); // </a:t>
            </a:r>
            <a:r>
              <a:rPr lang="ko-KR" altLang="en-US" dirty="0" smtClean="0"/>
              <a:t>메뉴아이템에 </a:t>
            </a:r>
            <a:r>
              <a:rPr lang="en-US" altLang="ko-KR" dirty="0" smtClean="0"/>
              <a:t>Action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</a:t>
            </a:r>
          </a:p>
          <a:p>
            <a:pPr defTabSz="180000"/>
            <a:r>
              <a:rPr lang="en-US" altLang="ko-KR" dirty="0" err="1" smtClean="0"/>
              <a:t>fileMenu.add</a:t>
            </a:r>
            <a:r>
              <a:rPr lang="en-US" altLang="ko-KR" dirty="0" smtClean="0"/>
              <a:t>(item);</a:t>
            </a:r>
          </a:p>
          <a:p>
            <a:pPr defTabSz="180000"/>
            <a:endParaRPr lang="en-US" altLang="ko-KR" dirty="0" smtClean="0"/>
          </a:p>
          <a:p>
            <a:pPr defTabSz="180000"/>
            <a:r>
              <a:rPr lang="en-US" altLang="ko-KR" dirty="0" smtClean="0"/>
              <a:t>class </a:t>
            </a:r>
            <a:r>
              <a:rPr lang="en-US" altLang="ko-KR" dirty="0" err="1" smtClean="0"/>
              <a:t>ColorActionListener</a:t>
            </a:r>
            <a:r>
              <a:rPr lang="en-US" altLang="ko-KR" dirty="0" smtClean="0"/>
              <a:t> implements </a:t>
            </a:r>
            <a:r>
              <a:rPr lang="en-US" altLang="ko-KR" dirty="0" err="1" smtClean="0"/>
              <a:t>ActionListener</a:t>
            </a:r>
            <a:r>
              <a:rPr lang="en-US" altLang="ko-KR" dirty="0" smtClean="0"/>
              <a:t> {</a:t>
            </a:r>
          </a:p>
          <a:p>
            <a:pPr defTabSz="180000"/>
            <a:r>
              <a:rPr lang="en-US" altLang="ko-KR" dirty="0" smtClean="0"/>
              <a:t>	public void </a:t>
            </a:r>
            <a:r>
              <a:rPr lang="en-US" altLang="ko-KR" dirty="0" err="1" smtClean="0"/>
              <a:t>actionPerformed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ActionEvent</a:t>
            </a:r>
            <a:r>
              <a:rPr lang="en-US" altLang="ko-KR" dirty="0" smtClean="0"/>
              <a:t> e) {</a:t>
            </a:r>
          </a:p>
          <a:p>
            <a:pPr defTabSz="180000"/>
            <a:r>
              <a:rPr lang="en-US" altLang="ko-KR" dirty="0" smtClean="0"/>
              <a:t>		//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Color </a:t>
            </a:r>
            <a:r>
              <a:rPr lang="ko-KR" altLang="en-US" dirty="0" smtClean="0"/>
              <a:t>메뉴아이템을 선택하는 경우 처리할 작업 구현</a:t>
            </a:r>
          </a:p>
          <a:p>
            <a:pPr defTabSz="180000"/>
            <a:r>
              <a:rPr lang="en-US" altLang="ko-KR" dirty="0" smtClean="0"/>
              <a:t>	}</a:t>
            </a:r>
          </a:p>
          <a:p>
            <a:pPr defTabSz="180000"/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14-2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메뉴에 </a:t>
            </a:r>
            <a:r>
              <a:rPr lang="en-US" altLang="ko-KR" dirty="0" err="1" smtClean="0"/>
              <a:t>ActionListener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달기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2844" y="764024"/>
            <a:ext cx="4429156" cy="60939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MenuActionEventEx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nn-NO" altLang="ko-KR" sz="1200" dirty="0" smtClean="0"/>
              <a:t>	JLabel label = </a:t>
            </a:r>
            <a:r>
              <a:rPr lang="nn-NO" altLang="ko-KR" sz="1200" b="1" dirty="0" smtClean="0"/>
              <a:t>new JLabel("Hello");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MenuActionEventEx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("Menu </a:t>
            </a:r>
            <a:r>
              <a:rPr lang="ko-KR" altLang="en-US" sz="1200" dirty="0" smtClean="0"/>
              <a:t>만들기 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label.setHorizontalAlignment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SwingConstants.</a:t>
            </a:r>
            <a:r>
              <a:rPr lang="en-US" altLang="ko-KR" sz="1200" b="1" i="1" dirty="0" err="1" smtClean="0"/>
              <a:t>CENTER</a:t>
            </a:r>
            <a:r>
              <a:rPr lang="en-US" altLang="ko-KR" sz="1200" b="1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(label, </a:t>
            </a:r>
            <a:r>
              <a:rPr lang="en-US" altLang="ko-KR" sz="1200" dirty="0" err="1" smtClean="0"/>
              <a:t>BorderLayout.</a:t>
            </a:r>
            <a:r>
              <a:rPr lang="en-US" altLang="ko-KR" sz="1200" i="1" dirty="0" err="1" smtClean="0"/>
              <a:t>CENTER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createMenu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void </a:t>
            </a:r>
            <a:r>
              <a:rPr lang="en-US" altLang="ko-KR" sz="1200" b="1" dirty="0" err="1" smtClean="0"/>
              <a:t>createMenu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JMenuBar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mb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JMenuBar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JMenuItem</a:t>
            </a:r>
            <a:r>
              <a:rPr lang="en-US" altLang="ko-KR" sz="1200" dirty="0" smtClean="0"/>
              <a:t> [] </a:t>
            </a:r>
            <a:r>
              <a:rPr lang="en-US" altLang="ko-KR" sz="1200" dirty="0" err="1" smtClean="0"/>
              <a:t>menuItem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JMenuItem</a:t>
            </a:r>
            <a:r>
              <a:rPr lang="en-US" altLang="ko-KR" sz="1200" b="1" dirty="0" smtClean="0"/>
              <a:t> [4];</a:t>
            </a:r>
          </a:p>
          <a:p>
            <a:pPr defTabSz="180000"/>
            <a:r>
              <a:rPr lang="en-US" altLang="ko-KR" sz="1200" dirty="0" smtClean="0"/>
              <a:t>		String[] </a:t>
            </a:r>
            <a:r>
              <a:rPr lang="en-US" altLang="ko-KR" sz="1200" dirty="0" err="1" smtClean="0"/>
              <a:t>itemTitle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{"Color", "Font", "Top", "Bottom"};</a:t>
            </a:r>
          </a:p>
          <a:p>
            <a:pPr defTabSz="180000"/>
            <a:r>
              <a:rPr lang="fr-FR" altLang="ko-KR" sz="1200" dirty="0" smtClean="0"/>
              <a:t>		JMenu fileMenu = </a:t>
            </a:r>
            <a:r>
              <a:rPr lang="fr-FR" altLang="ko-KR" sz="1200" b="1" dirty="0" smtClean="0"/>
              <a:t>new JMenu("Text");</a:t>
            </a:r>
          </a:p>
          <a:p>
            <a:pPr defTabSz="180000"/>
            <a:r>
              <a:rPr lang="en-US" altLang="ko-KR" sz="1200" b="1" dirty="0" smtClean="0"/>
              <a:t>		for(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=0;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&lt;</a:t>
            </a:r>
            <a:r>
              <a:rPr lang="en-US" altLang="ko-KR" sz="1200" b="1" dirty="0" err="1" smtClean="0"/>
              <a:t>menuItem.length</a:t>
            </a:r>
            <a:r>
              <a:rPr lang="en-US" altLang="ko-KR" sz="1200" b="1" dirty="0" smtClean="0"/>
              <a:t>;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++)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menuItem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JMenuItem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itemTitle</a:t>
            </a:r>
            <a:r>
              <a:rPr lang="en-US" altLang="ko-KR" sz="1200" b="1" dirty="0" smtClean="0"/>
              <a:t>[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]);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menuItem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].</a:t>
            </a:r>
            <a:r>
              <a:rPr lang="en-US" altLang="ko-KR" sz="1200" dirty="0" err="1" smtClean="0"/>
              <a:t>addActionListener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MenuActionListener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fileMenu.add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menuItem</a:t>
            </a:r>
            <a:r>
              <a:rPr lang="en-US" altLang="ko-KR" sz="1200" b="1" dirty="0" smtClean="0"/>
              <a:t>[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]);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mb.add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fileMenu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this.setJMenuBar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mb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14876" y="1071546"/>
            <a:ext cx="4286280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MenuActionListener</a:t>
            </a:r>
            <a:r>
              <a:rPr lang="en-US" altLang="ko-KR" sz="1200" b="1" dirty="0" smtClean="0"/>
              <a:t> implements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String </a:t>
            </a:r>
            <a:r>
              <a:rPr lang="en-US" altLang="ko-KR" sz="1200" dirty="0" err="1" smtClean="0"/>
              <a:t>cmd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e.getActionCommand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b="1" dirty="0" smtClean="0"/>
              <a:t>			if(</a:t>
            </a:r>
            <a:r>
              <a:rPr lang="en-US" altLang="ko-KR" sz="1200" b="1" dirty="0" err="1" smtClean="0"/>
              <a:t>cmd.equals</a:t>
            </a:r>
            <a:r>
              <a:rPr lang="en-US" altLang="ko-KR" sz="1200" b="1" dirty="0" smtClean="0"/>
              <a:t>("Color")) 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label.setForeground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BLUE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b="1" dirty="0" smtClean="0"/>
              <a:t>			else if(</a:t>
            </a:r>
            <a:r>
              <a:rPr lang="en-US" altLang="ko-KR" sz="1200" b="1" dirty="0" err="1" smtClean="0"/>
              <a:t>cmd.equals</a:t>
            </a:r>
            <a:r>
              <a:rPr lang="en-US" altLang="ko-KR" sz="1200" b="1" dirty="0" smtClean="0"/>
              <a:t>("Font")) </a:t>
            </a:r>
          </a:p>
          <a:p>
            <a:pPr defTabSz="180000"/>
            <a:r>
              <a:rPr lang="fr-FR" altLang="ko-KR" sz="1200" dirty="0" smtClean="0"/>
              <a:t>				label.setFont(</a:t>
            </a:r>
            <a:r>
              <a:rPr lang="fr-FR" altLang="ko-KR" sz="1200" b="1" dirty="0" smtClean="0"/>
              <a:t>new Font("Ravie", Font.</a:t>
            </a:r>
            <a:r>
              <a:rPr lang="fr-FR" altLang="ko-KR" sz="1200" b="1" i="1" dirty="0" smtClean="0"/>
              <a:t>ITALIC, 30));</a:t>
            </a:r>
          </a:p>
          <a:p>
            <a:pPr defTabSz="180000"/>
            <a:r>
              <a:rPr lang="en-US" altLang="ko-KR" sz="1200" b="1" dirty="0" smtClean="0"/>
              <a:t>			else if(</a:t>
            </a:r>
            <a:r>
              <a:rPr lang="en-US" altLang="ko-KR" sz="1200" b="1" dirty="0" err="1" smtClean="0"/>
              <a:t>cmd.equals</a:t>
            </a:r>
            <a:r>
              <a:rPr lang="en-US" altLang="ko-KR" sz="1200" b="1" dirty="0" smtClean="0"/>
              <a:t>("Top")) 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label.setVerticalAlignment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SwingConstants.</a:t>
            </a:r>
            <a:r>
              <a:rPr lang="en-US" altLang="ko-KR" sz="1200" i="1" dirty="0" err="1" smtClean="0"/>
              <a:t>TOP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b="1" dirty="0" smtClean="0"/>
              <a:t>			else 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label.setVerticalAlignment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SwingConstants.</a:t>
            </a:r>
            <a:r>
              <a:rPr lang="en-US" altLang="ko-KR" sz="1200" i="1" dirty="0" err="1" smtClean="0"/>
              <a:t>BOTTOM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b="1" dirty="0" smtClean="0"/>
              <a:t>	</a:t>
            </a:r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MenuActionEventEx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 실행 </a:t>
            </a:r>
            <a:r>
              <a:rPr lang="en-US" altLang="ko-KR" smtClean="0"/>
              <a:t>: </a:t>
            </a:r>
            <a:r>
              <a:rPr lang="ko-KR" altLang="en-US" smtClean="0"/>
              <a:t>메뉴에 </a:t>
            </a:r>
            <a:r>
              <a:rPr lang="en-US" altLang="ko-KR" smtClean="0"/>
              <a:t>ActionListener </a:t>
            </a:r>
            <a:r>
              <a:rPr lang="ko-KR" altLang="en-US" smtClean="0"/>
              <a:t>달기</a:t>
            </a:r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24000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15846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75599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598" y="3873814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875599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59917" y="342084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초기상태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14893" y="341844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Color </a:t>
            </a:r>
            <a:r>
              <a:rPr lang="ko-KR" altLang="en-US" dirty="0" smtClean="0"/>
              <a:t>메뉴아이템을 선택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7066" y="5778814"/>
            <a:ext cx="179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Font </a:t>
            </a:r>
            <a:r>
              <a:rPr lang="ko-KR" altLang="en-US" dirty="0" smtClean="0"/>
              <a:t>메뉴아이템을 선택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58061" y="5778814"/>
            <a:ext cx="17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Top </a:t>
            </a:r>
            <a:r>
              <a:rPr lang="ko-KR" altLang="en-US" dirty="0" smtClean="0"/>
              <a:t>메뉴아이템을 선택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41551" y="5778814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Bottom </a:t>
            </a:r>
            <a:r>
              <a:rPr lang="ko-KR" altLang="en-US" dirty="0" smtClean="0"/>
              <a:t>메뉴아이템을 선택</a:t>
            </a:r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874" y="4967302"/>
            <a:ext cx="381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툴바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350046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JToolBar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툴바를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구현한 컴포넌트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종류의 그리고 여러 개의 컴포넌트를 담을 수 있는 컨테이너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줄의 행이나 열로만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버튼이나 이미지 등의 컴포넌트를 가지고 이들을 메뉴처럼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부착되는 위치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툴바는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BorderLayout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관리자를 윈도우에만 부착 가능함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</a:t>
            </a:r>
            <a:r>
              <a:rPr lang="en-US" altLang="ko-KR" dirty="0" smtClean="0"/>
              <a:t>(NORTH),</a:t>
            </a:r>
            <a:r>
              <a:rPr lang="ko-KR" altLang="en-US" dirty="0" smtClean="0"/>
              <a:t>하</a:t>
            </a:r>
            <a:r>
              <a:rPr lang="en-US" altLang="ko-KR" dirty="0" smtClean="0"/>
              <a:t>(SOUTH),</a:t>
            </a:r>
            <a:r>
              <a:rPr lang="ko-KR" altLang="en-US" dirty="0" smtClean="0"/>
              <a:t>좌</a:t>
            </a:r>
            <a:r>
              <a:rPr lang="en-US" altLang="ko-KR" dirty="0" smtClean="0"/>
              <a:t>(WEST),</a:t>
            </a:r>
            <a:r>
              <a:rPr lang="ko-KR" altLang="en-US" dirty="0" smtClean="0"/>
              <a:t>우</a:t>
            </a:r>
            <a:r>
              <a:rPr lang="en-US" altLang="ko-KR" dirty="0" smtClean="0"/>
              <a:t>(EAST)</a:t>
            </a:r>
            <a:r>
              <a:rPr lang="ko-KR" altLang="en-US" dirty="0" smtClean="0"/>
              <a:t> 측의 모서리 중 선택 부착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사용자의 드래그에 의해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위치에 이동 부착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사용자의 드래그에 의해 독립적으로 다이얼로그 형태로 떨어져서 존재할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이동이 불가능하게 할 수 있음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5000636"/>
            <a:ext cx="1354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JToolBar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컴포넌트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500298" y="6143644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툴바의</a:t>
            </a:r>
            <a:r>
              <a:rPr lang="ko-KR" altLang="en-US" sz="1400" dirty="0" smtClean="0"/>
              <a:t> 핸들</a:t>
            </a:r>
            <a:endParaRPr lang="ko-KR" altLang="en-US" sz="1400" dirty="0"/>
          </a:p>
        </p:txBody>
      </p:sp>
      <p:sp>
        <p:nvSpPr>
          <p:cNvPr id="11" name="자유형 10"/>
          <p:cNvSpPr/>
          <p:nvPr/>
        </p:nvSpPr>
        <p:spPr>
          <a:xfrm>
            <a:off x="2357422" y="5143512"/>
            <a:ext cx="571504" cy="214314"/>
          </a:xfrm>
          <a:custGeom>
            <a:avLst/>
            <a:gdLst>
              <a:gd name="connsiteX0" fmla="*/ 0 w 491067"/>
              <a:gd name="connsiteY0" fmla="*/ 12700 h 190500"/>
              <a:gd name="connsiteX1" fmla="*/ 211667 w 491067"/>
              <a:gd name="connsiteY1" fmla="*/ 21167 h 190500"/>
              <a:gd name="connsiteX2" fmla="*/ 313267 w 491067"/>
              <a:gd name="connsiteY2" fmla="*/ 139700 h 190500"/>
              <a:gd name="connsiteX3" fmla="*/ 491067 w 491067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067" h="190500">
                <a:moveTo>
                  <a:pt x="0" y="12700"/>
                </a:moveTo>
                <a:cubicBezTo>
                  <a:pt x="79728" y="6350"/>
                  <a:pt x="159456" y="0"/>
                  <a:pt x="211667" y="21167"/>
                </a:cubicBezTo>
                <a:cubicBezTo>
                  <a:pt x="263878" y="42334"/>
                  <a:pt x="266700" y="111478"/>
                  <a:pt x="313267" y="139700"/>
                </a:cubicBezTo>
                <a:cubicBezTo>
                  <a:pt x="359834" y="167922"/>
                  <a:pt x="425450" y="179211"/>
                  <a:pt x="491067" y="19050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14810" y="4500570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JButton</a:t>
            </a:r>
            <a:endParaRPr lang="ko-KR" altLang="en-US" sz="1400" dirty="0"/>
          </a:p>
        </p:txBody>
      </p:sp>
      <p:sp>
        <p:nvSpPr>
          <p:cNvPr id="14" name="자유형 13"/>
          <p:cNvSpPr/>
          <p:nvPr/>
        </p:nvSpPr>
        <p:spPr>
          <a:xfrm>
            <a:off x="3293533" y="4783667"/>
            <a:ext cx="1083734" cy="482600"/>
          </a:xfrm>
          <a:custGeom>
            <a:avLst/>
            <a:gdLst>
              <a:gd name="connsiteX0" fmla="*/ 1083734 w 1083734"/>
              <a:gd name="connsiteY0" fmla="*/ 0 h 482600"/>
              <a:gd name="connsiteX1" fmla="*/ 745067 w 1083734"/>
              <a:gd name="connsiteY1" fmla="*/ 76200 h 482600"/>
              <a:gd name="connsiteX2" fmla="*/ 279400 w 1083734"/>
              <a:gd name="connsiteY2" fmla="*/ 169333 h 482600"/>
              <a:gd name="connsiteX3" fmla="*/ 0 w 1083734"/>
              <a:gd name="connsiteY3" fmla="*/ 48260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734" h="482600">
                <a:moveTo>
                  <a:pt x="1083734" y="0"/>
                </a:moveTo>
                <a:lnTo>
                  <a:pt x="745067" y="76200"/>
                </a:lnTo>
                <a:cubicBezTo>
                  <a:pt x="611011" y="104422"/>
                  <a:pt x="403578" y="101600"/>
                  <a:pt x="279400" y="169333"/>
                </a:cubicBezTo>
                <a:cubicBezTo>
                  <a:pt x="155222" y="237066"/>
                  <a:pt x="77611" y="359833"/>
                  <a:pt x="0" y="48260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3767667" y="4792133"/>
            <a:ext cx="855133" cy="516467"/>
          </a:xfrm>
          <a:custGeom>
            <a:avLst/>
            <a:gdLst>
              <a:gd name="connsiteX0" fmla="*/ 855133 w 855133"/>
              <a:gd name="connsiteY0" fmla="*/ 0 h 516467"/>
              <a:gd name="connsiteX1" fmla="*/ 287866 w 855133"/>
              <a:gd name="connsiteY1" fmla="*/ 169334 h 516467"/>
              <a:gd name="connsiteX2" fmla="*/ 0 w 855133"/>
              <a:gd name="connsiteY2" fmla="*/ 516467 h 51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133" h="516467">
                <a:moveTo>
                  <a:pt x="855133" y="0"/>
                </a:moveTo>
                <a:cubicBezTo>
                  <a:pt x="642760" y="41628"/>
                  <a:pt x="430388" y="83256"/>
                  <a:pt x="287866" y="169334"/>
                </a:cubicBezTo>
                <a:cubicBezTo>
                  <a:pt x="145344" y="255412"/>
                  <a:pt x="72672" y="385939"/>
                  <a:pt x="0" y="51646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4224867" y="4800600"/>
            <a:ext cx="508000" cy="491067"/>
          </a:xfrm>
          <a:custGeom>
            <a:avLst/>
            <a:gdLst>
              <a:gd name="connsiteX0" fmla="*/ 508000 w 508000"/>
              <a:gd name="connsiteY0" fmla="*/ 0 h 491067"/>
              <a:gd name="connsiteX1" fmla="*/ 423333 w 508000"/>
              <a:gd name="connsiteY1" fmla="*/ 110067 h 491067"/>
              <a:gd name="connsiteX2" fmla="*/ 160866 w 508000"/>
              <a:gd name="connsiteY2" fmla="*/ 186267 h 491067"/>
              <a:gd name="connsiteX3" fmla="*/ 0 w 508000"/>
              <a:gd name="connsiteY3" fmla="*/ 491067 h 49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" h="491067">
                <a:moveTo>
                  <a:pt x="508000" y="0"/>
                </a:moveTo>
                <a:cubicBezTo>
                  <a:pt x="494594" y="39511"/>
                  <a:pt x="481189" y="79023"/>
                  <a:pt x="423333" y="110067"/>
                </a:cubicBezTo>
                <a:cubicBezTo>
                  <a:pt x="365477" y="141111"/>
                  <a:pt x="231421" y="122767"/>
                  <a:pt x="160866" y="186267"/>
                </a:cubicBezTo>
                <a:cubicBezTo>
                  <a:pt x="90311" y="249767"/>
                  <a:pt x="45155" y="370417"/>
                  <a:pt x="0" y="49106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43306" y="6143644"/>
            <a:ext cx="886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separator</a:t>
            </a:r>
            <a:endParaRPr lang="ko-KR" altLang="en-US" sz="1400"/>
          </a:p>
        </p:txBody>
      </p:sp>
      <p:sp>
        <p:nvSpPr>
          <p:cNvPr id="18" name="자유형 17"/>
          <p:cNvSpPr/>
          <p:nvPr/>
        </p:nvSpPr>
        <p:spPr>
          <a:xfrm>
            <a:off x="3928533" y="5545667"/>
            <a:ext cx="42334" cy="618066"/>
          </a:xfrm>
          <a:custGeom>
            <a:avLst/>
            <a:gdLst>
              <a:gd name="connsiteX0" fmla="*/ 0 w 42334"/>
              <a:gd name="connsiteY0" fmla="*/ 618066 h 618066"/>
              <a:gd name="connsiteX1" fmla="*/ 25400 w 42334"/>
              <a:gd name="connsiteY1" fmla="*/ 364066 h 618066"/>
              <a:gd name="connsiteX2" fmla="*/ 42334 w 42334"/>
              <a:gd name="connsiteY2" fmla="*/ 0 h 618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34" h="618066">
                <a:moveTo>
                  <a:pt x="0" y="618066"/>
                </a:moveTo>
                <a:cubicBezTo>
                  <a:pt x="9172" y="542571"/>
                  <a:pt x="18344" y="467077"/>
                  <a:pt x="25400" y="364066"/>
                </a:cubicBezTo>
                <a:cubicBezTo>
                  <a:pt x="32456" y="261055"/>
                  <a:pt x="37395" y="130527"/>
                  <a:pt x="42334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572000" y="6143644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JLabel</a:t>
            </a:r>
            <a:endParaRPr lang="ko-KR" altLang="en-US" sz="1400" dirty="0"/>
          </a:p>
        </p:txBody>
      </p:sp>
      <p:sp>
        <p:nvSpPr>
          <p:cNvPr id="20" name="자유형 19"/>
          <p:cNvSpPr/>
          <p:nvPr/>
        </p:nvSpPr>
        <p:spPr>
          <a:xfrm>
            <a:off x="4529667" y="5537200"/>
            <a:ext cx="364066" cy="618067"/>
          </a:xfrm>
          <a:custGeom>
            <a:avLst/>
            <a:gdLst>
              <a:gd name="connsiteX0" fmla="*/ 364066 w 364066"/>
              <a:gd name="connsiteY0" fmla="*/ 618067 h 618067"/>
              <a:gd name="connsiteX1" fmla="*/ 177800 w 364066"/>
              <a:gd name="connsiteY1" fmla="*/ 474133 h 618067"/>
              <a:gd name="connsiteX2" fmla="*/ 50800 w 364066"/>
              <a:gd name="connsiteY2" fmla="*/ 304800 h 618067"/>
              <a:gd name="connsiteX3" fmla="*/ 0 w 364066"/>
              <a:gd name="connsiteY3" fmla="*/ 0 h 61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066" h="618067">
                <a:moveTo>
                  <a:pt x="364066" y="618067"/>
                </a:moveTo>
                <a:cubicBezTo>
                  <a:pt x="297038" y="572205"/>
                  <a:pt x="230011" y="526344"/>
                  <a:pt x="177800" y="474133"/>
                </a:cubicBezTo>
                <a:cubicBezTo>
                  <a:pt x="125589" y="421922"/>
                  <a:pt x="80433" y="383822"/>
                  <a:pt x="50800" y="304800"/>
                </a:cubicBezTo>
                <a:cubicBezTo>
                  <a:pt x="21167" y="225778"/>
                  <a:pt x="10583" y="112889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357818" y="6143644"/>
            <a:ext cx="887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JTextField</a:t>
            </a:r>
            <a:endParaRPr lang="ko-KR" altLang="en-US" sz="1400" dirty="0"/>
          </a:p>
        </p:txBody>
      </p:sp>
      <p:sp>
        <p:nvSpPr>
          <p:cNvPr id="22" name="자유형 21"/>
          <p:cNvSpPr/>
          <p:nvPr/>
        </p:nvSpPr>
        <p:spPr>
          <a:xfrm>
            <a:off x="5572132" y="5500702"/>
            <a:ext cx="198076" cy="629165"/>
          </a:xfrm>
          <a:custGeom>
            <a:avLst/>
            <a:gdLst>
              <a:gd name="connsiteX0" fmla="*/ 143933 w 167922"/>
              <a:gd name="connsiteY0" fmla="*/ 567267 h 567267"/>
              <a:gd name="connsiteX1" fmla="*/ 143933 w 167922"/>
              <a:gd name="connsiteY1" fmla="*/ 338667 h 567267"/>
              <a:gd name="connsiteX2" fmla="*/ 0 w 167922"/>
              <a:gd name="connsiteY2" fmla="*/ 0 h 56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922" h="567267">
                <a:moveTo>
                  <a:pt x="143933" y="567267"/>
                </a:moveTo>
                <a:cubicBezTo>
                  <a:pt x="155927" y="500239"/>
                  <a:pt x="167922" y="433211"/>
                  <a:pt x="143933" y="338667"/>
                </a:cubicBezTo>
                <a:cubicBezTo>
                  <a:pt x="119944" y="244123"/>
                  <a:pt x="28222" y="60678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357950" y="6143644"/>
            <a:ext cx="10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JComboBox</a:t>
            </a:r>
            <a:endParaRPr lang="ko-KR" altLang="en-US" sz="1400" dirty="0"/>
          </a:p>
        </p:txBody>
      </p:sp>
      <p:sp>
        <p:nvSpPr>
          <p:cNvPr id="27" name="자유형 26"/>
          <p:cNvSpPr/>
          <p:nvPr/>
        </p:nvSpPr>
        <p:spPr>
          <a:xfrm>
            <a:off x="3012141" y="5507915"/>
            <a:ext cx="23308" cy="666974"/>
          </a:xfrm>
          <a:custGeom>
            <a:avLst/>
            <a:gdLst>
              <a:gd name="connsiteX0" fmla="*/ 0 w 23308"/>
              <a:gd name="connsiteY0" fmla="*/ 666974 h 666974"/>
              <a:gd name="connsiteX1" fmla="*/ 21515 w 23308"/>
              <a:gd name="connsiteY1" fmla="*/ 473337 h 666974"/>
              <a:gd name="connsiteX2" fmla="*/ 10758 w 23308"/>
              <a:gd name="connsiteY2" fmla="*/ 0 h 66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8" h="666974">
                <a:moveTo>
                  <a:pt x="0" y="666974"/>
                </a:moveTo>
                <a:cubicBezTo>
                  <a:pt x="9861" y="625736"/>
                  <a:pt x="19722" y="584499"/>
                  <a:pt x="21515" y="473337"/>
                </a:cubicBezTo>
                <a:cubicBezTo>
                  <a:pt x="23308" y="362175"/>
                  <a:pt x="17033" y="181087"/>
                  <a:pt x="10758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6293224" y="5507915"/>
            <a:ext cx="311971" cy="677732"/>
          </a:xfrm>
          <a:custGeom>
            <a:avLst/>
            <a:gdLst>
              <a:gd name="connsiteX0" fmla="*/ 311971 w 311971"/>
              <a:gd name="connsiteY0" fmla="*/ 677732 h 677732"/>
              <a:gd name="connsiteX1" fmla="*/ 172122 w 311971"/>
              <a:gd name="connsiteY1" fmla="*/ 591671 h 677732"/>
              <a:gd name="connsiteX2" fmla="*/ 43030 w 311971"/>
              <a:gd name="connsiteY2" fmla="*/ 365760 h 677732"/>
              <a:gd name="connsiteX3" fmla="*/ 0 w 311971"/>
              <a:gd name="connsiteY3" fmla="*/ 0 h 67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971" h="677732">
                <a:moveTo>
                  <a:pt x="311971" y="677732"/>
                </a:moveTo>
                <a:cubicBezTo>
                  <a:pt x="264458" y="660699"/>
                  <a:pt x="216945" y="643666"/>
                  <a:pt x="172122" y="591671"/>
                </a:cubicBezTo>
                <a:cubicBezTo>
                  <a:pt x="127299" y="539676"/>
                  <a:pt x="71717" y="464372"/>
                  <a:pt x="43030" y="365760"/>
                </a:cubicBezTo>
                <a:cubicBezTo>
                  <a:pt x="14343" y="267148"/>
                  <a:pt x="7171" y="133574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툴바 만들기와 제어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7158" y="1357298"/>
            <a:ext cx="8153400" cy="500066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툴바</a:t>
            </a:r>
            <a:r>
              <a:rPr lang="ko-KR" altLang="en-US" dirty="0" smtClean="0"/>
              <a:t> 만드는 과정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smtClean="0"/>
              <a:t>1. JToolBar </a:t>
            </a:r>
            <a:r>
              <a:rPr lang="ko-KR" altLang="en-US" smtClean="0"/>
              <a:t>객체 생성</a:t>
            </a:r>
            <a:endParaRPr lang="en-US" altLang="ko-KR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smtClean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컴포넌트를 </a:t>
            </a:r>
            <a:r>
              <a:rPr lang="en-US" altLang="ko-KR" dirty="0" err="1" smtClean="0"/>
              <a:t>JToolBar</a:t>
            </a:r>
            <a:r>
              <a:rPr lang="en-US" altLang="ko-KR" dirty="0" smtClean="0"/>
              <a:t> </a:t>
            </a:r>
            <a:r>
              <a:rPr lang="ko-KR" altLang="en-US" smtClean="0"/>
              <a:t>컴포넌트에 삽입</a:t>
            </a:r>
            <a:endParaRPr lang="en-US" altLang="ko-KR" dirty="0" smtClean="0"/>
          </a:p>
          <a:p>
            <a:pPr lvl="1">
              <a:buNone/>
            </a:pPr>
            <a:endParaRPr lang="en-US" altLang="ko-KR" smtClean="0"/>
          </a:p>
          <a:p>
            <a:pPr lvl="1">
              <a:buNone/>
            </a:pPr>
            <a:r>
              <a:rPr lang="en-US" altLang="ko-KR" smtClean="0"/>
              <a:t>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JToolBar</a:t>
            </a:r>
            <a:r>
              <a:rPr lang="en-US" altLang="ko-KR" dirty="0" smtClean="0"/>
              <a:t> </a:t>
            </a:r>
            <a:r>
              <a:rPr lang="ko-KR" altLang="en-US" smtClean="0"/>
              <a:t>컴포넌트를 컨테이너에 배치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컨테이너는 </a:t>
            </a:r>
            <a:r>
              <a:rPr lang="en-US" altLang="ko-KR" dirty="0" err="1" smtClean="0"/>
              <a:t>BorderLayout</a:t>
            </a:r>
            <a:r>
              <a:rPr lang="en-US" altLang="ko-KR" dirty="0" smtClean="0"/>
              <a:t> </a:t>
            </a:r>
            <a:r>
              <a:rPr lang="ko-KR" altLang="en-US" smtClean="0"/>
              <a:t>배치 관리자</a:t>
            </a:r>
            <a:endParaRPr lang="en-US" altLang="ko-KR" dirty="0" smtClean="0"/>
          </a:p>
          <a:p>
            <a:r>
              <a:rPr lang="ko-KR" altLang="en-US" dirty="0" err="1" smtClean="0"/>
              <a:t>툴바</a:t>
            </a:r>
            <a:r>
              <a:rPr lang="ko-KR" altLang="en-US" dirty="0" smtClean="0"/>
              <a:t> 제어</a:t>
            </a:r>
            <a:endParaRPr lang="en-US" altLang="ko-KR" dirty="0" smtClean="0"/>
          </a:p>
          <a:p>
            <a:pPr lvl="1"/>
            <a:r>
              <a:rPr lang="ko-KR" altLang="en-US" err="1" smtClean="0"/>
              <a:t>툴바</a:t>
            </a:r>
            <a:r>
              <a:rPr lang="ko-KR" altLang="en-US" smtClean="0"/>
              <a:t> 생성자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JToolBar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err="1" smtClean="0"/>
              <a:t>JToolBar</a:t>
            </a:r>
            <a:r>
              <a:rPr lang="en-US" altLang="ko-KR" dirty="0" smtClean="0"/>
              <a:t>(String title)</a:t>
            </a:r>
          </a:p>
          <a:p>
            <a:pPr lvl="3"/>
            <a:r>
              <a:rPr lang="ko-KR" altLang="en-US" dirty="0" err="1" smtClean="0"/>
              <a:t>툴바가</a:t>
            </a:r>
            <a:r>
              <a:rPr lang="ko-KR" altLang="en-US" dirty="0" smtClean="0"/>
              <a:t> 윈도우에서 떨어져 나와 독립적으로 존재할 때 </a:t>
            </a:r>
            <a:r>
              <a:rPr lang="ko-KR" altLang="en-US" dirty="0" err="1" smtClean="0"/>
              <a:t>툴바</a:t>
            </a:r>
            <a:r>
              <a:rPr lang="ko-KR" altLang="en-US" dirty="0" smtClean="0"/>
              <a:t> 다이얼로그의 타이틀로 </a:t>
            </a:r>
            <a:r>
              <a:rPr lang="en-US" altLang="ko-KR" dirty="0" smtClean="0"/>
              <a:t>title </a:t>
            </a:r>
            <a:r>
              <a:rPr lang="ko-KR" altLang="en-US" dirty="0" smtClean="0"/>
              <a:t>문자열이 설정된다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툴바를</a:t>
            </a:r>
            <a:r>
              <a:rPr lang="ko-KR" altLang="en-US" dirty="0" smtClean="0"/>
              <a:t> 드래그 하지 못하게 고정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JToolBar.setFloatable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b)</a:t>
            </a:r>
          </a:p>
          <a:p>
            <a:pPr lvl="3"/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이면 드래그하여 이동 가능한 툴바</a:t>
            </a:r>
            <a:r>
              <a:rPr lang="en-US" altLang="ko-KR" dirty="0" smtClean="0"/>
              <a:t>, false</a:t>
            </a:r>
            <a:r>
              <a:rPr lang="ko-KR" altLang="en-US" dirty="0" smtClean="0"/>
              <a:t>이면 툴바의 핸들이 없어지며 이동 불가능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툴바에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separator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JToolBar</a:t>
            </a:r>
            <a:r>
              <a:rPr lang="en-US" altLang="ko-KR" dirty="0" smtClean="0"/>
              <a:t>..</a:t>
            </a:r>
            <a:r>
              <a:rPr lang="en-US" altLang="ko-KR" dirty="0" err="1" smtClean="0"/>
              <a:t>addSeparator</a:t>
            </a:r>
            <a:r>
              <a:rPr lang="en-US" altLang="ko-KR" dirty="0" smtClean="0"/>
              <a:t>()</a:t>
            </a:r>
          </a:p>
          <a:p>
            <a:pPr lvl="3"/>
            <a:r>
              <a:rPr lang="ko-KR" altLang="en-US" dirty="0" err="1" smtClean="0"/>
              <a:t>툴바에</a:t>
            </a:r>
            <a:r>
              <a:rPr lang="ko-KR" altLang="en-US" dirty="0" smtClean="0"/>
              <a:t> 삽입되는 컴포넌트 위치에 </a:t>
            </a:r>
            <a:r>
              <a:rPr lang="en-US" altLang="ko-KR" dirty="0" smtClean="0"/>
              <a:t>separator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072066" y="1571612"/>
            <a:ext cx="392909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JToolBar</a:t>
            </a:r>
            <a:r>
              <a:rPr lang="en-US" altLang="ko-KR" sz="1400" dirty="0" smtClean="0"/>
              <a:t> bar = new </a:t>
            </a:r>
            <a:r>
              <a:rPr lang="en-US" altLang="ko-KR" sz="1400" dirty="0" err="1" smtClean="0"/>
              <a:t>JToolBar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Kitae</a:t>
            </a:r>
            <a:r>
              <a:rPr lang="en-US" altLang="ko-KR" sz="1400" dirty="0" smtClean="0"/>
              <a:t> Menu");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5072066" y="2000240"/>
            <a:ext cx="392909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bar.add</a:t>
            </a:r>
            <a:r>
              <a:rPr lang="en-US" altLang="ko-KR" sz="1400" dirty="0" smtClean="0"/>
              <a:t>(new </a:t>
            </a:r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("New")); // </a:t>
            </a:r>
            <a:r>
              <a:rPr lang="ko-KR" altLang="en-US" sz="1400" dirty="0" smtClean="0"/>
              <a:t>버튼 삽입</a:t>
            </a:r>
          </a:p>
          <a:p>
            <a:r>
              <a:rPr lang="en-US" altLang="ko-KR" sz="1400" dirty="0" err="1" smtClean="0"/>
              <a:t>bar.addSeparator</a:t>
            </a:r>
            <a:r>
              <a:rPr lang="en-US" altLang="ko-KR" sz="1400" dirty="0" smtClean="0"/>
              <a:t>(); // </a:t>
            </a:r>
            <a:r>
              <a:rPr lang="ko-KR" altLang="en-US" sz="1400" dirty="0" smtClean="0"/>
              <a:t>분리 공간 삽입</a:t>
            </a:r>
          </a:p>
          <a:p>
            <a:r>
              <a:rPr lang="en-US" altLang="ko-KR" sz="1400" dirty="0" err="1" smtClean="0"/>
              <a:t>bar.add</a:t>
            </a:r>
            <a:r>
              <a:rPr lang="en-US" altLang="ko-KR" sz="1400" dirty="0" smtClean="0"/>
              <a:t>(new </a:t>
            </a:r>
            <a:r>
              <a:rPr lang="en-US" altLang="ko-KR" sz="1400" dirty="0" err="1" smtClean="0"/>
              <a:t>JTextField</a:t>
            </a:r>
            <a:r>
              <a:rPr lang="en-US" altLang="ko-KR" sz="1400" dirty="0" smtClean="0"/>
              <a:t>("text field")); // </a:t>
            </a:r>
            <a:r>
              <a:rPr lang="ko-KR" altLang="en-US" sz="1400" dirty="0" smtClean="0"/>
              <a:t>텍스트필드 삽입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5072066" y="2857496"/>
            <a:ext cx="392909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ko-KR" altLang="en-US" sz="1400" dirty="0" smtClean="0"/>
              <a:t>컨테이너의 </a:t>
            </a:r>
            <a:r>
              <a:rPr lang="en-US" altLang="ko-KR" sz="1400" dirty="0" smtClean="0"/>
              <a:t>NORTH</a:t>
            </a:r>
            <a:r>
              <a:rPr lang="ko-KR" altLang="en-US" sz="1400" dirty="0" smtClean="0"/>
              <a:t>에 툴바를 삽입한다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err="1" smtClean="0"/>
              <a:t>container.add</a:t>
            </a:r>
            <a:r>
              <a:rPr lang="en-US" altLang="ko-KR" sz="1400" dirty="0" smtClean="0"/>
              <a:t>(bar, </a:t>
            </a:r>
            <a:r>
              <a:rPr lang="en-US" altLang="ko-KR" sz="1400" dirty="0" err="1" smtClean="0"/>
              <a:t>BorderLayout.NORTH</a:t>
            </a:r>
            <a:r>
              <a:rPr lang="en-US" altLang="ko-KR" sz="1400" dirty="0" smtClean="0"/>
              <a:t>); 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</a:spPr>
      <a:bodyPr wrap="square" rtlCol="0" anchor="ctr">
        <a:spAutoFit/>
      </a:bodyPr>
      <a:lstStyle>
        <a:defPPr algn="ctr">
          <a:defRPr sz="1000" b="1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19354</TotalTime>
  <Words>1597</Words>
  <Application>Microsoft Office PowerPoint</Application>
  <PresentationFormat>화면 슬라이드 쇼(4:3)</PresentationFormat>
  <Paragraphs>858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가을</vt:lpstr>
      <vt:lpstr>제 14 장 고급 스윙 컴포넌트</vt:lpstr>
      <vt:lpstr>메뉴 만들기</vt:lpstr>
      <vt:lpstr>메뉴 만드는 과정</vt:lpstr>
      <vt:lpstr>예제 14-1 : 메뉴 만들기</vt:lpstr>
      <vt:lpstr>메뉴에 Action 이벤트 달기</vt:lpstr>
      <vt:lpstr>예제 14-2 : 메뉴에 ActionListener 달기</vt:lpstr>
      <vt:lpstr>예제 실행 : 메뉴에 ActionListener 달기</vt:lpstr>
      <vt:lpstr>툴바</vt:lpstr>
      <vt:lpstr>툴바 만들기와 제어</vt:lpstr>
      <vt:lpstr>예제 14-3 : 툴바  만들기 예</vt:lpstr>
      <vt:lpstr>툴팁</vt:lpstr>
      <vt:lpstr>예제 14-4 : 툴팁 달기</vt:lpstr>
      <vt:lpstr>툴팁 활성화 및 지연 시간 제어</vt:lpstr>
      <vt:lpstr>예제 14-5 : 툴팁 지연 시간 제어</vt:lpstr>
      <vt:lpstr>다이얼로그 만들기</vt:lpstr>
      <vt:lpstr>예제 14-6 : JDialog를 상속받아 다이얼로그 만들기</vt:lpstr>
      <vt:lpstr>예제 14-7: 모달 다이얼로그로부터 사용자의 입력 값 알아내기</vt:lpstr>
      <vt:lpstr>예제 실행</vt:lpstr>
      <vt:lpstr>팝업 다이얼로그, JOptionPane</vt:lpstr>
      <vt:lpstr>JOptionPane 팝업 다이얼로그와 코드 샘플</vt:lpstr>
      <vt:lpstr>예제 14-8 : JOptionPane을 사용한 팝업 다이얼로그 작성</vt:lpstr>
      <vt:lpstr> 예제 실행</vt:lpstr>
      <vt:lpstr>파일 다이얼로그</vt:lpstr>
      <vt:lpstr>JFileChooser 파일 다이얼로그, 코드 샘플</vt:lpstr>
      <vt:lpstr>예제 14-9 : 파일 열기 다이얼로그 생성 및 출력</vt:lpstr>
      <vt:lpstr>예제 실행</vt:lpstr>
      <vt:lpstr>컬러 다이얼로그</vt:lpstr>
      <vt:lpstr>예제 14-10 : JColorChooser를 이용한 컬러 다이얼로그 사용</vt:lpstr>
      <vt:lpstr>예제 실행</vt:lpstr>
      <vt:lpstr>탭팬</vt:lpstr>
      <vt:lpstr>탭팬 주요 메소드 </vt:lpstr>
      <vt:lpstr>예제 14-11 : 탭팬 만들기</vt:lpstr>
    </vt:vector>
  </TitlesOfParts>
  <Company>한성대학교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Windows User</cp:lastModifiedBy>
  <cp:revision>498</cp:revision>
  <dcterms:created xsi:type="dcterms:W3CDTF">2009-09-01T01:24:33Z</dcterms:created>
  <dcterms:modified xsi:type="dcterms:W3CDTF">2011-07-31T20:18:16Z</dcterms:modified>
</cp:coreProperties>
</file>