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4"/>
  </p:notesMasterIdLst>
  <p:handoutMasterIdLst>
    <p:handoutMasterId r:id="rId65"/>
  </p:handoutMasterIdLst>
  <p:sldIdLst>
    <p:sldId id="256" r:id="rId2"/>
    <p:sldId id="352" r:id="rId3"/>
    <p:sldId id="353" r:id="rId4"/>
    <p:sldId id="410" r:id="rId5"/>
    <p:sldId id="354" r:id="rId6"/>
    <p:sldId id="355" r:id="rId7"/>
    <p:sldId id="356" r:id="rId8"/>
    <p:sldId id="333" r:id="rId9"/>
    <p:sldId id="357" r:id="rId10"/>
    <p:sldId id="359" r:id="rId11"/>
    <p:sldId id="293" r:id="rId12"/>
    <p:sldId id="360" r:id="rId13"/>
    <p:sldId id="413" r:id="rId14"/>
    <p:sldId id="362" r:id="rId15"/>
    <p:sldId id="414" r:id="rId16"/>
    <p:sldId id="364" r:id="rId17"/>
    <p:sldId id="365" r:id="rId18"/>
    <p:sldId id="366" r:id="rId19"/>
    <p:sldId id="367" r:id="rId20"/>
    <p:sldId id="396" r:id="rId21"/>
    <p:sldId id="334" r:id="rId22"/>
    <p:sldId id="306" r:id="rId23"/>
    <p:sldId id="419" r:id="rId24"/>
    <p:sldId id="420" r:id="rId25"/>
    <p:sldId id="397" r:id="rId26"/>
    <p:sldId id="369" r:id="rId27"/>
    <p:sldId id="370" r:id="rId28"/>
    <p:sldId id="371" r:id="rId29"/>
    <p:sldId id="416" r:id="rId30"/>
    <p:sldId id="389" r:id="rId31"/>
    <p:sldId id="372" r:id="rId32"/>
    <p:sldId id="373" r:id="rId33"/>
    <p:sldId id="375" r:id="rId34"/>
    <p:sldId id="376" r:id="rId35"/>
    <p:sldId id="377" r:id="rId36"/>
    <p:sldId id="378" r:id="rId37"/>
    <p:sldId id="349" r:id="rId38"/>
    <p:sldId id="379" r:id="rId39"/>
    <p:sldId id="412" r:id="rId40"/>
    <p:sldId id="417" r:id="rId41"/>
    <p:sldId id="380" r:id="rId42"/>
    <p:sldId id="381" r:id="rId43"/>
    <p:sldId id="382" r:id="rId44"/>
    <p:sldId id="406" r:id="rId45"/>
    <p:sldId id="345" r:id="rId46"/>
    <p:sldId id="385" r:id="rId47"/>
    <p:sldId id="418" r:id="rId48"/>
    <p:sldId id="387" r:id="rId49"/>
    <p:sldId id="398" r:id="rId50"/>
    <p:sldId id="399" r:id="rId51"/>
    <p:sldId id="315" r:id="rId52"/>
    <p:sldId id="400" r:id="rId53"/>
    <p:sldId id="320" r:id="rId54"/>
    <p:sldId id="401" r:id="rId55"/>
    <p:sldId id="322" r:id="rId56"/>
    <p:sldId id="340" r:id="rId57"/>
    <p:sldId id="402" r:id="rId58"/>
    <p:sldId id="341" r:id="rId59"/>
    <p:sldId id="395" r:id="rId60"/>
    <p:sldId id="403" r:id="rId61"/>
    <p:sldId id="404" r:id="rId62"/>
    <p:sldId id="405" r:id="rId6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CE6F0"/>
    <a:srgbClr val="FDFDA9"/>
    <a:srgbClr val="ADA5A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052" autoAdjust="0"/>
  </p:normalViewPr>
  <p:slideViewPr>
    <p:cSldViewPr>
      <p:cViewPr>
        <p:scale>
          <a:sx n="90" d="100"/>
          <a:sy n="90" d="100"/>
        </p:scale>
        <p:origin x="-966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9396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6411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00"/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000108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00108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99217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장 자바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JAVA Programming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sp>
        <p:nvSpPr>
          <p:cNvPr id="4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07209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자바의 데이터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타입 </a:t>
            </a:r>
            <a:r>
              <a:rPr lang="en-US" altLang="ko-KR" dirty="0" smtClean="0"/>
              <a:t>: 8 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boolean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char</a:t>
            </a:r>
          </a:p>
          <a:p>
            <a:pPr lvl="2"/>
            <a:r>
              <a:rPr lang="en-US" altLang="ko-KR" dirty="0" smtClean="0"/>
              <a:t>byte</a:t>
            </a:r>
          </a:p>
          <a:p>
            <a:pPr lvl="2"/>
            <a:r>
              <a:rPr lang="en-US" altLang="ko-KR" dirty="0" smtClean="0"/>
              <a:t>short</a:t>
            </a:r>
          </a:p>
          <a:p>
            <a:pPr lvl="2"/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long</a:t>
            </a:r>
          </a:p>
          <a:p>
            <a:pPr lvl="2"/>
            <a:r>
              <a:rPr lang="en-US" altLang="ko-KR" dirty="0" smtClean="0"/>
              <a:t>float</a:t>
            </a:r>
          </a:p>
          <a:p>
            <a:pPr lvl="2"/>
            <a:r>
              <a:rPr lang="en-US" altLang="ko-KR" dirty="0" smtClean="0"/>
              <a:t>double</a:t>
            </a:r>
          </a:p>
          <a:p>
            <a:pPr lvl="1"/>
            <a:r>
              <a:rPr lang="ko-KR" altLang="en-US" dirty="0" err="1" smtClean="0"/>
              <a:t>레퍼런스</a:t>
            </a:r>
            <a:r>
              <a:rPr lang="ko-KR" altLang="en-US" dirty="0" smtClean="0"/>
              <a:t> 타입 </a:t>
            </a:r>
            <a:r>
              <a:rPr lang="en-US" altLang="ko-KR" dirty="0"/>
              <a:t>: 3 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</a:t>
            </a:r>
            <a:r>
              <a:rPr lang="en-US" altLang="ko-KR" dirty="0" smtClean="0"/>
              <a:t>(class)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레퍼런스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레퍼런스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레퍼런스</a:t>
            </a: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기본 데이터 타입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285884"/>
          </a:xfrm>
        </p:spPr>
        <p:txBody>
          <a:bodyPr>
            <a:normAutofit/>
          </a:bodyPr>
          <a:lstStyle/>
          <a:p>
            <a:r>
              <a:rPr lang="ko-KR" altLang="en-US" smtClean="0"/>
              <a:t>특징</a:t>
            </a:r>
            <a:endParaRPr lang="en-US" altLang="ko-KR" smtClean="0"/>
          </a:p>
          <a:p>
            <a:pPr lvl="1"/>
            <a:r>
              <a:rPr lang="ko-KR" altLang="en-US" smtClean="0"/>
              <a:t>기본 데이타 타입의 크기가 정해져 있음</a:t>
            </a:r>
            <a:endParaRPr lang="en-US" altLang="ko-KR" smtClean="0"/>
          </a:p>
          <a:p>
            <a:pPr lvl="1"/>
            <a:r>
              <a:rPr lang="ko-KR" altLang="en-US" smtClean="0"/>
              <a:t>기본 데이타 타입의 크기는 </a:t>
            </a:r>
            <a:r>
              <a:rPr lang="en-US" altLang="ko-KR" smtClean="0"/>
              <a:t>CPU</a:t>
            </a:r>
            <a:r>
              <a:rPr lang="ko-KR" altLang="en-US" smtClean="0"/>
              <a:t>나 운영체제에 따라 변하지 않음</a:t>
            </a:r>
            <a:endParaRPr lang="en-US" altLang="ko-KR" smtClean="0"/>
          </a:p>
        </p:txBody>
      </p:sp>
      <p:sp>
        <p:nvSpPr>
          <p:cNvPr id="21" name="TextBox 20"/>
          <p:cNvSpPr txBox="1"/>
          <p:nvPr/>
        </p:nvSpPr>
        <p:spPr>
          <a:xfrm>
            <a:off x="2" y="2857496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논리타입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" y="335756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문자타입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" y="435769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정수타입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" y="5643578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실수타입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5" name="왼쪽 중괄호 24"/>
          <p:cNvSpPr/>
          <p:nvPr/>
        </p:nvSpPr>
        <p:spPr>
          <a:xfrm>
            <a:off x="613842" y="3786190"/>
            <a:ext cx="285752" cy="1428760"/>
          </a:xfrm>
          <a:prstGeom prst="leftBrace">
            <a:avLst>
              <a:gd name="adj1" fmla="val 6166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rgbClr val="0070C0"/>
              </a:solidFill>
            </a:endParaRPr>
          </a:p>
        </p:txBody>
      </p:sp>
      <p:sp>
        <p:nvSpPr>
          <p:cNvPr id="27" name="왼쪽 중괄호 26"/>
          <p:cNvSpPr/>
          <p:nvPr/>
        </p:nvSpPr>
        <p:spPr>
          <a:xfrm>
            <a:off x="613842" y="5500702"/>
            <a:ext cx="285752" cy="642942"/>
          </a:xfrm>
          <a:prstGeom prst="leftBrace">
            <a:avLst>
              <a:gd name="adj1" fmla="val 6166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5986" y="2871146"/>
            <a:ext cx="1903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(1Byte, true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또는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false)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28928" y="3299774"/>
            <a:ext cx="1652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>
                    <a:lumMod val="50000"/>
                  </a:schemeClr>
                </a:solidFill>
              </a:rPr>
              <a:t>(2Bytes, 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Unicode)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14548" y="3728402"/>
            <a:ext cx="186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(1Byte, -128 ~ 127)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28928" y="4157030"/>
            <a:ext cx="2540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>
                    <a:lumMod val="50000"/>
                  </a:schemeClr>
                </a:solidFill>
              </a:rPr>
              <a:t>(2Bytes, 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-32,768 ~ 32,767)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29126" y="4585658"/>
            <a:ext cx="209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>
                    <a:lumMod val="50000"/>
                  </a:schemeClr>
                </a:solidFill>
              </a:rPr>
              <a:t>(4Bytes 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-2</a:t>
            </a:r>
            <a:r>
              <a:rPr lang="en-US" altLang="ko-KR" sz="1600" baseline="30000" dirty="0" smtClean="0">
                <a:solidFill>
                  <a:schemeClr val="bg1">
                    <a:lumMod val="50000"/>
                  </a:schemeClr>
                </a:solidFill>
              </a:rPr>
              <a:t>31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~ 2</a:t>
            </a:r>
            <a:r>
              <a:rPr lang="en-US" altLang="ko-KR" sz="1600" baseline="30000" dirty="0" smtClean="0">
                <a:solidFill>
                  <a:schemeClr val="bg1">
                    <a:lumMod val="50000"/>
                  </a:schemeClr>
                </a:solidFill>
              </a:rPr>
              <a:t>31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-1 )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86580" y="5014286"/>
            <a:ext cx="2157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>
                    <a:lumMod val="50000"/>
                  </a:schemeClr>
                </a:solidFill>
              </a:rPr>
              <a:t>(8Bytes,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-2</a:t>
            </a:r>
            <a:r>
              <a:rPr lang="en-US" altLang="ko-KR" sz="1600" baseline="30000" dirty="0" smtClean="0">
                <a:solidFill>
                  <a:schemeClr val="bg1">
                    <a:lumMod val="50000"/>
                  </a:schemeClr>
                </a:solidFill>
              </a:rPr>
              <a:t>63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~ 2</a:t>
            </a:r>
            <a:r>
              <a:rPr lang="en-US" altLang="ko-KR" sz="1600" baseline="30000" dirty="0" smtClean="0">
                <a:solidFill>
                  <a:schemeClr val="bg1">
                    <a:lumMod val="50000"/>
                  </a:schemeClr>
                </a:solidFill>
              </a:rPr>
              <a:t>63 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-1)  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29126" y="5442914"/>
            <a:ext cx="2395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>
                    <a:lumMod val="50000"/>
                  </a:schemeClr>
                </a:solidFill>
              </a:rPr>
              <a:t>(4Bytes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-3.4E38 ~ 3.4E38)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67767" y="5871542"/>
            <a:ext cx="2349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</a:rPr>
              <a:t>(8Bytes,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-1.7E308 ~ 1.7E308)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82341997"/>
              </p:ext>
            </p:extLst>
          </p:nvPr>
        </p:nvGraphicFramePr>
        <p:xfrm>
          <a:off x="1428730" y="5014286"/>
          <a:ext cx="53578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1"/>
                <a:gridCol w="669731"/>
                <a:gridCol w="669731"/>
                <a:gridCol w="669731"/>
                <a:gridCol w="669731"/>
                <a:gridCol w="669731"/>
                <a:gridCol w="669731"/>
                <a:gridCol w="6697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55537103"/>
              </p:ext>
            </p:extLst>
          </p:nvPr>
        </p:nvGraphicFramePr>
        <p:xfrm>
          <a:off x="1428730" y="4572008"/>
          <a:ext cx="2678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1"/>
                <a:gridCol w="669731"/>
                <a:gridCol w="669731"/>
                <a:gridCol w="6697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16334235"/>
              </p:ext>
            </p:extLst>
          </p:nvPr>
        </p:nvGraphicFramePr>
        <p:xfrm>
          <a:off x="1428730" y="4143380"/>
          <a:ext cx="13394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2"/>
                <a:gridCol w="669732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44793933"/>
              </p:ext>
            </p:extLst>
          </p:nvPr>
        </p:nvGraphicFramePr>
        <p:xfrm>
          <a:off x="1428730" y="3728402"/>
          <a:ext cx="669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33987106"/>
              </p:ext>
            </p:extLst>
          </p:nvPr>
        </p:nvGraphicFramePr>
        <p:xfrm>
          <a:off x="1428730" y="3299774"/>
          <a:ext cx="13394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2"/>
                <a:gridCol w="669732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95666509"/>
              </p:ext>
            </p:extLst>
          </p:nvPr>
        </p:nvGraphicFramePr>
        <p:xfrm>
          <a:off x="1428730" y="5442914"/>
          <a:ext cx="2678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1"/>
                <a:gridCol w="669731"/>
                <a:gridCol w="669731"/>
                <a:gridCol w="6697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97460968"/>
              </p:ext>
            </p:extLst>
          </p:nvPr>
        </p:nvGraphicFramePr>
        <p:xfrm>
          <a:off x="1428730" y="5857892"/>
          <a:ext cx="53578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1"/>
                <a:gridCol w="669731"/>
                <a:gridCol w="669731"/>
                <a:gridCol w="669731"/>
                <a:gridCol w="669731"/>
                <a:gridCol w="669731"/>
                <a:gridCol w="669731"/>
                <a:gridCol w="6697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39769405"/>
              </p:ext>
            </p:extLst>
          </p:nvPr>
        </p:nvGraphicFramePr>
        <p:xfrm>
          <a:off x="1428730" y="2857496"/>
          <a:ext cx="669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42912" y="2857496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/>
              <a:t>boolean</a:t>
            </a:r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953702" y="3357562"/>
            <a:ext cx="543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/>
              <a:t>char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948059" y="3714752"/>
            <a:ext cx="5495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/>
              <a:t>byte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922539" y="4143380"/>
            <a:ext cx="575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/>
              <a:t>short</a:t>
            </a:r>
            <a:endParaRPr lang="ko-KR" altLang="en-US" sz="1600" dirty="0"/>
          </a:p>
        </p:txBody>
      </p:sp>
      <p:sp>
        <p:nvSpPr>
          <p:cNvPr id="38" name="직사각형 37"/>
          <p:cNvSpPr/>
          <p:nvPr/>
        </p:nvSpPr>
        <p:spPr>
          <a:xfrm>
            <a:off x="1122209" y="4572008"/>
            <a:ext cx="375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/>
              <a:t>int</a:t>
            </a:r>
            <a:endParaRPr lang="ko-KR" altLang="en-US" sz="1600" dirty="0"/>
          </a:p>
        </p:txBody>
      </p:sp>
      <p:sp>
        <p:nvSpPr>
          <p:cNvPr id="40" name="직사각형 39"/>
          <p:cNvSpPr/>
          <p:nvPr/>
        </p:nvSpPr>
        <p:spPr>
          <a:xfrm>
            <a:off x="961909" y="5000636"/>
            <a:ext cx="535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/>
              <a:t>long</a:t>
            </a:r>
            <a:endParaRPr lang="ko-KR" altLang="en-US" sz="1600" dirty="0"/>
          </a:p>
        </p:txBody>
      </p:sp>
      <p:sp>
        <p:nvSpPr>
          <p:cNvPr id="41" name="직사각형 40"/>
          <p:cNvSpPr/>
          <p:nvPr/>
        </p:nvSpPr>
        <p:spPr>
          <a:xfrm>
            <a:off x="926643" y="5429264"/>
            <a:ext cx="570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/>
              <a:t>float</a:t>
            </a:r>
            <a:endParaRPr lang="ko-KR" altLang="en-US" sz="1600" dirty="0"/>
          </a:p>
        </p:txBody>
      </p:sp>
      <p:sp>
        <p:nvSpPr>
          <p:cNvPr id="46" name="직사각형 45"/>
          <p:cNvSpPr/>
          <p:nvPr/>
        </p:nvSpPr>
        <p:spPr>
          <a:xfrm>
            <a:off x="745504" y="5857892"/>
            <a:ext cx="7521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/>
              <a:t>double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329526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프로그램이 실행 중에 값을 임시 저장하기 위한 공간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 값은 프로그램 수행 중 변경될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데이터 타입에 맞는 크기의 메모리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반드시 변수 선언과 값을 초기화 후 사용</a:t>
            </a:r>
            <a:endParaRPr lang="en-US" altLang="ko-KR" dirty="0" smtClean="0"/>
          </a:p>
          <a:p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 lvl="1"/>
            <a:r>
              <a:rPr lang="ko-KR" altLang="en-US" dirty="0"/>
              <a:t>변수의 타입 다음에 변수 이름을 적어 변수를 </a:t>
            </a:r>
            <a:r>
              <a:rPr lang="ko-KR" altLang="en-US" dirty="0" smtClean="0"/>
              <a:t>선언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28923" y="4435303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int</a:t>
            </a:r>
            <a:r>
              <a:rPr lang="en-US" altLang="ko-KR" sz="3200" dirty="0" smtClean="0"/>
              <a:t>  price;</a:t>
            </a:r>
            <a:endParaRPr lang="en-US" altLang="ko-KR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896875" y="558743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타입</a:t>
            </a:r>
            <a:endParaRPr lang="en-US" altLang="ko-KR" dirty="0"/>
          </a:p>
        </p:txBody>
      </p:sp>
      <p:cxnSp>
        <p:nvCxnSpPr>
          <p:cNvPr id="15" name="꺾인 연결선 14"/>
          <p:cNvCxnSpPr/>
          <p:nvPr/>
        </p:nvCxnSpPr>
        <p:spPr>
          <a:xfrm rot="5400000" flipH="1" flipV="1">
            <a:off x="2220911" y="5119379"/>
            <a:ext cx="576064" cy="36004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09043" y="558743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변수 이름</a:t>
            </a:r>
            <a:endParaRPr lang="en-US" altLang="ko-KR" dirty="0"/>
          </a:p>
        </p:txBody>
      </p:sp>
      <p:cxnSp>
        <p:nvCxnSpPr>
          <p:cNvPr id="17" name="꺾인 연결선 16"/>
          <p:cNvCxnSpPr/>
          <p:nvPr/>
        </p:nvCxnSpPr>
        <p:spPr>
          <a:xfrm rot="16200000" flipV="1">
            <a:off x="3341390" y="5151027"/>
            <a:ext cx="567353" cy="28803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328923" y="5011367"/>
            <a:ext cx="5760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976995" y="5011367"/>
            <a:ext cx="10081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17355" y="515538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-25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929323" y="558743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3.5</a:t>
            </a: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001331" y="46513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7</a:t>
            </a: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849203" y="472333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price</a:t>
            </a:r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5314578" y="4878109"/>
            <a:ext cx="707366" cy="353683"/>
          </a:xfrm>
          <a:custGeom>
            <a:avLst/>
            <a:gdLst>
              <a:gd name="connsiteX0" fmla="*/ 707366 w 707366"/>
              <a:gd name="connsiteY0" fmla="*/ 0 h 353683"/>
              <a:gd name="connsiteX1" fmla="*/ 422694 w 707366"/>
              <a:gd name="connsiteY1" fmla="*/ 69011 h 353683"/>
              <a:gd name="connsiteX2" fmla="*/ 0 w 707366"/>
              <a:gd name="connsiteY2" fmla="*/ 353683 h 35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7366" h="353683">
                <a:moveTo>
                  <a:pt x="707366" y="0"/>
                </a:moveTo>
                <a:cubicBezTo>
                  <a:pt x="623977" y="5032"/>
                  <a:pt x="540588" y="10064"/>
                  <a:pt x="422694" y="69011"/>
                </a:cubicBezTo>
                <a:cubicBezTo>
                  <a:pt x="304800" y="127958"/>
                  <a:pt x="152400" y="240820"/>
                  <a:pt x="0" y="353683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5366337" y="5309430"/>
            <a:ext cx="854015" cy="70449"/>
          </a:xfrm>
          <a:custGeom>
            <a:avLst/>
            <a:gdLst>
              <a:gd name="connsiteX0" fmla="*/ 854015 w 854015"/>
              <a:gd name="connsiteY0" fmla="*/ 60385 h 70449"/>
              <a:gd name="connsiteX1" fmla="*/ 621101 w 854015"/>
              <a:gd name="connsiteY1" fmla="*/ 60385 h 70449"/>
              <a:gd name="connsiteX2" fmla="*/ 0 w 854015"/>
              <a:gd name="connsiteY2" fmla="*/ 0 h 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015" h="70449">
                <a:moveTo>
                  <a:pt x="854015" y="60385"/>
                </a:moveTo>
                <a:cubicBezTo>
                  <a:pt x="808726" y="65417"/>
                  <a:pt x="763437" y="70449"/>
                  <a:pt x="621101" y="60385"/>
                </a:cubicBezTo>
                <a:cubicBezTo>
                  <a:pt x="478765" y="50321"/>
                  <a:pt x="239382" y="25160"/>
                  <a:pt x="0" y="0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5176555" y="5335309"/>
            <a:ext cx="828136" cy="448573"/>
          </a:xfrm>
          <a:custGeom>
            <a:avLst/>
            <a:gdLst>
              <a:gd name="connsiteX0" fmla="*/ 828136 w 828136"/>
              <a:gd name="connsiteY0" fmla="*/ 448573 h 448573"/>
              <a:gd name="connsiteX1" fmla="*/ 483080 w 828136"/>
              <a:gd name="connsiteY1" fmla="*/ 336430 h 448573"/>
              <a:gd name="connsiteX2" fmla="*/ 0 w 828136"/>
              <a:gd name="connsiteY2" fmla="*/ 0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136" h="448573">
                <a:moveTo>
                  <a:pt x="828136" y="448573"/>
                </a:moveTo>
                <a:cubicBezTo>
                  <a:pt x="724619" y="429882"/>
                  <a:pt x="621103" y="411192"/>
                  <a:pt x="483080" y="336430"/>
                </a:cubicBezTo>
                <a:cubicBezTo>
                  <a:pt x="345057" y="261668"/>
                  <a:pt x="172528" y="130834"/>
                  <a:pt x="0" y="0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셈 기호 44"/>
          <p:cNvSpPr/>
          <p:nvPr/>
        </p:nvSpPr>
        <p:spPr>
          <a:xfrm>
            <a:off x="5569283" y="5515423"/>
            <a:ext cx="216024" cy="360040"/>
          </a:xfrm>
          <a:prstGeom prst="mathMultiply">
            <a:avLst>
              <a:gd name="adj1" fmla="val 119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23907" y="5155383"/>
            <a:ext cx="1105295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45550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변수 선언 사례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변수 선언과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선언과 동시에 초기값 지정</a:t>
            </a:r>
            <a:endParaRPr lang="en-US" altLang="ko-KR" dirty="0" smtClean="0"/>
          </a:p>
          <a:p>
            <a:pPr marL="685800" lvl="2" indent="0">
              <a:buNone/>
            </a:pPr>
            <a:endParaRPr lang="en-US" altLang="ko-KR" dirty="0"/>
          </a:p>
          <a:p>
            <a:r>
              <a:rPr lang="ko-KR" altLang="en-US" dirty="0" smtClean="0"/>
              <a:t>변수에 값 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대입 연산자인 </a:t>
            </a:r>
            <a:r>
              <a:rPr lang="en-US" altLang="ko-KR" dirty="0"/>
              <a:t>= </a:t>
            </a:r>
            <a:r>
              <a:rPr lang="ko-KR" altLang="en-US" dirty="0"/>
              <a:t>다음에 식</a:t>
            </a:r>
            <a:r>
              <a:rPr lang="en-US" altLang="ko-KR" dirty="0"/>
              <a:t>(expression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03458" y="2636913"/>
            <a:ext cx="3786214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radius = 10;</a:t>
            </a:r>
          </a:p>
          <a:p>
            <a:r>
              <a:rPr lang="en-US" altLang="ko-KR" sz="1600" dirty="0" smtClean="0"/>
              <a:t>char c1 = ‘a', c2 = 'b', c3 = 'c';</a:t>
            </a:r>
          </a:p>
          <a:p>
            <a:r>
              <a:rPr lang="en-US" altLang="ko-KR" sz="1600" dirty="0" smtClean="0"/>
              <a:t>double weight = 75.56;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640999" y="4794831"/>
            <a:ext cx="3786214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radius = 10 * 5;</a:t>
            </a:r>
          </a:p>
          <a:p>
            <a:r>
              <a:rPr lang="en-US" altLang="ko-KR" sz="1600" dirty="0"/>
              <a:t>c1 = ’r’;</a:t>
            </a:r>
          </a:p>
          <a:p>
            <a:r>
              <a:rPr lang="en-US" altLang="ko-KR" sz="1600" dirty="0"/>
              <a:t>weight = weight + 5.0;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08662" y="1412776"/>
            <a:ext cx="378621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radius;</a:t>
            </a:r>
          </a:p>
          <a:p>
            <a:r>
              <a:rPr lang="en-US" altLang="ko-KR" sz="1600" dirty="0" smtClean="0"/>
              <a:t>char c1, c2, c3; // 3 </a:t>
            </a:r>
            <a:r>
              <a:rPr lang="ko-KR" altLang="en-US" sz="1600" dirty="0" smtClean="0"/>
              <a:t>개의 변수를 한 번에 선언한다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r>
              <a:rPr lang="en-US" altLang="ko-KR" sz="1600" dirty="0" smtClean="0"/>
              <a:t>double weight;</a:t>
            </a:r>
            <a:endParaRPr lang="en-US" altLang="ko-KR" sz="1600" dirty="0"/>
          </a:p>
        </p:txBody>
      </p:sp>
    </p:spTree>
    <p:extLst>
      <p:ext uri="{BB962C8B-B14F-4D97-AF65-F5344CB8AC3E}">
        <p14:creationId xmlns="" xmlns:p14="http://schemas.microsoft.com/office/powerpoint/2010/main" val="13994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정수타입 </a:t>
            </a:r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1285860"/>
            <a:ext cx="8154488" cy="53835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정수타입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소수점이 없는 정수를 직접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 :  0</a:t>
            </a:r>
            <a:r>
              <a:rPr lang="ko-KR" altLang="en-US" dirty="0" smtClean="0"/>
              <a:t>으로 시작하는 숫자는 모두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진수로 인식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</a:rPr>
              <a:t> n = 015;</a:t>
            </a:r>
            <a:r>
              <a:rPr lang="en-US" altLang="ko-KR" dirty="0" smtClean="0"/>
              <a:t> // </a:t>
            </a:r>
            <a:r>
              <a:rPr lang="en-US" altLang="ko-KR" dirty="0" smtClean="0">
                <a:latin typeface="맑은 고딕"/>
                <a:ea typeface="맑은 고딕"/>
              </a:rPr>
              <a:t>10</a:t>
            </a:r>
            <a:r>
              <a:rPr lang="ko-KR" altLang="en-US" dirty="0" smtClean="0">
                <a:latin typeface="맑은 고딕"/>
                <a:ea typeface="맑은 고딕"/>
              </a:rPr>
              <a:t>진수 </a:t>
            </a:r>
            <a:r>
              <a:rPr lang="en-US" altLang="ko-KR" dirty="0" smtClean="0">
                <a:latin typeface="맑은 고딕"/>
                <a:ea typeface="맑은 고딕"/>
              </a:rPr>
              <a:t>13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16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: 0x</a:t>
            </a:r>
            <a:r>
              <a:rPr lang="ko-KR" altLang="en-US" dirty="0" smtClean="0"/>
              <a:t>로 시작하는 숫자는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진수를 의미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</a:rPr>
              <a:t> n = 0x15;</a:t>
            </a:r>
            <a:r>
              <a:rPr lang="en-US" altLang="ko-KR" dirty="0" smtClean="0"/>
              <a:t> // </a:t>
            </a:r>
            <a:r>
              <a:rPr lang="en-US" altLang="ko-KR" dirty="0" smtClean="0">
                <a:latin typeface="맑은 고딕"/>
                <a:ea typeface="맑은 고딕"/>
              </a:rPr>
              <a:t>10</a:t>
            </a:r>
            <a:r>
              <a:rPr lang="ko-KR" altLang="en-US" dirty="0" smtClean="0">
                <a:latin typeface="맑은 고딕"/>
                <a:ea typeface="맑은 고딕"/>
              </a:rPr>
              <a:t>진수 </a:t>
            </a:r>
            <a:r>
              <a:rPr lang="en-US" altLang="ko-KR" dirty="0" smtClean="0">
                <a:latin typeface="맑은 고딕"/>
                <a:ea typeface="맑은 고딕"/>
              </a:rPr>
              <a:t>21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으로 시작하지 않는 숫자는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진수를 의미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15, 3, 20, 55, 88</a:t>
            </a:r>
          </a:p>
          <a:p>
            <a:pPr lvl="1"/>
            <a:r>
              <a:rPr lang="ko-KR" altLang="en-US" dirty="0" smtClean="0"/>
              <a:t>모든 정수타입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형으로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long </a:t>
            </a:r>
            <a:r>
              <a:rPr lang="ko-KR" altLang="en-US" dirty="0" smtClean="0"/>
              <a:t>타입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숫자 뒤에 </a:t>
            </a:r>
            <a:r>
              <a:rPr lang="en-US" altLang="ko-KR" dirty="0" smtClean="0"/>
              <a:t>L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을 붙인다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ex) 24L, 3578l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실수타입 </a:t>
            </a:r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23528" y="1285860"/>
            <a:ext cx="8442520" cy="516747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부동 소수점을 갖는 수를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소수점을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찍은 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지수</a:t>
            </a:r>
            <a:r>
              <a:rPr lang="en-US" altLang="ko-KR" dirty="0" smtClean="0"/>
              <a:t>(exponent)</a:t>
            </a:r>
            <a:r>
              <a:rPr lang="ko-KR" altLang="en-US" dirty="0" smtClean="0"/>
              <a:t>식으로 표현한 실수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12.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12.0</a:t>
            </a:r>
          </a:p>
          <a:p>
            <a:pPr lvl="2"/>
            <a:r>
              <a:rPr lang="en-US" altLang="ko-KR" dirty="0" smtClean="0"/>
              <a:t>.1234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0.1234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1234E-4</a:t>
            </a:r>
          </a:p>
          <a:p>
            <a:pPr lvl="1"/>
            <a:r>
              <a:rPr lang="ko-KR" altLang="en-US" dirty="0" smtClean="0"/>
              <a:t>숫자 뒤에 </a:t>
            </a:r>
            <a:r>
              <a:rPr lang="en-US" altLang="ko-KR" dirty="0" smtClean="0"/>
              <a:t>f(float)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d(double)</a:t>
            </a:r>
            <a:r>
              <a:rPr lang="ko-KR" altLang="en-US" dirty="0" smtClean="0"/>
              <a:t>을 명시적으로 붙여서 표현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0.1234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0.1234D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0.1234d </a:t>
            </a:r>
            <a:r>
              <a:rPr lang="en-US" altLang="ko-KR" dirty="0" smtClean="0">
                <a:latin typeface="맑은 고딕"/>
                <a:ea typeface="맑은 고딕"/>
              </a:rPr>
              <a:t>→ double</a:t>
            </a:r>
            <a:r>
              <a:rPr lang="ko-KR" altLang="en-US" dirty="0" smtClean="0">
                <a:latin typeface="맑은 고딕"/>
                <a:ea typeface="맑은 고딕"/>
              </a:rPr>
              <a:t> 타입</a:t>
            </a:r>
            <a:endParaRPr lang="en-US" altLang="ko-KR" dirty="0" smtClean="0">
              <a:latin typeface="맑은 고딕"/>
              <a:ea typeface="맑은 고딕"/>
            </a:endParaRPr>
          </a:p>
          <a:p>
            <a:pPr lvl="2"/>
            <a:r>
              <a:rPr lang="en-US" altLang="ko-KR" dirty="0" smtClean="0"/>
              <a:t>0.1234f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0.1234F </a:t>
            </a:r>
            <a:r>
              <a:rPr lang="en-US" altLang="ko-KR" dirty="0" smtClean="0">
                <a:latin typeface="맑은 고딕"/>
                <a:ea typeface="맑은 고딕"/>
              </a:rPr>
              <a:t>→ float</a:t>
            </a:r>
            <a:r>
              <a:rPr lang="ko-KR" altLang="en-US" dirty="0" smtClean="0">
                <a:latin typeface="맑은 고딕"/>
                <a:ea typeface="맑은 고딕"/>
              </a:rPr>
              <a:t> 타입</a:t>
            </a:r>
            <a:endParaRPr lang="en-US" altLang="ko-KR" dirty="0" smtClean="0">
              <a:latin typeface="맑은 고딕"/>
              <a:ea typeface="맑은 고딕"/>
            </a:endParaRPr>
          </a:p>
          <a:p>
            <a:pPr lvl="2"/>
            <a:r>
              <a:rPr lang="en-US" altLang="ko-KR" dirty="0" smtClean="0">
                <a:latin typeface="맑은 고딕"/>
                <a:ea typeface="맑은 고딕"/>
              </a:rPr>
              <a:t>1234D </a:t>
            </a:r>
            <a:r>
              <a:rPr lang="ko-KR" altLang="en-US" dirty="0" smtClean="0">
                <a:latin typeface="맑은 고딕"/>
                <a:ea typeface="맑은 고딕"/>
              </a:rPr>
              <a:t>또는 </a:t>
            </a:r>
            <a:r>
              <a:rPr lang="en-US" altLang="ko-KR" dirty="0" smtClean="0">
                <a:latin typeface="맑은 고딕"/>
                <a:ea typeface="맑은 고딕"/>
              </a:rPr>
              <a:t>1234d → 1234.0</a:t>
            </a:r>
            <a:r>
              <a:rPr lang="ko-KR" altLang="en-US" dirty="0" smtClean="0">
                <a:latin typeface="맑은 고딕"/>
                <a:ea typeface="맑은 고딕"/>
              </a:rPr>
              <a:t>과 같으며 </a:t>
            </a:r>
            <a:r>
              <a:rPr lang="en-US" altLang="ko-KR" dirty="0" smtClean="0">
                <a:latin typeface="맑은 고딕"/>
                <a:ea typeface="맑은 고딕"/>
              </a:rPr>
              <a:t>double </a:t>
            </a:r>
            <a:r>
              <a:rPr lang="ko-KR" altLang="en-US" dirty="0" smtClean="0">
                <a:latin typeface="맑은 고딕"/>
                <a:ea typeface="맑은 고딕"/>
              </a:rPr>
              <a:t>타입</a:t>
            </a:r>
            <a:endParaRPr lang="en-US" altLang="ko-KR" dirty="0" smtClean="0">
              <a:latin typeface="맑은 고딕"/>
              <a:ea typeface="맑은 고딕"/>
            </a:endParaRPr>
          </a:p>
          <a:p>
            <a:pPr lvl="2"/>
            <a:r>
              <a:rPr lang="en-US" altLang="ko-KR" dirty="0" smtClean="0">
                <a:latin typeface="맑은 고딕"/>
                <a:ea typeface="맑은 고딕"/>
              </a:rPr>
              <a:t>1234F </a:t>
            </a:r>
            <a:r>
              <a:rPr lang="ko-KR" altLang="en-US" dirty="0" smtClean="0">
                <a:latin typeface="맑은 고딕"/>
                <a:ea typeface="맑은 고딕"/>
              </a:rPr>
              <a:t>또는 </a:t>
            </a:r>
            <a:r>
              <a:rPr lang="en-US" altLang="ko-KR" dirty="0" smtClean="0">
                <a:latin typeface="맑은 고딕"/>
                <a:ea typeface="맑은 고딕"/>
              </a:rPr>
              <a:t>1234f → 1234.0</a:t>
            </a:r>
            <a:r>
              <a:rPr lang="ko-KR" altLang="en-US" dirty="0" smtClean="0">
                <a:latin typeface="맑은 고딕"/>
                <a:ea typeface="맑은 고딕"/>
              </a:rPr>
              <a:t>과</a:t>
            </a:r>
            <a:r>
              <a:rPr lang="en-US" altLang="ko-KR" dirty="0" smtClean="0">
                <a:latin typeface="맑은 고딕"/>
                <a:ea typeface="맑은 고딕"/>
              </a:rPr>
              <a:t> </a:t>
            </a:r>
            <a:r>
              <a:rPr lang="ko-KR" altLang="en-US" dirty="0" smtClean="0">
                <a:latin typeface="맑은 고딕"/>
                <a:ea typeface="맑은 고딕"/>
              </a:rPr>
              <a:t>같으며 </a:t>
            </a:r>
            <a:r>
              <a:rPr lang="en-US" altLang="ko-KR" dirty="0" smtClean="0">
                <a:latin typeface="맑은 고딕"/>
                <a:ea typeface="맑은 고딕"/>
              </a:rPr>
              <a:t>float </a:t>
            </a:r>
            <a:r>
              <a:rPr lang="ko-KR" altLang="en-US" dirty="0" smtClean="0">
                <a:latin typeface="맑은 고딕"/>
                <a:ea typeface="맑은 고딕"/>
              </a:rPr>
              <a:t>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실수타입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디폴트로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타입 처리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2422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문자타입 </a:t>
            </a:r>
            <a:r>
              <a:rPr lang="ko-KR" altLang="en-US" dirty="0" err="1" smtClean="0"/>
              <a:t>리터럴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 한 자를 나타낸다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단일 인용부호</a:t>
            </a:r>
            <a:r>
              <a:rPr lang="en-US" altLang="ko-KR" dirty="0" smtClean="0"/>
              <a:t>(‘’)</a:t>
            </a:r>
            <a:r>
              <a:rPr lang="ko-KR" altLang="en-US" smtClean="0"/>
              <a:t>로 문자 </a:t>
            </a:r>
            <a:r>
              <a:rPr lang="ko-KR" altLang="en-US" dirty="0" smtClean="0"/>
              <a:t>하나 표현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'a', 'W', '</a:t>
            </a:r>
            <a:r>
              <a:rPr lang="ko-KR" altLang="en-US" dirty="0" smtClean="0"/>
              <a:t>가</a:t>
            </a:r>
            <a:r>
              <a:rPr lang="en-US" altLang="ko-KR" dirty="0" smtClean="0"/>
              <a:t>', '*', '3', '7'</a:t>
            </a:r>
          </a:p>
          <a:p>
            <a:pPr lvl="1"/>
            <a:r>
              <a:rPr lang="en-US" altLang="ko-KR" dirty="0" smtClean="0"/>
              <a:t>\</a:t>
            </a:r>
            <a:r>
              <a:rPr lang="ko-KR" altLang="en-US" dirty="0" smtClean="0"/>
              <a:t>다음에 숫자는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진수로서 </a:t>
            </a:r>
            <a:r>
              <a:rPr lang="en-US" altLang="ko-KR" dirty="0" smtClean="0"/>
              <a:t>0 ~ 337</a:t>
            </a:r>
            <a:r>
              <a:rPr lang="ko-KR" altLang="en-US" dirty="0" smtClean="0"/>
              <a:t>사이의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진수만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\102 -&gt; </a:t>
            </a:r>
            <a:r>
              <a:rPr lang="ko-KR" altLang="en-US" dirty="0" smtClean="0"/>
              <a:t>문자 </a:t>
            </a:r>
            <a:r>
              <a:rPr lang="en-US" altLang="ko-KR" dirty="0" smtClean="0"/>
              <a:t>‘B’</a:t>
            </a:r>
            <a:r>
              <a:rPr lang="ko-KR" altLang="en-US" dirty="0" smtClean="0"/>
              <a:t>를 나타내는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</a:t>
            </a:r>
          </a:p>
          <a:p>
            <a:pPr lvl="2"/>
            <a:r>
              <a:rPr lang="en-US" altLang="ko-KR" dirty="0" smtClean="0"/>
              <a:t>\337 -&gt; </a:t>
            </a:r>
            <a:r>
              <a:rPr lang="ko-KR" altLang="en-US" dirty="0" smtClean="0"/>
              <a:t>문자 </a:t>
            </a:r>
            <a:r>
              <a:rPr lang="en-US" altLang="ko-KR" dirty="0" smtClean="0"/>
              <a:t>‘β’</a:t>
            </a:r>
            <a:r>
              <a:rPr lang="ko-KR" altLang="en-US" dirty="0" smtClean="0"/>
              <a:t>를 나타내는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</a:t>
            </a:r>
            <a:endParaRPr lang="en-US" altLang="ko-KR" dirty="0" smtClean="0"/>
          </a:p>
          <a:p>
            <a:pPr lvl="1"/>
            <a:r>
              <a:rPr lang="en-US" altLang="ko-KR" smtClean="0"/>
              <a:t>\u</a:t>
            </a:r>
            <a:r>
              <a:rPr lang="ko-KR" altLang="en-US" dirty="0" smtClean="0"/>
              <a:t>다음에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자리 </a:t>
            </a:r>
            <a:r>
              <a:rPr lang="en-US" altLang="ko-KR" smtClean="0"/>
              <a:t>16</a:t>
            </a:r>
            <a:r>
              <a:rPr lang="ko-KR" altLang="en-US" smtClean="0"/>
              <a:t>진수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바이트의 유니코드</a:t>
            </a:r>
            <a:r>
              <a:rPr lang="en-US" altLang="ko-KR" dirty="0" smtClean="0"/>
              <a:t>(</a:t>
            </a:r>
            <a:r>
              <a:rPr lang="en-US" altLang="ko-KR" smtClean="0"/>
              <a:t>Unicode)</a:t>
            </a:r>
            <a:endParaRPr lang="en-US" altLang="ko-KR" dirty="0" smtClean="0"/>
          </a:p>
          <a:p>
            <a:pPr lvl="2"/>
            <a:r>
              <a:rPr lang="en-US" altLang="ko-KR" smtClean="0"/>
              <a:t>\</a:t>
            </a:r>
            <a:r>
              <a:rPr lang="en-US" altLang="ko-KR" dirty="0" smtClean="0"/>
              <a:t>u0041 -&gt; </a:t>
            </a:r>
            <a:r>
              <a:rPr lang="ko-KR" altLang="en-US" dirty="0" smtClean="0"/>
              <a:t>문자 </a:t>
            </a:r>
            <a:r>
              <a:rPr lang="en-US" altLang="ko-KR" dirty="0" smtClean="0"/>
              <a:t>'A'</a:t>
            </a:r>
            <a:r>
              <a:rPr lang="ko-KR" altLang="en-US" dirty="0" smtClean="0"/>
              <a:t>의 유니코드</a:t>
            </a:r>
            <a:r>
              <a:rPr lang="en-US" altLang="ko-KR" dirty="0" smtClean="0"/>
              <a:t>(0041)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\uae00 -&gt; </a:t>
            </a:r>
            <a:r>
              <a:rPr lang="ko-KR" altLang="en-US" dirty="0" smtClean="0"/>
              <a:t>한글문자 </a:t>
            </a:r>
            <a:r>
              <a:rPr lang="en-US" altLang="ko-KR" dirty="0" smtClean="0"/>
              <a:t>'</a:t>
            </a:r>
            <a:r>
              <a:rPr lang="ko-KR" altLang="en-US" dirty="0" smtClean="0"/>
              <a:t>글</a:t>
            </a:r>
            <a:r>
              <a:rPr lang="en-US" altLang="ko-KR" dirty="0" smtClean="0"/>
              <a:t>'</a:t>
            </a:r>
            <a:r>
              <a:rPr lang="ko-KR" altLang="en-US" dirty="0" smtClean="0"/>
              <a:t>의 유니코드</a:t>
            </a:r>
            <a:r>
              <a:rPr lang="en-US" altLang="ko-KR" dirty="0" smtClean="0"/>
              <a:t>(ae00)</a:t>
            </a:r>
          </a:p>
          <a:p>
            <a:pPr lvl="1"/>
            <a:r>
              <a:rPr lang="ko-KR" altLang="en-US" dirty="0" smtClean="0"/>
              <a:t>특수 기호는 </a:t>
            </a:r>
            <a:r>
              <a:rPr lang="en-US" altLang="ko-KR" dirty="0" smtClean="0"/>
              <a:t>\</a:t>
            </a:r>
            <a:r>
              <a:rPr lang="ko-KR" altLang="en-US" dirty="0" smtClean="0"/>
              <a:t>로 시작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7290" y="5143512"/>
          <a:ext cx="6096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‘\b’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백스페이스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‘\t’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탭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‘\n’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라인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피드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‘\f’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폼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피드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‘\r’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캐리지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리턴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‘\”’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이중 인용 부호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‘\’’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단일 인용 부호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‘\\’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백슬래쉬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논리타입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논리값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뿐</a:t>
            </a:r>
            <a:endParaRPr lang="en-US" altLang="ko-KR" dirty="0" smtClean="0"/>
          </a:p>
          <a:p>
            <a:r>
              <a:rPr lang="ko-KR" altLang="en-US" dirty="0" smtClean="0"/>
              <a:t>논리타입과 정수타입 사이의 타입 변환 허용 안 됨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(i==1)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!=0)</a:t>
            </a:r>
            <a:r>
              <a:rPr lang="ko-KR" altLang="en-US" dirty="0" smtClean="0"/>
              <a:t>과 같은 논리연산으로 변경해야 </a:t>
            </a:r>
            <a:r>
              <a:rPr lang="ko-KR" altLang="en-US" dirty="0"/>
              <a:t>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0596" y="2636912"/>
            <a:ext cx="378621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i; </a:t>
            </a:r>
            <a:endParaRPr lang="en-US" altLang="ko-KR" dirty="0" smtClean="0"/>
          </a:p>
          <a:p>
            <a:r>
              <a:rPr lang="en-US" altLang="ko-KR" strike="sngStrike" dirty="0" smtClean="0"/>
              <a:t>if </a:t>
            </a:r>
            <a:r>
              <a:rPr lang="en-US" altLang="ko-KR" strike="sngStrike" dirty="0"/>
              <a:t>((</a:t>
            </a:r>
            <a:r>
              <a:rPr lang="en-US" altLang="ko-KR" strike="sngStrike" dirty="0" err="1"/>
              <a:t>boolean</a:t>
            </a:r>
            <a:r>
              <a:rPr lang="en-US" altLang="ko-KR" strike="sngStrike" dirty="0"/>
              <a:t>)i) </a:t>
            </a:r>
            <a:r>
              <a:rPr lang="en-US" altLang="ko-KR" dirty="0"/>
              <a:t>{}	// </a:t>
            </a:r>
            <a:r>
              <a:rPr lang="ko-KR" altLang="en-US" dirty="0"/>
              <a:t>컴파일 에러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Tip: </a:t>
            </a:r>
            <a:r>
              <a:rPr lang="ko-KR" altLang="en-US" dirty="0" smtClean="0"/>
              <a:t>기본 데이터 타입 이외 </a:t>
            </a:r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null </a:t>
            </a:r>
            <a:r>
              <a:rPr lang="ko-KR" altLang="en-US" dirty="0" err="1" smtClean="0"/>
              <a:t>리터럴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어떠한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타입의 값으로도 사용 가능</a:t>
            </a:r>
            <a:endParaRPr lang="en-US" altLang="ko-KR" dirty="0" smtClean="0"/>
          </a:p>
          <a:p>
            <a:pPr lvl="2"/>
            <a:r>
              <a:rPr lang="en-US" altLang="ko-KR" strike="sngStrike" dirty="0" err="1" smtClean="0"/>
              <a:t>int</a:t>
            </a:r>
            <a:r>
              <a:rPr lang="en-US" altLang="ko-KR" strike="sngStrike" dirty="0" smtClean="0"/>
              <a:t> n = null</a:t>
            </a:r>
            <a:r>
              <a:rPr lang="en-US" altLang="ko-KR" dirty="0" smtClean="0"/>
              <a:t>;	//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타입에는 사용 불가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null;</a:t>
            </a:r>
          </a:p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리터럴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이중 인용부호로 묶어서 표현</a:t>
            </a:r>
            <a:endParaRPr lang="en-US" altLang="ko-KR" dirty="0" smtClean="0"/>
          </a:p>
          <a:p>
            <a:pPr lvl="2"/>
            <a:r>
              <a:rPr lang="en-US" altLang="ko-KR" dirty="0"/>
              <a:t>"Good", "Morning", "</a:t>
            </a:r>
            <a:r>
              <a:rPr lang="ko-KR" altLang="en-US" dirty="0"/>
              <a:t>자바</a:t>
            </a:r>
            <a:r>
              <a:rPr lang="en-US" altLang="ko-KR" dirty="0"/>
              <a:t>", "3.19", "26", "a</a:t>
            </a:r>
            <a:r>
              <a:rPr lang="en-US" altLang="ko-KR" dirty="0" smtClean="0"/>
              <a:t>"</a:t>
            </a:r>
          </a:p>
          <a:p>
            <a:pPr lvl="1"/>
            <a:r>
              <a:rPr lang="ko-KR" altLang="en-US" dirty="0" smtClean="0"/>
              <a:t>자바에서 문자열은 객체이므로 기본 타입이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객체로 생성됨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상수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상수 선언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final</a:t>
            </a:r>
            <a:r>
              <a:rPr lang="ko-KR" altLang="en-US" dirty="0" smtClean="0"/>
              <a:t> 키워드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값을 변경 불가</a:t>
            </a:r>
            <a:endParaRPr lang="en-US" altLang="ko-KR" dirty="0" smtClean="0"/>
          </a:p>
          <a:p>
            <a:pPr lvl="1"/>
            <a:r>
              <a:rPr lang="ko-KR" altLang="en-US" dirty="0"/>
              <a:t>선언 시 반드시 초기값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상수 선언 사례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9391" y="5373216"/>
            <a:ext cx="300039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final double PI = 3.141592;</a:t>
            </a:r>
          </a:p>
          <a:p>
            <a:r>
              <a:rPr lang="en-US" altLang="ko-KR" dirty="0" smtClean="0"/>
              <a:t>final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LENGTH = 20; 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299742" y="2990766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final</a:t>
            </a:r>
            <a:r>
              <a:rPr lang="en-US" altLang="ko-KR" sz="3200" dirty="0" smtClean="0"/>
              <a:t>  </a:t>
            </a:r>
            <a:r>
              <a:rPr lang="en-US" altLang="ko-KR" sz="3200" dirty="0" err="1" smtClean="0"/>
              <a:t>int</a:t>
            </a:r>
            <a:r>
              <a:rPr lang="en-US" altLang="ko-KR" sz="3200" dirty="0" smtClean="0"/>
              <a:t>  price </a:t>
            </a:r>
            <a:r>
              <a:rPr lang="en-US" altLang="ko-KR" sz="3200" dirty="0" smtClean="0">
                <a:solidFill>
                  <a:srgbClr val="FF0000"/>
                </a:solidFill>
              </a:rPr>
              <a:t>= 10</a:t>
            </a:r>
            <a:r>
              <a:rPr lang="en-US" altLang="ko-KR" sz="3200" dirty="0" smtClean="0"/>
              <a:t>;</a:t>
            </a:r>
            <a:endParaRPr lang="en-US" altLang="ko-K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019822" y="421490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타입</a:t>
            </a:r>
            <a:endParaRPr lang="en-US" altLang="ko-KR" dirty="0"/>
          </a:p>
        </p:txBody>
      </p:sp>
      <p:cxnSp>
        <p:nvCxnSpPr>
          <p:cNvPr id="7" name="꺾인 연결선 6"/>
          <p:cNvCxnSpPr>
            <a:stCxn id="6" idx="0"/>
          </p:cNvCxnSpPr>
          <p:nvPr/>
        </p:nvCxnSpPr>
        <p:spPr>
          <a:xfrm rot="5400000" flipH="1" flipV="1">
            <a:off x="2200636" y="3890072"/>
            <a:ext cx="648072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71950" y="421490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상수 이름</a:t>
            </a:r>
            <a:endParaRPr lang="en-US" altLang="ko-KR" dirty="0"/>
          </a:p>
        </p:txBody>
      </p:sp>
      <p:cxnSp>
        <p:nvCxnSpPr>
          <p:cNvPr id="9" name="꺾인 연결선 8"/>
          <p:cNvCxnSpPr>
            <a:stCxn id="8" idx="0"/>
          </p:cNvCxnSpPr>
          <p:nvPr/>
        </p:nvCxnSpPr>
        <p:spPr>
          <a:xfrm rot="16200000" flipV="1">
            <a:off x="3117944" y="3764852"/>
            <a:ext cx="648072" cy="2520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235846" y="3566830"/>
            <a:ext cx="5760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883918" y="3566830"/>
            <a:ext cx="8640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92430" y="363883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-25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04398" y="407088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3.5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276406" y="31347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7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24278" y="320679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price</a:t>
            </a:r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6628333" y="3361565"/>
            <a:ext cx="668685" cy="277274"/>
          </a:xfrm>
          <a:custGeom>
            <a:avLst/>
            <a:gdLst>
              <a:gd name="connsiteX0" fmla="*/ 707366 w 707366"/>
              <a:gd name="connsiteY0" fmla="*/ 0 h 353683"/>
              <a:gd name="connsiteX1" fmla="*/ 422694 w 707366"/>
              <a:gd name="connsiteY1" fmla="*/ 69011 h 353683"/>
              <a:gd name="connsiteX2" fmla="*/ 0 w 707366"/>
              <a:gd name="connsiteY2" fmla="*/ 353683 h 35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7366" h="353683">
                <a:moveTo>
                  <a:pt x="707366" y="0"/>
                </a:moveTo>
                <a:cubicBezTo>
                  <a:pt x="623977" y="5032"/>
                  <a:pt x="540588" y="10064"/>
                  <a:pt x="422694" y="69011"/>
                </a:cubicBezTo>
                <a:cubicBezTo>
                  <a:pt x="304800" y="127958"/>
                  <a:pt x="152400" y="240820"/>
                  <a:pt x="0" y="353683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6700342" y="3782855"/>
            <a:ext cx="795085" cy="80480"/>
          </a:xfrm>
          <a:custGeom>
            <a:avLst/>
            <a:gdLst>
              <a:gd name="connsiteX0" fmla="*/ 854015 w 854015"/>
              <a:gd name="connsiteY0" fmla="*/ 60385 h 70449"/>
              <a:gd name="connsiteX1" fmla="*/ 621101 w 854015"/>
              <a:gd name="connsiteY1" fmla="*/ 60385 h 70449"/>
              <a:gd name="connsiteX2" fmla="*/ 0 w 854015"/>
              <a:gd name="connsiteY2" fmla="*/ 0 h 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015" h="70449">
                <a:moveTo>
                  <a:pt x="854015" y="60385"/>
                </a:moveTo>
                <a:cubicBezTo>
                  <a:pt x="808726" y="65417"/>
                  <a:pt x="763437" y="70449"/>
                  <a:pt x="621101" y="60385"/>
                </a:cubicBezTo>
                <a:cubicBezTo>
                  <a:pt x="478765" y="50321"/>
                  <a:pt x="239382" y="25160"/>
                  <a:pt x="0" y="0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6556326" y="3854862"/>
            <a:ext cx="723440" cy="412475"/>
          </a:xfrm>
          <a:custGeom>
            <a:avLst/>
            <a:gdLst>
              <a:gd name="connsiteX0" fmla="*/ 828136 w 828136"/>
              <a:gd name="connsiteY0" fmla="*/ 448573 h 448573"/>
              <a:gd name="connsiteX1" fmla="*/ 483080 w 828136"/>
              <a:gd name="connsiteY1" fmla="*/ 336430 h 448573"/>
              <a:gd name="connsiteX2" fmla="*/ 0 w 828136"/>
              <a:gd name="connsiteY2" fmla="*/ 0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136" h="448573">
                <a:moveTo>
                  <a:pt x="828136" y="448573"/>
                </a:moveTo>
                <a:cubicBezTo>
                  <a:pt x="724619" y="429882"/>
                  <a:pt x="621103" y="411192"/>
                  <a:pt x="483080" y="336430"/>
                </a:cubicBezTo>
                <a:cubicBezTo>
                  <a:pt x="345057" y="261668"/>
                  <a:pt x="172528" y="130834"/>
                  <a:pt x="0" y="0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6844358" y="3998878"/>
            <a:ext cx="216024" cy="360040"/>
          </a:xfrm>
          <a:prstGeom prst="mathMultiply">
            <a:avLst>
              <a:gd name="adj1" fmla="val 119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1371750" y="3566830"/>
            <a:ext cx="7200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5400000" flipH="1" flipV="1">
            <a:off x="1263739" y="3746851"/>
            <a:ext cx="648072" cy="2880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83718" y="421490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상수 선언</a:t>
            </a:r>
            <a:endParaRPr lang="en-US" altLang="ko-KR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3892030" y="3566830"/>
            <a:ext cx="8640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24078" y="421490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초기화</a:t>
            </a:r>
            <a:endParaRPr lang="en-US" altLang="ko-KR" dirty="0"/>
          </a:p>
        </p:txBody>
      </p:sp>
      <p:cxnSp>
        <p:nvCxnSpPr>
          <p:cNvPr id="34" name="꺾인 연결선 33"/>
          <p:cNvCxnSpPr>
            <a:stCxn id="33" idx="0"/>
          </p:cNvCxnSpPr>
          <p:nvPr/>
        </p:nvCxnSpPr>
        <p:spPr>
          <a:xfrm rot="16200000" flipV="1">
            <a:off x="4144058" y="3746850"/>
            <a:ext cx="648072" cy="28803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곱셈 기호 37"/>
          <p:cNvSpPr/>
          <p:nvPr/>
        </p:nvSpPr>
        <p:spPr>
          <a:xfrm>
            <a:off x="7132390" y="3710846"/>
            <a:ext cx="216024" cy="360040"/>
          </a:xfrm>
          <a:prstGeom prst="mathMultiply">
            <a:avLst>
              <a:gd name="adj1" fmla="val 119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곱셈 기호 38"/>
          <p:cNvSpPr/>
          <p:nvPr/>
        </p:nvSpPr>
        <p:spPr>
          <a:xfrm>
            <a:off x="6988374" y="3206790"/>
            <a:ext cx="216024" cy="360040"/>
          </a:xfrm>
          <a:prstGeom prst="mathMultiply">
            <a:avLst>
              <a:gd name="adj1" fmla="val 119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893192" y="3602835"/>
            <a:ext cx="1105295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프로그램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맛보기 예제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75656" y="1405800"/>
            <a:ext cx="4429156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solidFill>
                  <a:srgbClr val="0070C0"/>
                </a:solidFill>
              </a:rPr>
              <a:t>/* </a:t>
            </a:r>
          </a:p>
          <a:p>
            <a:pPr defTabSz="180000"/>
            <a:r>
              <a:rPr lang="en-US" altLang="ko-KR" sz="1400" dirty="0" smtClean="0">
                <a:solidFill>
                  <a:srgbClr val="0070C0"/>
                </a:solidFill>
              </a:rPr>
              <a:t>*	</a:t>
            </a:r>
            <a:r>
              <a:rPr lang="ko-KR" altLang="en-US" sz="1400" dirty="0" smtClean="0">
                <a:solidFill>
                  <a:srgbClr val="0070C0"/>
                </a:solidFill>
              </a:rPr>
              <a:t>맛보기 예제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</a:p>
          <a:p>
            <a:pPr defTabSz="180000"/>
            <a:r>
              <a:rPr lang="en-US" altLang="ko-KR" sz="1400" dirty="0" smtClean="0">
                <a:solidFill>
                  <a:srgbClr val="0070C0"/>
                </a:solidFill>
              </a:rPr>
              <a:t>*	</a:t>
            </a:r>
            <a:r>
              <a:rPr lang="ko-KR" altLang="en-US" sz="1400" dirty="0" smtClean="0">
                <a:solidFill>
                  <a:srgbClr val="0070C0"/>
                </a:solidFill>
              </a:rPr>
              <a:t>소스 파일 </a:t>
            </a:r>
            <a:r>
              <a:rPr lang="en-US" altLang="ko-KR" sz="1400" dirty="0" smtClean="0">
                <a:solidFill>
                  <a:srgbClr val="0070C0"/>
                </a:solidFill>
              </a:rPr>
              <a:t>: Hello2.java</a:t>
            </a:r>
          </a:p>
          <a:p>
            <a:pPr defTabSz="180000"/>
            <a:r>
              <a:rPr lang="ko-KR" altLang="en-US" sz="1400" dirty="0" smtClean="0">
                <a:solidFill>
                  <a:srgbClr val="0070C0"/>
                </a:solidFill>
              </a:rPr>
              <a:t>*</a:t>
            </a:r>
            <a:r>
              <a:rPr lang="en-US" altLang="ko-KR" sz="1400" dirty="0" smtClean="0">
                <a:solidFill>
                  <a:srgbClr val="0070C0"/>
                </a:solidFill>
              </a:rPr>
              <a:t>/</a:t>
            </a:r>
          </a:p>
          <a:p>
            <a:pPr defTabSz="180000"/>
            <a:r>
              <a:rPr lang="en-US" altLang="ko-KR" sz="1400" dirty="0" smtClean="0"/>
              <a:t>public class Hello2 { 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</a:t>
            </a:r>
          </a:p>
          <a:p>
            <a:pPr defTabSz="180000"/>
            <a:r>
              <a:rPr lang="en-US" altLang="ko-KR" sz="1400" dirty="0" smtClean="0"/>
              <a:t>	public static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sum(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m) { 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return n + m;</a:t>
            </a:r>
            <a:endParaRPr lang="ko-KR" altLang="en-US" sz="1400" dirty="0" smtClean="0">
              <a:solidFill>
                <a:srgbClr val="0070C0"/>
              </a:solidFill>
            </a:endParaRP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0070C0"/>
                </a:solidFill>
              </a:rPr>
              <a:t>// main()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메소드에서</a:t>
            </a:r>
            <a:r>
              <a:rPr lang="ko-KR" altLang="en-US" sz="1400" dirty="0" smtClean="0">
                <a:solidFill>
                  <a:srgbClr val="0070C0"/>
                </a:solidFill>
              </a:rPr>
              <a:t> 실행 시작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 defTabSz="18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 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i = 20;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s;</a:t>
            </a:r>
          </a:p>
          <a:p>
            <a:pPr defTabSz="180000"/>
            <a:r>
              <a:rPr lang="en-US" altLang="ko-KR" sz="1400" dirty="0" smtClean="0"/>
              <a:t>		char a;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s = sum(i, 10); </a:t>
            </a:r>
            <a:r>
              <a:rPr lang="en-US" altLang="ko-KR" sz="1400" dirty="0" smtClean="0">
                <a:solidFill>
                  <a:srgbClr val="0070C0"/>
                </a:solidFill>
              </a:rPr>
              <a:t>// sum()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메소드</a:t>
            </a:r>
            <a:r>
              <a:rPr lang="ko-KR" altLang="en-US" sz="1400" dirty="0" smtClean="0">
                <a:solidFill>
                  <a:srgbClr val="0070C0"/>
                </a:solidFill>
              </a:rPr>
              <a:t> 호출</a:t>
            </a:r>
          </a:p>
          <a:p>
            <a:pPr defTabSz="180000"/>
            <a:r>
              <a:rPr lang="en-US" altLang="ko-KR" sz="1400" dirty="0" smtClean="0"/>
              <a:t>		a = '?';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(a); </a:t>
            </a:r>
            <a:r>
              <a:rPr lang="en-US" altLang="ko-KR" sz="1400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dirty="0" smtClean="0">
                <a:solidFill>
                  <a:srgbClr val="0070C0"/>
                </a:solidFill>
              </a:rPr>
              <a:t>문자 </a:t>
            </a:r>
            <a:r>
              <a:rPr lang="en-US" altLang="ko-KR" sz="1400" dirty="0" smtClean="0">
                <a:solidFill>
                  <a:srgbClr val="0070C0"/>
                </a:solidFill>
              </a:rPr>
              <a:t>'?' </a:t>
            </a:r>
            <a:r>
              <a:rPr lang="ko-KR" altLang="en-US" sz="1400" dirty="0" smtClean="0">
                <a:solidFill>
                  <a:srgbClr val="0070C0"/>
                </a:solidFill>
              </a:rPr>
              <a:t>화면 출력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("Hello2"); </a:t>
            </a:r>
            <a:r>
              <a:rPr lang="en-US" altLang="ko-KR" sz="1400" dirty="0" smtClean="0">
                <a:solidFill>
                  <a:srgbClr val="0070C0"/>
                </a:solidFill>
              </a:rPr>
              <a:t>// "Hello2" </a:t>
            </a:r>
            <a:r>
              <a:rPr lang="ko-KR" altLang="en-US" sz="1400" dirty="0" smtClean="0">
                <a:solidFill>
                  <a:srgbClr val="0070C0"/>
                </a:solidFill>
              </a:rPr>
              <a:t>문자열 화면 출력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(s); </a:t>
            </a:r>
            <a:r>
              <a:rPr lang="en-US" altLang="ko-KR" sz="1400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dirty="0" smtClean="0">
                <a:solidFill>
                  <a:srgbClr val="0070C0"/>
                </a:solidFill>
              </a:rPr>
              <a:t>정수 </a:t>
            </a:r>
            <a:r>
              <a:rPr lang="en-US" altLang="ko-KR" sz="1400" dirty="0" smtClean="0">
                <a:solidFill>
                  <a:srgbClr val="0070C0"/>
                </a:solidFill>
              </a:rPr>
              <a:t>s </a:t>
            </a:r>
            <a:r>
              <a:rPr lang="ko-KR" altLang="en-US" sz="1400" dirty="0" smtClean="0">
                <a:solidFill>
                  <a:srgbClr val="0070C0"/>
                </a:solidFill>
              </a:rPr>
              <a:t>값 화면 출력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756223" y="289968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C00000"/>
                </a:solidFill>
              </a:rPr>
              <a:t>메소드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24375" y="484215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C00000"/>
                </a:solidFill>
              </a:rPr>
              <a:t>메소드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5536" y="416399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클래스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00760" y="1428736"/>
            <a:ext cx="10711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?</a:t>
            </a:r>
          </a:p>
          <a:p>
            <a:r>
              <a:rPr lang="en-US" altLang="ko-KR" dirty="0"/>
              <a:t>Hello2</a:t>
            </a:r>
          </a:p>
          <a:p>
            <a:r>
              <a:rPr lang="en-US" altLang="ko-KR" dirty="0"/>
              <a:t>30</a:t>
            </a:r>
          </a:p>
        </p:txBody>
      </p:sp>
      <p:sp>
        <p:nvSpPr>
          <p:cNvPr id="4" name="오른쪽 중괄호 3"/>
          <p:cNvSpPr/>
          <p:nvPr/>
        </p:nvSpPr>
        <p:spPr>
          <a:xfrm>
            <a:off x="4355975" y="2780928"/>
            <a:ext cx="288033" cy="576064"/>
          </a:xfrm>
          <a:prstGeom prst="rightBrace">
            <a:avLst>
              <a:gd name="adj1" fmla="val 2309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중괄호 17"/>
          <p:cNvSpPr/>
          <p:nvPr/>
        </p:nvSpPr>
        <p:spPr>
          <a:xfrm>
            <a:off x="5696777" y="3929568"/>
            <a:ext cx="360041" cy="2163728"/>
          </a:xfrm>
          <a:prstGeom prst="rightBrace">
            <a:avLst>
              <a:gd name="adj1" fmla="val 8216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중괄호 18"/>
          <p:cNvSpPr/>
          <p:nvPr/>
        </p:nvSpPr>
        <p:spPr>
          <a:xfrm rot="10800000">
            <a:off x="1031435" y="2420888"/>
            <a:ext cx="504058" cy="3824766"/>
          </a:xfrm>
          <a:prstGeom prst="rightBrace">
            <a:avLst>
              <a:gd name="adj1" fmla="val 8216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 err="1"/>
              <a:t>리터럴</a:t>
            </a:r>
            <a:r>
              <a:rPr lang="en-US" altLang="ko-KR" dirty="0"/>
              <a:t>, </a:t>
            </a:r>
            <a:r>
              <a:rPr lang="ko-KR" altLang="en-US" dirty="0"/>
              <a:t>상수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463" y="1700808"/>
            <a:ext cx="5294392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dirty="0"/>
              <a:t>public class </a:t>
            </a:r>
            <a:r>
              <a:rPr lang="en-US" altLang="ko-KR" dirty="0" err="1" smtClean="0"/>
              <a:t>CircleArea</a:t>
            </a:r>
            <a:r>
              <a:rPr lang="en-US" altLang="ko-KR" dirty="0" smtClean="0"/>
              <a:t> </a:t>
            </a:r>
            <a:r>
              <a:rPr lang="en-US" altLang="ko-KR" dirty="0"/>
              <a:t>{</a:t>
            </a:r>
          </a:p>
          <a:p>
            <a:pPr defTabSz="180000"/>
            <a:r>
              <a:rPr lang="en-US" altLang="ko-KR" dirty="0" smtClean="0"/>
              <a:t>	public </a:t>
            </a:r>
            <a:r>
              <a:rPr lang="en-US" altLang="ko-KR" dirty="0"/>
              <a:t>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defTabSz="180000"/>
            <a:r>
              <a:rPr lang="en-US" altLang="ko-KR" dirty="0" smtClean="0"/>
              <a:t>		final </a:t>
            </a:r>
            <a:r>
              <a:rPr lang="en-US" altLang="ko-KR" dirty="0"/>
              <a:t>double PI = 3.14; // </a:t>
            </a:r>
            <a:r>
              <a:rPr lang="ko-KR" altLang="en-US" dirty="0"/>
              <a:t>원주율을 상수로 선언</a:t>
            </a:r>
          </a:p>
          <a:p>
            <a:pPr defTabSz="180000"/>
            <a:r>
              <a:rPr lang="en-US" altLang="ko-KR" dirty="0" smtClean="0"/>
              <a:t>		double </a:t>
            </a:r>
            <a:r>
              <a:rPr lang="en-US" altLang="ko-KR" dirty="0"/>
              <a:t>radius = 10; // </a:t>
            </a:r>
            <a:r>
              <a:rPr lang="ko-KR" altLang="en-US" dirty="0"/>
              <a:t>원의 반지름</a:t>
            </a:r>
          </a:p>
          <a:p>
            <a:pPr defTabSz="180000"/>
            <a:r>
              <a:rPr lang="en-US" altLang="ko-KR" dirty="0" smtClean="0"/>
              <a:t>		double </a:t>
            </a:r>
            <a:r>
              <a:rPr lang="en-US" altLang="ko-KR" dirty="0" err="1"/>
              <a:t>circleArea</a:t>
            </a:r>
            <a:r>
              <a:rPr lang="en-US" altLang="ko-KR" dirty="0"/>
              <a:t> = 0; // </a:t>
            </a:r>
            <a:r>
              <a:rPr lang="ko-KR" altLang="en-US" dirty="0"/>
              <a:t>원의 면적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circleArea</a:t>
            </a:r>
            <a:r>
              <a:rPr lang="en-US" altLang="ko-KR" dirty="0" smtClean="0"/>
              <a:t> </a:t>
            </a:r>
            <a:r>
              <a:rPr lang="en-US" altLang="ko-KR" dirty="0"/>
              <a:t>= radius*radius*PI; // </a:t>
            </a:r>
            <a:r>
              <a:rPr lang="ko-KR" altLang="en-US" dirty="0"/>
              <a:t>원의 면적 계산</a:t>
            </a:r>
          </a:p>
          <a:p>
            <a:pPr defTabSz="180000"/>
            <a:r>
              <a:rPr lang="en-US" altLang="ko-KR" dirty="0" smtClean="0"/>
              <a:t>		// </a:t>
            </a:r>
            <a:r>
              <a:rPr lang="ko-KR" altLang="en-US" dirty="0"/>
              <a:t>원의 면적을 화면에 출력한다</a:t>
            </a:r>
            <a:r>
              <a:rPr lang="en-US" altLang="ko-KR" dirty="0"/>
              <a:t>.</a:t>
            </a:r>
            <a:endParaRPr lang="ko-KR" altLang="en-US" dirty="0"/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</a:t>
            </a:r>
            <a:r>
              <a:rPr lang="en-US" altLang="ko-KR" dirty="0"/>
              <a:t>("</a:t>
            </a:r>
            <a:r>
              <a:rPr lang="ko-KR" altLang="en-US" dirty="0"/>
              <a:t>원의 면적 </a:t>
            </a:r>
            <a:r>
              <a:rPr lang="en-US" altLang="ko-KR" dirty="0"/>
              <a:t>= ");</a:t>
            </a:r>
            <a:endParaRPr lang="ko-KR" altLang="en-US" dirty="0"/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circleArea</a:t>
            </a:r>
            <a:r>
              <a:rPr lang="en-US" altLang="ko-KR" dirty="0"/>
              <a:t>);</a:t>
            </a:r>
          </a:p>
          <a:p>
            <a:pPr defTabSz="180000"/>
            <a:r>
              <a:rPr lang="en-US" altLang="ko-KR" dirty="0" smtClean="0"/>
              <a:t>	}</a:t>
            </a:r>
            <a:endParaRPr lang="en-US" altLang="ko-KR" dirty="0"/>
          </a:p>
          <a:p>
            <a:pPr defTabSz="180000"/>
            <a:r>
              <a:rPr lang="en-US" altLang="ko-KR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1196752"/>
            <a:ext cx="470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원의 면적을 구하는 프로그램을 작성해보자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7018" y="5013066"/>
            <a:ext cx="1803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원의 면적 </a:t>
            </a:r>
            <a:r>
              <a:rPr lang="en-US" altLang="ko-KR" dirty="0"/>
              <a:t>= 314.0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405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자동 타입 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자동타입 변환이 발생하는 경우</a:t>
            </a:r>
            <a:endParaRPr lang="en-US" altLang="ko-KR" smtClean="0"/>
          </a:p>
          <a:p>
            <a:pPr lvl="1"/>
            <a:r>
              <a:rPr lang="ko-KR" altLang="en-US" smtClean="0"/>
              <a:t>원래의 타입보다 큰 자료타입으로 바뀔 때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원본 데이터 그대로 보존</a:t>
            </a:r>
            <a:endParaRPr lang="en-US" altLang="ko-KR" smtClean="0"/>
          </a:p>
          <a:p>
            <a:r>
              <a:rPr lang="ko-KR" altLang="en-US" smtClean="0"/>
              <a:t>자동 타입 변환 사례</a:t>
            </a:r>
            <a:endParaRPr lang="en-US" altLang="ko-KR" smtClean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17654" y="2132856"/>
            <a:ext cx="518457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byte &gt;&gt; short/char &gt;&gt;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&gt;&gt; long &gt;&gt; float &gt;&gt; double</a:t>
            </a:r>
            <a:endParaRPr lang="en-US" altLang="ko-KR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851920" y="3617729"/>
            <a:ext cx="4824536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long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n = 32555;</a:t>
            </a:r>
          </a:p>
          <a:p>
            <a:r>
              <a:rPr lang="en-US" altLang="ko-KR" sz="1600" dirty="0"/>
              <a:t>byte b = 25;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= n; //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ko-KR" altLang="en-US" sz="1600" dirty="0"/>
              <a:t>타입에서 </a:t>
            </a:r>
            <a:r>
              <a:rPr lang="en-US" altLang="ko-KR" sz="1600" dirty="0"/>
              <a:t>long </a:t>
            </a:r>
            <a:r>
              <a:rPr lang="ko-KR" altLang="en-US" sz="1600" dirty="0"/>
              <a:t>타입으로 자동 변환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ko-KR" altLang="en-US" sz="1600" dirty="0"/>
              <a:t>값은 </a:t>
            </a:r>
            <a:r>
              <a:rPr lang="en-US" altLang="ko-KR" sz="1600" dirty="0"/>
              <a:t>32555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= b; // byte </a:t>
            </a:r>
            <a:r>
              <a:rPr lang="ko-KR" altLang="en-US" sz="1600" dirty="0"/>
              <a:t>타입에서 </a:t>
            </a:r>
            <a:r>
              <a:rPr lang="en-US" altLang="ko-KR" sz="1600" dirty="0"/>
              <a:t>long </a:t>
            </a:r>
            <a:r>
              <a:rPr lang="ko-KR" altLang="en-US" sz="1600" dirty="0"/>
              <a:t>타입으로 자동 변환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ko-KR" altLang="en-US" sz="1600" dirty="0"/>
              <a:t>값은 </a:t>
            </a:r>
            <a:r>
              <a:rPr lang="en-US" altLang="ko-KR" sz="1600" dirty="0"/>
              <a:t>25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67544" y="3612868"/>
            <a:ext cx="3240360" cy="2384619"/>
            <a:chOff x="611560" y="3284984"/>
            <a:chExt cx="3240360" cy="2384619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43608" y="3284984"/>
              <a:ext cx="2520280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byte a;</a:t>
              </a:r>
            </a:p>
            <a:p>
              <a:r>
                <a:rPr lang="en-US" altLang="ko-KR" sz="2800" dirty="0" err="1" smtClean="0"/>
                <a:t>int</a:t>
              </a:r>
              <a:r>
                <a:rPr lang="ko-KR" altLang="en-US" sz="2800" dirty="0" smtClean="0"/>
                <a:t> </a:t>
              </a:r>
              <a:r>
                <a:rPr lang="en-US" altLang="ko-KR" sz="2800" dirty="0" smtClean="0"/>
                <a:t>price;</a:t>
              </a:r>
            </a:p>
            <a:p>
              <a:r>
                <a:rPr lang="en-US" altLang="ko-KR" sz="2800" dirty="0" smtClean="0"/>
                <a:t>price  </a:t>
              </a:r>
              <a:r>
                <a:rPr lang="en-US" altLang="ko-KR" sz="2800" dirty="0" smtClean="0">
                  <a:solidFill>
                    <a:srgbClr val="FF0000"/>
                  </a:solidFill>
                </a:rPr>
                <a:t>=   </a:t>
              </a:r>
              <a:r>
                <a:rPr lang="en-US" altLang="ko-KR" sz="2800" dirty="0" smtClean="0"/>
                <a:t>a;</a:t>
              </a:r>
              <a:endParaRPr lang="en-US" altLang="ko-KR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19672" y="5300271"/>
              <a:ext cx="10801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자동타입변환</a:t>
              </a:r>
              <a:endParaRPr lang="en-US" altLang="ko-KR" dirty="0"/>
            </a:p>
          </p:txBody>
        </p:sp>
        <p:cxnSp>
          <p:nvCxnSpPr>
            <p:cNvPr id="8" name="꺾인 연결선 7"/>
            <p:cNvCxnSpPr/>
            <p:nvPr/>
          </p:nvCxnSpPr>
          <p:spPr>
            <a:xfrm rot="5400000" flipH="1" flipV="1">
              <a:off x="1872494" y="4975441"/>
              <a:ext cx="648072" cy="1588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627784" y="5300271"/>
              <a:ext cx="122413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바이트타입 </a:t>
              </a:r>
              <a:r>
                <a:rPr lang="ko-KR" altLang="en-US" dirty="0" smtClean="0"/>
                <a:t>변수</a:t>
              </a:r>
              <a:endParaRPr lang="en-US" altLang="ko-KR" dirty="0"/>
            </a:p>
          </p:txBody>
        </p:sp>
        <p:cxnSp>
          <p:nvCxnSpPr>
            <p:cNvPr id="10" name="꺾인 연결선 9"/>
            <p:cNvCxnSpPr/>
            <p:nvPr/>
          </p:nvCxnSpPr>
          <p:spPr>
            <a:xfrm rot="16200000" flipV="1">
              <a:off x="2501770" y="4850221"/>
              <a:ext cx="648072" cy="252028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979712" y="4652199"/>
              <a:ext cx="43204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555776" y="4652199"/>
              <a:ext cx="288032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4652199"/>
              <a:ext cx="72008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/>
            <p:nvPr/>
          </p:nvCxnSpPr>
          <p:spPr>
            <a:xfrm rot="5400000" flipH="1" flipV="1">
              <a:off x="935597" y="4832220"/>
              <a:ext cx="648072" cy="288031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11560" y="5300271"/>
              <a:ext cx="10801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정수타입 </a:t>
              </a:r>
              <a:r>
                <a:rPr lang="ko-KR" altLang="en-US" dirty="0" smtClean="0"/>
                <a:t>변수</a:t>
              </a:r>
              <a:endParaRPr lang="en-US" altLang="ko-K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강제 타입 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강제 타입 변환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개발자의 의도적으로 타입 변환</a:t>
            </a:r>
            <a:endParaRPr lang="en-US" altLang="ko-KR" dirty="0" smtClean="0"/>
          </a:p>
          <a:p>
            <a:r>
              <a:rPr lang="ko-KR" altLang="en-US" dirty="0" smtClean="0"/>
              <a:t>강제 타입 변환 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강제 타입 변환 사례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실수타입이 정수타입으로 강제 변환 시 소수점 아래가 버려짐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데이터의 손실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63688" y="5229200"/>
            <a:ext cx="597666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short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n = 855638017; // n</a:t>
            </a:r>
            <a:r>
              <a:rPr lang="ko-KR" altLang="en-US" sz="1600" dirty="0"/>
              <a:t>의 </a:t>
            </a:r>
            <a:r>
              <a:rPr lang="en-US" altLang="ko-KR" sz="1600" dirty="0"/>
              <a:t>16</a:t>
            </a:r>
            <a:r>
              <a:rPr lang="ko-KR" altLang="en-US" sz="1600" dirty="0"/>
              <a:t>진수 값은 </a:t>
            </a:r>
            <a:r>
              <a:rPr lang="en-US" altLang="ko-KR" sz="1600" dirty="0"/>
              <a:t>0x33000001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= (short) n; //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ko-KR" altLang="en-US" sz="1600" dirty="0"/>
              <a:t>타입에서 </a:t>
            </a:r>
            <a:r>
              <a:rPr lang="en-US" altLang="ko-KR" sz="1600" dirty="0"/>
              <a:t>short </a:t>
            </a:r>
            <a:r>
              <a:rPr lang="ko-KR" altLang="en-US" sz="1600" dirty="0"/>
              <a:t>타입으로 강제 변환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ko-KR" altLang="en-US" sz="1600" dirty="0"/>
              <a:t>값은 </a:t>
            </a:r>
            <a:r>
              <a:rPr lang="en-US" altLang="ko-KR" sz="1600" dirty="0" smtClean="0"/>
              <a:t>1</a:t>
            </a:r>
          </a:p>
          <a:p>
            <a:r>
              <a:rPr lang="en-US" altLang="ko-KR" sz="1600" dirty="0"/>
              <a:t>double d = 1.9;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n =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)d; // n</a:t>
            </a:r>
            <a:r>
              <a:rPr lang="ko-KR" altLang="en-US" sz="1600" dirty="0"/>
              <a:t>은 </a:t>
            </a:r>
            <a:r>
              <a:rPr lang="en-US" altLang="ko-KR" sz="1600" dirty="0"/>
              <a:t>1</a:t>
            </a:r>
            <a:r>
              <a:rPr lang="ko-KR" altLang="en-US" sz="1600" dirty="0"/>
              <a:t>이 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187353" y="1844824"/>
            <a:ext cx="4372979" cy="2427448"/>
            <a:chOff x="3187353" y="1844824"/>
            <a:chExt cx="4372979" cy="242744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258158" y="1844824"/>
              <a:ext cx="2762114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byte a;</a:t>
              </a:r>
            </a:p>
            <a:p>
              <a:r>
                <a:rPr lang="en-US" altLang="ko-KR" sz="2800" dirty="0" err="1" smtClean="0"/>
                <a:t>int</a:t>
              </a:r>
              <a:r>
                <a:rPr lang="ko-KR" altLang="en-US" sz="2800" dirty="0" smtClean="0"/>
                <a:t> </a:t>
              </a:r>
              <a:r>
                <a:rPr lang="en-US" altLang="ko-KR" sz="2800" dirty="0" smtClean="0"/>
                <a:t>price;</a:t>
              </a:r>
            </a:p>
            <a:p>
              <a:r>
                <a:rPr lang="en-US" altLang="ko-KR" sz="2800" dirty="0" smtClean="0"/>
                <a:t>a  =</a:t>
              </a:r>
              <a:r>
                <a:rPr lang="en-US" altLang="ko-KR" sz="2800" dirty="0" smtClean="0">
                  <a:solidFill>
                    <a:srgbClr val="FF0000"/>
                  </a:solidFill>
                </a:rPr>
                <a:t>  (byte) </a:t>
              </a:r>
              <a:r>
                <a:rPr lang="en-US" altLang="ko-KR" sz="2800" dirty="0" smtClean="0"/>
                <a:t>price;</a:t>
              </a:r>
              <a:endParaRPr lang="en-US" altLang="ko-KR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0773" y="3625941"/>
              <a:ext cx="2016224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price </a:t>
              </a:r>
              <a:r>
                <a:rPr lang="ko-KR" altLang="en-US" dirty="0" smtClean="0"/>
                <a:t>정수 값을  </a:t>
              </a:r>
              <a:r>
                <a:rPr lang="en-US" altLang="ko-KR" dirty="0" smtClean="0"/>
                <a:t>byte</a:t>
              </a:r>
            </a:p>
            <a:p>
              <a:r>
                <a:rPr lang="ko-KR" altLang="en-US" dirty="0" smtClean="0"/>
                <a:t>타입으로 강제타입 변환</a:t>
              </a:r>
              <a:endParaRPr lang="en-US" altLang="ko-KR" dirty="0"/>
            </a:p>
          </p:txBody>
        </p:sp>
        <p:cxnSp>
          <p:nvCxnSpPr>
            <p:cNvPr id="8" name="꺾인 연결선 7"/>
            <p:cNvCxnSpPr/>
            <p:nvPr/>
          </p:nvCxnSpPr>
          <p:spPr>
            <a:xfrm rot="16200000" flipV="1">
              <a:off x="5352344" y="3439131"/>
              <a:ext cx="386318" cy="3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480212" y="3876931"/>
              <a:ext cx="10801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정수타입 변수</a:t>
              </a:r>
              <a:endParaRPr lang="en-US" altLang="ko-KR" dirty="0"/>
            </a:p>
          </p:txBody>
        </p:sp>
        <p:cxnSp>
          <p:nvCxnSpPr>
            <p:cNvPr id="10" name="꺾인 연결선 9"/>
            <p:cNvCxnSpPr/>
            <p:nvPr/>
          </p:nvCxnSpPr>
          <p:spPr>
            <a:xfrm rot="16200000" flipV="1">
              <a:off x="6248975" y="3424945"/>
              <a:ext cx="648072" cy="252028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5148064" y="3226922"/>
              <a:ext cx="794877" cy="1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086957" y="3226923"/>
              <a:ext cx="864096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258158" y="3226923"/>
              <a:ext cx="288032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/>
            <p:nvPr/>
          </p:nvCxnSpPr>
          <p:spPr>
            <a:xfrm rot="5400000" flipH="1" flipV="1">
              <a:off x="3934122" y="3406943"/>
              <a:ext cx="648072" cy="288031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187353" y="3874995"/>
              <a:ext cx="122413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바이트타입 변수</a:t>
              </a:r>
              <a:endParaRPr lang="en-US" altLang="ko-K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36" y="228600"/>
            <a:ext cx="8586536" cy="700070"/>
          </a:xfrm>
        </p:spPr>
        <p:txBody>
          <a:bodyPr>
            <a:normAutofit/>
          </a:bodyPr>
          <a:lstStyle/>
          <a:p>
            <a:r>
              <a:rPr lang="en-US" altLang="ko-KR" dirty="0"/>
              <a:t>byte </a:t>
            </a:r>
            <a:r>
              <a:rPr lang="ko-KR" altLang="en-US" dirty="0"/>
              <a:t>타입이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타입으로 자동 </a:t>
            </a:r>
            <a:r>
              <a:rPr lang="ko-KR" altLang="en-US" dirty="0" smtClean="0"/>
              <a:t>변환되는 사례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93714124"/>
              </p:ext>
            </p:extLst>
          </p:nvPr>
        </p:nvGraphicFramePr>
        <p:xfrm>
          <a:off x="3669524" y="5693111"/>
          <a:ext cx="421484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711"/>
                <a:gridCol w="1053711"/>
                <a:gridCol w="1053711"/>
                <a:gridCol w="1053711"/>
              </a:tblGrid>
              <a:tr h="2994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11111111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11111111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11111111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11111110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4758" y="1449863"/>
            <a:ext cx="259228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i, j;</a:t>
            </a:r>
          </a:p>
          <a:p>
            <a:r>
              <a:rPr lang="en-US" altLang="ko-KR" sz="2000" dirty="0" smtClean="0"/>
              <a:t>byte a = 64;</a:t>
            </a:r>
          </a:p>
          <a:p>
            <a:r>
              <a:rPr lang="en-US" altLang="ko-KR" sz="2000" dirty="0" smtClean="0"/>
              <a:t>byte b = -2;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i = a; // </a:t>
            </a:r>
            <a:r>
              <a:rPr lang="ko-KR" altLang="en-US" sz="2000" dirty="0" smtClean="0"/>
              <a:t>자동타입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변환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j = b; // </a:t>
            </a:r>
            <a:r>
              <a:rPr lang="ko-KR" altLang="en-US" sz="2000" dirty="0" smtClean="0"/>
              <a:t>자동타입 변환</a:t>
            </a:r>
            <a:r>
              <a:rPr lang="en-US" altLang="ko-KR" sz="2000" dirty="0" smtClean="0"/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61090309"/>
              </p:ext>
            </p:extLst>
          </p:nvPr>
        </p:nvGraphicFramePr>
        <p:xfrm>
          <a:off x="6812796" y="4978731"/>
          <a:ext cx="107156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69"/>
              </a:tblGrid>
              <a:tr h="2994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11111110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2862" y="5335921"/>
            <a:ext cx="48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변환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rot="5400000">
            <a:off x="7140627" y="5508156"/>
            <a:ext cx="346058" cy="158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28168" y="490729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-2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26978" y="4978731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byte b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169458" y="563532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j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2037544"/>
              </p:ext>
            </p:extLst>
          </p:nvPr>
        </p:nvGraphicFramePr>
        <p:xfrm>
          <a:off x="3669524" y="4036927"/>
          <a:ext cx="421484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711"/>
                <a:gridCol w="1053711"/>
                <a:gridCol w="1053711"/>
                <a:gridCol w="1053711"/>
              </a:tblGrid>
              <a:tr h="2994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00000000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smtClean="0">
                          <a:solidFill>
                            <a:schemeClr val="tx1"/>
                          </a:solidFill>
                        </a:rPr>
                        <a:t>00000000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smtClean="0">
                          <a:solidFill>
                            <a:schemeClr val="tx1"/>
                          </a:solidFill>
                        </a:rPr>
                        <a:t>00000000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01000000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45643590"/>
              </p:ext>
            </p:extLst>
          </p:nvPr>
        </p:nvGraphicFramePr>
        <p:xfrm>
          <a:off x="6812796" y="3322547"/>
          <a:ext cx="107156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69"/>
              </a:tblGrid>
              <a:tr h="2994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i="0" dirty="0" smtClean="0">
                          <a:solidFill>
                            <a:schemeClr val="tx1"/>
                          </a:solidFill>
                        </a:rPr>
                        <a:t>01000000</a:t>
                      </a:r>
                      <a:endParaRPr lang="ko-KR" altLang="en-US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312862" y="3679737"/>
            <a:ext cx="48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변환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rot="5400000">
            <a:off x="7140627" y="3851972"/>
            <a:ext cx="346058" cy="158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31928" y="332254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64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26978" y="3322547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byte a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69458" y="397913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int i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831928" y="396548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64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28168" y="562167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-2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1972" y="3970619"/>
            <a:ext cx="2186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i = a; //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자동타입 변환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0782" y="5693111"/>
            <a:ext cx="2186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j = b; //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자동타입 변환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97214" y="1456081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888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952" y="228600"/>
            <a:ext cx="8586536" cy="700070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int</a:t>
            </a:r>
            <a:r>
              <a:rPr lang="ko-KR" altLang="en-US" sz="2400" dirty="0"/>
              <a:t>에서 </a:t>
            </a:r>
            <a:r>
              <a:rPr lang="en-US" altLang="ko-KR" sz="2400" dirty="0"/>
              <a:t>byte </a:t>
            </a:r>
            <a:r>
              <a:rPr lang="ko-KR" altLang="en-US" sz="2400" dirty="0"/>
              <a:t>타입으로</a:t>
            </a:r>
            <a:r>
              <a:rPr lang="en-US" altLang="ko-KR" sz="2400" dirty="0"/>
              <a:t>, double </a:t>
            </a:r>
            <a:r>
              <a:rPr lang="ko-KR" altLang="en-US" sz="2400" dirty="0"/>
              <a:t>타입이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ko-KR" altLang="en-US" sz="2400" dirty="0"/>
              <a:t>타입으로 강제 </a:t>
            </a:r>
            <a:r>
              <a:rPr lang="ko-KR" altLang="en-US" sz="2400" dirty="0" smtClean="0"/>
              <a:t>변환되는 사례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1340768"/>
            <a:ext cx="29523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i = 257;</a:t>
            </a:r>
          </a:p>
          <a:p>
            <a:r>
              <a:rPr lang="en-US" altLang="ko-KR" sz="2000" dirty="0" smtClean="0"/>
              <a:t>byte b;</a:t>
            </a:r>
          </a:p>
          <a:p>
            <a:r>
              <a:rPr lang="en-US" altLang="ko-KR" sz="2000" dirty="0" smtClean="0"/>
              <a:t>b = (byte)i; // </a:t>
            </a:r>
            <a:r>
              <a:rPr lang="ko-KR" altLang="en-US" sz="2000" dirty="0" smtClean="0"/>
              <a:t>강제타입 변환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i = 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)22.9; // </a:t>
            </a:r>
            <a:r>
              <a:rPr lang="ko-KR" altLang="en-US" sz="2000" dirty="0" smtClean="0"/>
              <a:t>강제타입 변환</a:t>
            </a:r>
            <a:endParaRPr lang="en-US" altLang="ko-KR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6400967"/>
              </p:ext>
            </p:extLst>
          </p:nvPr>
        </p:nvGraphicFramePr>
        <p:xfrm>
          <a:off x="7184324" y="4934898"/>
          <a:ext cx="10715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00000001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1400409"/>
              </p:ext>
            </p:extLst>
          </p:nvPr>
        </p:nvGraphicFramePr>
        <p:xfrm>
          <a:off x="4041052" y="4149080"/>
          <a:ext cx="42148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711"/>
                <a:gridCol w="1053711"/>
                <a:gridCol w="1053711"/>
                <a:gridCol w="105371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00000000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00000000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00000001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00000001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98374" y="4863460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손실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56622" y="4576914"/>
            <a:ext cx="4876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변환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rot="5400000">
            <a:off x="7470870" y="4719790"/>
            <a:ext cx="428628" cy="15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40986" y="414908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i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4149080"/>
            <a:ext cx="2778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b = (byte)i; //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강제타입변환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55894" y="41490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257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55894" y="49348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오른쪽 중괄호 13"/>
          <p:cNvSpPr/>
          <p:nvPr/>
        </p:nvSpPr>
        <p:spPr>
          <a:xfrm rot="5400000">
            <a:off x="5505531" y="3184667"/>
            <a:ext cx="285752" cy="3071834"/>
          </a:xfrm>
          <a:prstGeom prst="rightBrace">
            <a:avLst>
              <a:gd name="adj1" fmla="val 61666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04398" y="2931276"/>
            <a:ext cx="3052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rgbClr val="0070C0"/>
                </a:solidFill>
              </a:rPr>
              <a:t>double </a:t>
            </a:r>
            <a:r>
              <a:rPr lang="ko-KR" altLang="en-US" sz="1600" smtClean="0">
                <a:solidFill>
                  <a:srgbClr val="0070C0"/>
                </a:solidFill>
              </a:rPr>
              <a:t>타입을 강제로 </a:t>
            </a:r>
            <a:r>
              <a:rPr lang="en-US" altLang="ko-KR" sz="1600" smtClean="0">
                <a:solidFill>
                  <a:srgbClr val="0070C0"/>
                </a:solidFill>
              </a:rPr>
              <a:t>int </a:t>
            </a:r>
            <a:r>
              <a:rPr lang="ko-KR" altLang="en-US" sz="1600" smtClean="0">
                <a:solidFill>
                  <a:srgbClr val="0070C0"/>
                </a:solidFill>
              </a:rPr>
              <a:t>타입으로 변환</a:t>
            </a:r>
            <a:endParaRPr lang="en-US" altLang="ko-KR" sz="1600" smtClean="0">
              <a:solidFill>
                <a:srgbClr val="0070C0"/>
              </a:solidFill>
            </a:endParaRPr>
          </a:p>
          <a:p>
            <a:r>
              <a:rPr lang="en-US" altLang="ko-KR" sz="1600" smtClean="0">
                <a:solidFill>
                  <a:srgbClr val="0070C0"/>
                </a:solidFill>
              </a:rPr>
              <a:t>22.9</a:t>
            </a:r>
            <a:r>
              <a:rPr lang="ko-KR" altLang="en-US" sz="1600" smtClean="0">
                <a:solidFill>
                  <a:srgbClr val="0070C0"/>
                </a:solidFill>
              </a:rPr>
              <a:t>에서 </a:t>
            </a:r>
            <a:r>
              <a:rPr lang="en-US" altLang="ko-KR" sz="1600" smtClean="0">
                <a:solidFill>
                  <a:srgbClr val="0070C0"/>
                </a:solidFill>
              </a:rPr>
              <a:t>.9</a:t>
            </a:r>
            <a:r>
              <a:rPr lang="ko-KR" altLang="en-US" sz="1600" smtClean="0">
                <a:solidFill>
                  <a:srgbClr val="0070C0"/>
                </a:solidFill>
              </a:rPr>
              <a:t>가 손실되어 </a:t>
            </a:r>
            <a:r>
              <a:rPr lang="en-US" altLang="ko-KR" sz="1600" smtClean="0">
                <a:solidFill>
                  <a:srgbClr val="0070C0"/>
                </a:solidFill>
              </a:rPr>
              <a:t>22</a:t>
            </a:r>
            <a:r>
              <a:rPr lang="ko-KR" altLang="en-US" sz="1600" smtClean="0">
                <a:solidFill>
                  <a:srgbClr val="0070C0"/>
                </a:solidFill>
              </a:rPr>
              <a:t>만 </a:t>
            </a:r>
            <a:r>
              <a:rPr lang="en-US" altLang="ko-KR" sz="1600" smtClean="0">
                <a:solidFill>
                  <a:srgbClr val="0070C0"/>
                </a:solidFill>
              </a:rPr>
              <a:t>i </a:t>
            </a:r>
            <a:r>
              <a:rPr lang="ko-KR" altLang="en-US" sz="1600" smtClean="0">
                <a:solidFill>
                  <a:srgbClr val="0070C0"/>
                </a:solidFill>
              </a:rPr>
              <a:t>에</a:t>
            </a:r>
            <a:r>
              <a:rPr lang="en-US" altLang="ko-KR" sz="1600" smtClean="0">
                <a:solidFill>
                  <a:srgbClr val="0070C0"/>
                </a:solidFill>
              </a:rPr>
              <a:t> </a:t>
            </a:r>
            <a:r>
              <a:rPr lang="ko-KR" altLang="en-US" sz="1600" smtClean="0">
                <a:solidFill>
                  <a:srgbClr val="0070C0"/>
                </a:solidFill>
              </a:rPr>
              <a:t>저장된다</a:t>
            </a:r>
            <a:r>
              <a:rPr lang="en-US" altLang="ko-KR" sz="1600" smtClean="0">
                <a:solidFill>
                  <a:srgbClr val="0070C0"/>
                </a:solidFill>
              </a:rPr>
              <a:t>.</a:t>
            </a:r>
            <a:endParaRPr lang="ko-KR" altLang="en-US" sz="1600">
              <a:solidFill>
                <a:srgbClr val="0070C0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699792" y="2564904"/>
            <a:ext cx="1668929" cy="564777"/>
          </a:xfrm>
          <a:custGeom>
            <a:avLst/>
            <a:gdLst>
              <a:gd name="connsiteX0" fmla="*/ 358588 w 1668929"/>
              <a:gd name="connsiteY0" fmla="*/ 564777 h 564777"/>
              <a:gd name="connsiteX1" fmla="*/ 98612 w 1668929"/>
              <a:gd name="connsiteY1" fmla="*/ 412377 h 564777"/>
              <a:gd name="connsiteX2" fmla="*/ 950259 w 1668929"/>
              <a:gd name="connsiteY2" fmla="*/ 295836 h 564777"/>
              <a:gd name="connsiteX3" fmla="*/ 1658470 w 1668929"/>
              <a:gd name="connsiteY3" fmla="*/ 206189 h 564777"/>
              <a:gd name="connsiteX4" fmla="*/ 887506 w 1668929"/>
              <a:gd name="connsiteY4" fmla="*/ 0 h 56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8929" h="564777">
                <a:moveTo>
                  <a:pt x="358588" y="564777"/>
                </a:moveTo>
                <a:cubicBezTo>
                  <a:pt x="179294" y="510989"/>
                  <a:pt x="0" y="457201"/>
                  <a:pt x="98612" y="412377"/>
                </a:cubicBezTo>
                <a:cubicBezTo>
                  <a:pt x="197224" y="367553"/>
                  <a:pt x="950259" y="295836"/>
                  <a:pt x="950259" y="295836"/>
                </a:cubicBezTo>
                <a:cubicBezTo>
                  <a:pt x="1210235" y="261471"/>
                  <a:pt x="1668929" y="255495"/>
                  <a:pt x="1658470" y="206189"/>
                </a:cubicBezTo>
                <a:cubicBezTo>
                  <a:pt x="1648011" y="156883"/>
                  <a:pt x="1267758" y="78441"/>
                  <a:pt x="887506" y="0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17316" y="4934898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byte</a:t>
            </a:r>
            <a:r>
              <a:rPr lang="ko-KR" altLang="en-US" dirty="0" smtClean="0"/>
              <a:t>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3528" y="5477162"/>
            <a:ext cx="297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i = (</a:t>
            </a:r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)22.9; //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강제타입 변환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92130089"/>
              </p:ext>
            </p:extLst>
          </p:nvPr>
        </p:nvGraphicFramePr>
        <p:xfrm>
          <a:off x="4041052" y="5517232"/>
          <a:ext cx="10537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711"/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36996" y="550794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i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77526421"/>
              </p:ext>
            </p:extLst>
          </p:nvPr>
        </p:nvGraphicFramePr>
        <p:xfrm>
          <a:off x="5193180" y="5517232"/>
          <a:ext cx="10537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711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.9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오른쪽 중괄호 22"/>
          <p:cNvSpPr/>
          <p:nvPr/>
        </p:nvSpPr>
        <p:spPr>
          <a:xfrm rot="5400000">
            <a:off x="5585804" y="5547536"/>
            <a:ext cx="285752" cy="1089240"/>
          </a:xfrm>
          <a:prstGeom prst="rightBrace">
            <a:avLst>
              <a:gd name="adj1" fmla="val 61666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21211" y="6235032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손실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79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2-2 : </a:t>
            </a:r>
            <a:r>
              <a:rPr lang="ko-KR" altLang="en-US" dirty="0"/>
              <a:t>자동 </a:t>
            </a:r>
            <a:r>
              <a:rPr lang="ko-KR" altLang="en-US" dirty="0" smtClean="0"/>
              <a:t>타입 </a:t>
            </a:r>
            <a:r>
              <a:rPr lang="ko-KR" altLang="en-US" dirty="0"/>
              <a:t>변환</a:t>
            </a:r>
            <a:r>
              <a:rPr lang="en-US" altLang="ko-KR" dirty="0"/>
              <a:t>, </a:t>
            </a:r>
            <a:r>
              <a:rPr lang="ko-KR" altLang="en-US" dirty="0"/>
              <a:t>강제 </a:t>
            </a:r>
            <a:r>
              <a:rPr lang="ko-KR" altLang="en-US" dirty="0" smtClean="0"/>
              <a:t>타입 변환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171858"/>
            <a:ext cx="6168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자동 타입 변환과 강제 타입 변환의 이해를 위한 예제이다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소스의 실행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973982"/>
            <a:ext cx="514353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dirty="0"/>
              <a:t>public class </a:t>
            </a:r>
            <a:r>
              <a:rPr lang="en-US" altLang="ko-KR" dirty="0" err="1"/>
              <a:t>TypeConversion</a:t>
            </a:r>
            <a:r>
              <a:rPr lang="en-US" altLang="ko-KR" dirty="0"/>
              <a:t> {</a:t>
            </a:r>
          </a:p>
          <a:p>
            <a:pPr defTabSz="180000"/>
            <a:r>
              <a:rPr lang="en-US" altLang="ko-KR" dirty="0" smtClean="0"/>
              <a:t>	public </a:t>
            </a:r>
            <a:r>
              <a:rPr lang="en-US" altLang="ko-KR" dirty="0"/>
              <a:t>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defTabSz="180000"/>
            <a:r>
              <a:rPr lang="en-US" altLang="ko-KR" dirty="0" smtClean="0"/>
              <a:t>		byte </a:t>
            </a:r>
            <a:r>
              <a:rPr lang="en-US" altLang="ko-KR" dirty="0"/>
              <a:t>b = 127;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i = 100;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b+i</a:t>
            </a:r>
            <a:r>
              <a:rPr lang="en-US" altLang="ko-KR" dirty="0"/>
              <a:t>);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(10/4</a:t>
            </a:r>
            <a:r>
              <a:rPr lang="en-US" altLang="ko-KR" dirty="0"/>
              <a:t>);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(10.0/4</a:t>
            </a:r>
            <a:r>
              <a:rPr lang="en-US" altLang="ko-KR" dirty="0"/>
              <a:t>);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((char)0x12340041);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((byte)(</a:t>
            </a:r>
            <a:r>
              <a:rPr lang="en-US" altLang="ko-KR" dirty="0" err="1"/>
              <a:t>b+i</a:t>
            </a:r>
            <a:r>
              <a:rPr lang="en-US" altLang="ko-KR" dirty="0"/>
              <a:t>));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((</a:t>
            </a:r>
            <a:r>
              <a:rPr lang="en-US" altLang="ko-KR" dirty="0" err="1"/>
              <a:t>int</a:t>
            </a:r>
            <a:r>
              <a:rPr lang="en-US" altLang="ko-KR" dirty="0"/>
              <a:t>)2.9 + 1.8);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((</a:t>
            </a:r>
            <a:r>
              <a:rPr lang="en-US" altLang="ko-KR" dirty="0" err="1"/>
              <a:t>int</a:t>
            </a:r>
            <a:r>
              <a:rPr lang="en-US" altLang="ko-KR" dirty="0"/>
              <a:t>)(2.9 + 1.8));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((</a:t>
            </a:r>
            <a:r>
              <a:rPr lang="en-US" altLang="ko-KR" dirty="0" err="1"/>
              <a:t>int</a:t>
            </a:r>
            <a:r>
              <a:rPr lang="en-US" altLang="ko-KR" dirty="0"/>
              <a:t>)2.9 + (</a:t>
            </a:r>
            <a:r>
              <a:rPr lang="en-US" altLang="ko-KR" dirty="0" err="1"/>
              <a:t>int</a:t>
            </a:r>
            <a:r>
              <a:rPr lang="en-US" altLang="ko-KR" dirty="0"/>
              <a:t>)1.8);</a:t>
            </a:r>
          </a:p>
          <a:p>
            <a:pPr defTabSz="180000"/>
            <a:r>
              <a:rPr lang="en-US" altLang="ko-KR" dirty="0" smtClean="0"/>
              <a:t>	}</a:t>
            </a:r>
            <a:endParaRPr lang="en-US" altLang="ko-KR" dirty="0"/>
          </a:p>
          <a:p>
            <a:pPr defTabSz="180000"/>
            <a:r>
              <a:rPr lang="en-US" altLang="ko-KR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72288" y="3635976"/>
            <a:ext cx="6545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227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2.5</a:t>
            </a:r>
          </a:p>
          <a:p>
            <a:r>
              <a:rPr lang="en-US" altLang="ko-KR" dirty="0"/>
              <a:t>A</a:t>
            </a:r>
          </a:p>
          <a:p>
            <a:r>
              <a:rPr lang="en-US" altLang="ko-KR" dirty="0"/>
              <a:t>-29</a:t>
            </a:r>
          </a:p>
          <a:p>
            <a:r>
              <a:rPr lang="en-US" altLang="ko-KR" dirty="0"/>
              <a:t>3.8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3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0884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자바에서 키 입력</a:t>
            </a:r>
            <a:r>
              <a:rPr lang="en-US" altLang="ko-KR" dirty="0" smtClean="0"/>
              <a:t>, System.in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System.in</a:t>
            </a:r>
          </a:p>
          <a:p>
            <a:pPr lvl="1"/>
            <a:r>
              <a:rPr lang="ko-KR" altLang="en-US" dirty="0" smtClean="0"/>
              <a:t>자바의 표준 입력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java.io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InputStream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타입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InputStream</a:t>
            </a:r>
            <a:r>
              <a:rPr lang="ko-KR" altLang="en-US" dirty="0" smtClean="0"/>
              <a:t>이 바이트 </a:t>
            </a:r>
            <a:r>
              <a:rPr lang="ko-KR" altLang="en-US" dirty="0" err="1" smtClean="0"/>
              <a:t>스트림이므로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변환하려면 </a:t>
            </a:r>
            <a:r>
              <a:rPr lang="en-US" altLang="ko-KR" dirty="0" err="1" smtClean="0"/>
              <a:t>InputStreamReader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동안 </a:t>
            </a:r>
            <a:r>
              <a:rPr lang="en-US" altLang="ko-KR" dirty="0" err="1" smtClean="0"/>
              <a:t>IOException</a:t>
            </a:r>
            <a:r>
              <a:rPr lang="ko-KR" altLang="en-US" dirty="0" smtClean="0"/>
              <a:t>이 발생가능</a:t>
            </a:r>
            <a:r>
              <a:rPr lang="en-US" altLang="ko-KR" dirty="0" smtClean="0"/>
              <a:t>,</a:t>
            </a:r>
            <a:r>
              <a:rPr lang="ko-KR" altLang="en-US" dirty="0" smtClean="0"/>
              <a:t> 예외 처리 필요</a:t>
            </a:r>
            <a:r>
              <a:rPr lang="en-US" altLang="ko-KR" dirty="0" smtClean="0"/>
              <a:t>(3</a:t>
            </a:r>
            <a:r>
              <a:rPr lang="ko-KR" altLang="en-US" dirty="0" smtClean="0"/>
              <a:t>장 참조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2-3 : </a:t>
            </a:r>
            <a:r>
              <a:rPr lang="ko-KR" altLang="en-US" dirty="0" smtClean="0"/>
              <a:t>표준 입력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이용한 키 입력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48880"/>
            <a:ext cx="5472608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import java.io.*;</a:t>
            </a:r>
          </a:p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InputExample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 (String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[]) { 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InputStreamReader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rd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InputStreamReader</a:t>
            </a:r>
            <a:r>
              <a:rPr lang="en-US" altLang="ko-KR" sz="1600" dirty="0"/>
              <a:t>(System.in);</a:t>
            </a:r>
          </a:p>
          <a:p>
            <a:pPr defTabSz="180000"/>
            <a:r>
              <a:rPr lang="en-US" altLang="ko-KR" sz="1600" dirty="0"/>
              <a:t>		try {</a:t>
            </a:r>
          </a:p>
          <a:p>
            <a:pPr defTabSz="180000"/>
            <a:r>
              <a:rPr lang="en-US" altLang="ko-KR" sz="1600" dirty="0"/>
              <a:t>			while (true) {</a:t>
            </a:r>
          </a:p>
          <a:p>
            <a:pPr defTabSz="180000"/>
            <a:r>
              <a:rPr lang="en-US" altLang="ko-KR" sz="1600" dirty="0"/>
              <a:t>		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 = </a:t>
            </a:r>
            <a:r>
              <a:rPr lang="en-US" altLang="ko-KR" sz="1600" dirty="0" err="1"/>
              <a:t>rd.read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/>
              <a:t>				if (a == -1)	// ctrl-z</a:t>
            </a:r>
            <a:r>
              <a:rPr lang="ko-KR" altLang="en-US" sz="1600" dirty="0"/>
              <a:t>가 입력되면 </a:t>
            </a:r>
            <a:r>
              <a:rPr lang="en-US" altLang="ko-KR" sz="1600" dirty="0"/>
              <a:t>read()</a:t>
            </a:r>
            <a:r>
              <a:rPr lang="ko-KR" altLang="en-US" sz="1600" dirty="0"/>
              <a:t>는 </a:t>
            </a:r>
            <a:r>
              <a:rPr lang="en-US" altLang="ko-KR" sz="1600" dirty="0"/>
              <a:t>-1</a:t>
            </a:r>
            <a:r>
              <a:rPr lang="ko-KR" altLang="en-US" sz="1600" dirty="0"/>
              <a:t>을 리턴</a:t>
            </a:r>
          </a:p>
          <a:p>
            <a:pPr defTabSz="180000"/>
            <a:r>
              <a:rPr lang="ko-KR" altLang="en-US" sz="1600" dirty="0"/>
              <a:t>					</a:t>
            </a:r>
            <a:r>
              <a:rPr lang="en-US" altLang="ko-KR" sz="1600" dirty="0"/>
              <a:t>break;</a:t>
            </a:r>
          </a:p>
          <a:p>
            <a:pPr defTabSz="180000"/>
            <a:r>
              <a:rPr lang="en-US" altLang="ko-KR" sz="1600" dirty="0"/>
              <a:t>		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((char)a);	// </a:t>
            </a:r>
            <a:r>
              <a:rPr lang="ko-KR" altLang="en-US" sz="1600" dirty="0"/>
              <a:t>입력된 문자 출력</a:t>
            </a:r>
          </a:p>
          <a:p>
            <a:pPr defTabSz="180000"/>
            <a:r>
              <a:rPr lang="ko-KR" altLang="en-US" sz="1600" dirty="0"/>
              <a:t>			</a:t>
            </a:r>
            <a:r>
              <a:rPr lang="en-US" altLang="ko-KR" sz="1600" dirty="0"/>
              <a:t>}  </a:t>
            </a:r>
          </a:p>
          <a:p>
            <a:pPr defTabSz="180000"/>
            <a:r>
              <a:rPr lang="en-US" altLang="ko-KR" sz="1600" dirty="0"/>
              <a:t>		} </a:t>
            </a:r>
          </a:p>
          <a:p>
            <a:pPr defTabSz="180000"/>
            <a:r>
              <a:rPr lang="en-US" altLang="ko-KR" sz="1600" dirty="0"/>
              <a:t>		catch (</a:t>
            </a:r>
            <a:r>
              <a:rPr lang="en-US" altLang="ko-KR" sz="1600" dirty="0" err="1"/>
              <a:t>IOException</a:t>
            </a:r>
            <a:r>
              <a:rPr lang="en-US" altLang="ko-KR" sz="1600" dirty="0"/>
              <a:t> e) {</a:t>
            </a:r>
          </a:p>
          <a:p>
            <a:pPr defTabSz="180000"/>
            <a:r>
              <a:rPr lang="en-US" altLang="ko-KR" sz="1600" dirty="0"/>
              <a:t>	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입력 에러 발생</a:t>
            </a:r>
            <a:r>
              <a:rPr lang="en-US" altLang="ko-KR" sz="1600" dirty="0"/>
              <a:t>");</a:t>
            </a:r>
          </a:p>
          <a:p>
            <a:pPr defTabSz="180000"/>
            <a:r>
              <a:rPr lang="en-US" altLang="ko-KR" sz="1600" dirty="0"/>
              <a:t>		}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720" y="1285860"/>
            <a:ext cx="8534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소스의 실행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System.in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InputStreamReader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에 연결하여 사용자로부터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키를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입력받는다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입력받은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문자를 화면에 출력하고 사용자가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trl-z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누르면 읽기가 종료된다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72200" y="4829937"/>
            <a:ext cx="8854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자바 실습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/>
              <a:t>자</a:t>
            </a:r>
          </a:p>
          <a:p>
            <a:r>
              <a:rPr lang="ko-KR" altLang="en-US" dirty="0" smtClean="0"/>
              <a:t>바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/>
              <a:t>실</a:t>
            </a:r>
          </a:p>
          <a:p>
            <a:r>
              <a:rPr lang="ko-KR" altLang="en-US" dirty="0" err="1"/>
              <a:t>습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7617640" y="4653136"/>
            <a:ext cx="936104" cy="324036"/>
          </a:xfrm>
          <a:prstGeom prst="wedgeRoundRectCallout">
            <a:avLst>
              <a:gd name="adj1" fmla="val -99205"/>
              <a:gd name="adj2" fmla="val 6250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</a:rPr>
              <a:t>키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입려부분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Scanner</a:t>
            </a:r>
            <a:r>
              <a:rPr lang="ko-KR" altLang="en-US" dirty="0" smtClean="0"/>
              <a:t>를 이용한 키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Scanner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java.util.Scanner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Scanner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import</a:t>
            </a:r>
            <a:r>
              <a:rPr lang="ko-KR" altLang="en-US" dirty="0" smtClean="0"/>
              <a:t>문 필</a:t>
            </a:r>
            <a:r>
              <a:rPr lang="ko-KR" altLang="en-US" dirty="0"/>
              <a:t>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맨 앞줄에 사</a:t>
            </a:r>
            <a:r>
              <a:rPr lang="ko-KR" altLang="en-US" dirty="0"/>
              <a:t>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Scanner</a:t>
            </a:r>
            <a:r>
              <a:rPr lang="ko-KR" altLang="en-US" dirty="0" smtClean="0"/>
              <a:t>에서 키 입력 받기</a:t>
            </a:r>
            <a:endParaRPr lang="en-US" altLang="ko-KR" dirty="0"/>
          </a:p>
          <a:p>
            <a:pPr lvl="2"/>
            <a:r>
              <a:rPr lang="en-US" altLang="ko-KR" sz="1800" dirty="0" smtClean="0"/>
              <a:t>Scanner</a:t>
            </a:r>
            <a:r>
              <a:rPr lang="ko-KR" altLang="en-US" dirty="0" smtClean="0"/>
              <a:t>는 입력되는 키 값을 공백 </a:t>
            </a:r>
            <a:r>
              <a:rPr lang="en-US" altLang="ko-KR" dirty="0" smtClean="0"/>
              <a:t>(‘</a:t>
            </a:r>
            <a:r>
              <a:rPr lang="en-US" altLang="ko-KR" sz="1800" dirty="0" smtClean="0"/>
              <a:t>\t</a:t>
            </a:r>
            <a:r>
              <a:rPr lang="en-US" altLang="ko-KR" dirty="0" smtClean="0"/>
              <a:t>’,‘ </a:t>
            </a:r>
            <a:r>
              <a:rPr lang="en-US" altLang="ko-KR" sz="1800" dirty="0"/>
              <a:t>\</a:t>
            </a:r>
            <a:r>
              <a:rPr lang="en-US" altLang="ko-KR" sz="1800" dirty="0" smtClean="0"/>
              <a:t>f</a:t>
            </a:r>
            <a:r>
              <a:rPr lang="en-US" altLang="ko-KR" dirty="0" smtClean="0"/>
              <a:t>’,‘ </a:t>
            </a:r>
            <a:r>
              <a:rPr lang="en-US" altLang="ko-KR" sz="1800" dirty="0"/>
              <a:t>\r</a:t>
            </a:r>
            <a:r>
              <a:rPr lang="ko-KR" altLang="en-US" dirty="0"/>
              <a:t>’</a:t>
            </a:r>
            <a:r>
              <a:rPr lang="en-US" altLang="ko-KR" dirty="0"/>
              <a:t>,‘ ’,‘ </a:t>
            </a:r>
            <a:r>
              <a:rPr lang="en-US" altLang="ko-KR" sz="1800" dirty="0"/>
              <a:t>\n</a:t>
            </a:r>
            <a:r>
              <a:rPr lang="ko-KR" altLang="en-US" dirty="0"/>
              <a:t>’</a:t>
            </a:r>
            <a:r>
              <a:rPr lang="en-US" altLang="ko-KR" dirty="0"/>
              <a:t>)</a:t>
            </a:r>
            <a:r>
              <a:rPr lang="ko-KR" altLang="en-US" dirty="0" smtClean="0"/>
              <a:t>으로 구분되는 아이템 </a:t>
            </a:r>
            <a:r>
              <a:rPr lang="ko-KR" altLang="en-US" dirty="0"/>
              <a:t>단위로 </a:t>
            </a:r>
            <a:r>
              <a:rPr lang="ko-KR" altLang="en-US" dirty="0" smtClean="0"/>
              <a:t>읽음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8493" y="2566920"/>
            <a:ext cx="328614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Scanner a = new Scanner(</a:t>
            </a:r>
            <a:r>
              <a:rPr lang="en-US" altLang="ko-KR" sz="1600" dirty="0" err="1" smtClean="0"/>
              <a:t>System.in</a:t>
            </a:r>
            <a:r>
              <a:rPr lang="en-US" altLang="ko-KR" sz="1600" dirty="0" smtClean="0"/>
              <a:t>);</a:t>
            </a:r>
            <a:endParaRPr lang="en-US" altLang="ko-KR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87852" y="3645024"/>
            <a:ext cx="328614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java.util.Scanner</a:t>
            </a:r>
            <a:r>
              <a:rPr lang="en-US" altLang="ko-KR" sz="1600" dirty="0" smtClean="0"/>
              <a:t>;</a:t>
            </a:r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</a:t>
            </a:r>
            <a:r>
              <a:rPr lang="ko-KR" altLang="en-US" dirty="0"/>
              <a:t>를 이용한 키 입력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145461" y="1950739"/>
            <a:ext cx="3451055" cy="3609692"/>
            <a:chOff x="2699792" y="1772816"/>
            <a:chExt cx="3451055" cy="3609692"/>
          </a:xfrm>
        </p:grpSpPr>
        <p:sp>
          <p:nvSpPr>
            <p:cNvPr id="4" name="TextBox 3"/>
            <p:cNvSpPr txBox="1"/>
            <p:nvPr/>
          </p:nvSpPr>
          <p:spPr>
            <a:xfrm>
              <a:off x="2699792" y="2420888"/>
              <a:ext cx="194421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Kim Seoul 33 65.1</a:t>
              </a:r>
              <a:endParaRPr lang="en-US" altLang="ko-KR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44008" y="2423341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2">
                      <a:lumMod val="75000"/>
                    </a:schemeClr>
                  </a:solidFill>
                </a:rPr>
                <a:t>사용자의 키 입력</a:t>
              </a:r>
              <a:endParaRPr lang="en-US" altLang="ko-KR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987824" y="3140968"/>
              <a:ext cx="1368152" cy="78581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Scanner</a:t>
              </a:r>
            </a:p>
          </p:txBody>
        </p:sp>
        <p:cxnSp>
          <p:nvCxnSpPr>
            <p:cNvPr id="9" name="직선 화살표 연결선 8"/>
            <p:cNvCxnSpPr>
              <a:stCxn id="4" idx="2"/>
              <a:endCxn id="7" idx="0"/>
            </p:cNvCxnSpPr>
            <p:nvPr/>
          </p:nvCxnSpPr>
          <p:spPr>
            <a:xfrm rot="5400000">
              <a:off x="3496526" y="2965594"/>
              <a:ext cx="35074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16016" y="501317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Kim</a:t>
              </a:r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11960" y="458112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Seoul</a:t>
              </a:r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1920" y="429309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33</a:t>
              </a:r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07904" y="3861048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65.1</a:t>
              </a:r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3663350" y="3942272"/>
              <a:ext cx="1196682" cy="1430944"/>
            </a:xfrm>
            <a:custGeom>
              <a:avLst/>
              <a:gdLst>
                <a:gd name="connsiteX0" fmla="*/ 2876 w 779254"/>
                <a:gd name="connsiteY0" fmla="*/ 0 h 1173192"/>
                <a:gd name="connsiteX1" fmla="*/ 46008 w 779254"/>
                <a:gd name="connsiteY1" fmla="*/ 362309 h 1173192"/>
                <a:gd name="connsiteX2" fmla="*/ 278922 w 779254"/>
                <a:gd name="connsiteY2" fmla="*/ 793630 h 1173192"/>
                <a:gd name="connsiteX3" fmla="*/ 779254 w 779254"/>
                <a:gd name="connsiteY3" fmla="*/ 1173192 h 117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254" h="1173192">
                  <a:moveTo>
                    <a:pt x="2876" y="0"/>
                  </a:moveTo>
                  <a:cubicBezTo>
                    <a:pt x="1438" y="115018"/>
                    <a:pt x="0" y="230037"/>
                    <a:pt x="46008" y="362309"/>
                  </a:cubicBezTo>
                  <a:cubicBezTo>
                    <a:pt x="92016" y="494581"/>
                    <a:pt x="156714" y="658483"/>
                    <a:pt x="278922" y="793630"/>
                  </a:cubicBezTo>
                  <a:cubicBezTo>
                    <a:pt x="401130" y="928777"/>
                    <a:pt x="590192" y="1050984"/>
                    <a:pt x="779254" y="1173192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77605" y="3270412"/>
              <a:ext cx="17732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2">
                      <a:lumMod val="75000"/>
                    </a:schemeClr>
                  </a:solidFill>
                </a:rPr>
                <a:t>Scanner</a:t>
              </a:r>
              <a:r>
                <a:rPr lang="ko-KR" alt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는 키 입력을 </a:t>
              </a:r>
              <a:endParaRPr lang="en-US" altLang="ko-KR" sz="16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ko-KR" alt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공백 단위로 구분하여 읽는다</a:t>
              </a:r>
              <a:r>
                <a:rPr lang="en-US" altLang="ko-KR" sz="1600" dirty="0" smtClean="0">
                  <a:solidFill>
                    <a:schemeClr val="accent2">
                      <a:lumMod val="75000"/>
                    </a:schemeClr>
                  </a:solidFill>
                </a:rPr>
                <a:t>.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3131840" y="2348880"/>
              <a:ext cx="576064" cy="4320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3467819" y="1949570"/>
              <a:ext cx="500332" cy="405441"/>
            </a:xfrm>
            <a:custGeom>
              <a:avLst/>
              <a:gdLst>
                <a:gd name="connsiteX0" fmla="*/ 500332 w 500332"/>
                <a:gd name="connsiteY0" fmla="*/ 0 h 405441"/>
                <a:gd name="connsiteX1" fmla="*/ 189781 w 500332"/>
                <a:gd name="connsiteY1" fmla="*/ 86264 h 405441"/>
                <a:gd name="connsiteX2" fmla="*/ 0 w 500332"/>
                <a:gd name="connsiteY2" fmla="*/ 405441 h 40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332" h="405441">
                  <a:moveTo>
                    <a:pt x="500332" y="0"/>
                  </a:moveTo>
                  <a:cubicBezTo>
                    <a:pt x="386751" y="9345"/>
                    <a:pt x="273170" y="18691"/>
                    <a:pt x="189781" y="86264"/>
                  </a:cubicBezTo>
                  <a:cubicBezTo>
                    <a:pt x="106392" y="153837"/>
                    <a:pt x="0" y="405441"/>
                    <a:pt x="0" y="405441"/>
                  </a:cubicBezTo>
                </a:path>
              </a:pathLst>
            </a:cu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5936" y="1772816"/>
              <a:ext cx="587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아이템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1500" y="3377251"/>
            <a:ext cx="49465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Scanner </a:t>
            </a:r>
            <a:r>
              <a:rPr lang="en-US" altLang="ko-KR" dirty="0" err="1"/>
              <a:t>scanner</a:t>
            </a:r>
            <a:r>
              <a:rPr lang="en-US" altLang="ko-KR" dirty="0"/>
              <a:t> = new Scanner(System.in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String name = </a:t>
            </a:r>
            <a:r>
              <a:rPr lang="en-US" altLang="ko-KR" dirty="0" err="1"/>
              <a:t>scanner.next</a:t>
            </a:r>
            <a:r>
              <a:rPr lang="en-US" altLang="ko-KR" dirty="0"/>
              <a:t>(); </a:t>
            </a:r>
            <a:r>
              <a:rPr lang="en-US" altLang="ko-KR" dirty="0" smtClean="0"/>
              <a:t>	 	// </a:t>
            </a:r>
            <a:r>
              <a:rPr lang="en-US" altLang="ko-KR" dirty="0"/>
              <a:t>"Kim"</a:t>
            </a:r>
          </a:p>
          <a:p>
            <a:r>
              <a:rPr lang="en-US" altLang="ko-KR" dirty="0"/>
              <a:t>String </a:t>
            </a:r>
            <a:r>
              <a:rPr lang="en-US" altLang="ko-KR" dirty="0" err="1"/>
              <a:t>addr</a:t>
            </a:r>
            <a:r>
              <a:rPr lang="en-US" altLang="ko-KR" dirty="0"/>
              <a:t> = </a:t>
            </a:r>
            <a:r>
              <a:rPr lang="en-US" altLang="ko-KR" dirty="0" err="1"/>
              <a:t>scanner.next</a:t>
            </a:r>
            <a:r>
              <a:rPr lang="en-US" altLang="ko-KR" dirty="0"/>
              <a:t>(); </a:t>
            </a:r>
            <a:r>
              <a:rPr lang="en-US" altLang="ko-KR" dirty="0" smtClean="0"/>
              <a:t>		// </a:t>
            </a:r>
            <a:r>
              <a:rPr lang="en-US" altLang="ko-KR" dirty="0"/>
              <a:t>"Seoul"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age = </a:t>
            </a:r>
            <a:r>
              <a:rPr lang="en-US" altLang="ko-KR" dirty="0" err="1"/>
              <a:t>scanner.nextInt</a:t>
            </a:r>
            <a:r>
              <a:rPr lang="en-US" altLang="ko-KR" dirty="0"/>
              <a:t>(); </a:t>
            </a:r>
            <a:r>
              <a:rPr lang="en-US" altLang="ko-KR" dirty="0" smtClean="0"/>
              <a:t>		// </a:t>
            </a:r>
            <a:r>
              <a:rPr lang="en-US" altLang="ko-KR" dirty="0"/>
              <a:t>23</a:t>
            </a:r>
          </a:p>
          <a:p>
            <a:r>
              <a:rPr lang="en-US" altLang="ko-KR" dirty="0"/>
              <a:t>double weight = </a:t>
            </a:r>
            <a:r>
              <a:rPr lang="en-US" altLang="ko-KR" dirty="0" err="1"/>
              <a:t>scanner.nextDouble</a:t>
            </a:r>
            <a:r>
              <a:rPr lang="en-US" altLang="ko-KR" dirty="0"/>
              <a:t>(); </a:t>
            </a:r>
            <a:r>
              <a:rPr lang="en-US" altLang="ko-KR" dirty="0" smtClean="0"/>
              <a:t>	// </a:t>
            </a:r>
            <a:r>
              <a:rPr lang="en-US" altLang="ko-KR" dirty="0"/>
              <a:t>65.1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357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맛보기 예제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71486" y="1285860"/>
            <a:ext cx="4029076" cy="5572140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클래스 만들기</a:t>
            </a:r>
            <a:endParaRPr lang="en-US" altLang="ko-KR" sz="1400" dirty="0" smtClean="0"/>
          </a:p>
          <a:p>
            <a:pPr lvl="1"/>
            <a:r>
              <a:rPr lang="en-US" altLang="ko-KR" sz="1100" dirty="0" smtClean="0"/>
              <a:t>Hello2 </a:t>
            </a:r>
            <a:r>
              <a:rPr lang="ko-KR" altLang="en-US" sz="1100" dirty="0" smtClean="0"/>
              <a:t>라는 이름의 클래스 선언</a:t>
            </a:r>
            <a:endParaRPr lang="en-US" altLang="ko-KR" sz="1100" dirty="0" smtClean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1"/>
            <a:r>
              <a:rPr lang="en-US" altLang="ko-KR" sz="1100" dirty="0" smtClean="0"/>
              <a:t>class </a:t>
            </a:r>
            <a:r>
              <a:rPr lang="ko-KR" altLang="en-US" sz="1100" dirty="0" smtClean="0"/>
              <a:t>라는 키워드로 클래스 정의</a:t>
            </a:r>
            <a:r>
              <a:rPr lang="en-US" altLang="ko-KR" sz="1100" dirty="0" smtClean="0"/>
              <a:t>(4</a:t>
            </a:r>
            <a:r>
              <a:rPr lang="ko-KR" altLang="en-US" sz="1100" dirty="0" smtClean="0"/>
              <a:t>장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참고</a:t>
            </a:r>
            <a:r>
              <a:rPr lang="en-US" altLang="ko-KR" sz="1100" dirty="0" smtClean="0"/>
              <a:t>)</a:t>
            </a:r>
          </a:p>
          <a:p>
            <a:pPr lvl="1"/>
            <a:r>
              <a:rPr lang="en-US" altLang="ko-KR" sz="1100" dirty="0" smtClean="0"/>
              <a:t>public</a:t>
            </a:r>
            <a:r>
              <a:rPr lang="ko-KR" altLang="en-US" sz="1100" dirty="0" smtClean="0"/>
              <a:t>으로 선언하면 다른 클래스에서도 접근 가능</a:t>
            </a:r>
            <a:endParaRPr lang="en-US" altLang="ko-KR" sz="1100" dirty="0"/>
          </a:p>
          <a:p>
            <a:pPr lvl="1"/>
            <a:r>
              <a:rPr lang="ko-KR" altLang="en-US" sz="1100" dirty="0" smtClean="0"/>
              <a:t>클래스 본문은 ‘</a:t>
            </a:r>
            <a:r>
              <a:rPr lang="en-US" altLang="ko-KR" sz="1100" dirty="0"/>
              <a:t>{</a:t>
            </a:r>
            <a:r>
              <a:rPr lang="ko-KR" altLang="en-US" sz="1100" dirty="0"/>
              <a:t>’으로 </a:t>
            </a:r>
            <a:r>
              <a:rPr lang="ko-KR" altLang="en-US" sz="1100" dirty="0" smtClean="0"/>
              <a:t>시작하여 ‘</a:t>
            </a:r>
            <a:r>
              <a:rPr lang="en-US" altLang="ko-KR" sz="1100" dirty="0"/>
              <a:t>}</a:t>
            </a:r>
            <a:r>
              <a:rPr lang="ko-KR" altLang="en-US" sz="1100" dirty="0"/>
              <a:t>’</a:t>
            </a:r>
            <a:r>
              <a:rPr lang="ko-KR" altLang="en-US" sz="1100" dirty="0" smtClean="0"/>
              <a:t>으로 끝남</a:t>
            </a:r>
            <a:endParaRPr lang="en-US" altLang="ko-KR" sz="1100" dirty="0" smtClean="0"/>
          </a:p>
          <a:p>
            <a:r>
              <a:rPr lang="en-US" altLang="ko-KR" sz="1400" dirty="0" smtClean="0"/>
              <a:t>main() </a:t>
            </a:r>
            <a:r>
              <a:rPr lang="ko-KR" altLang="en-US" sz="1400" dirty="0" err="1" smtClean="0"/>
              <a:t>메소드</a:t>
            </a:r>
            <a:endParaRPr lang="en-US" altLang="ko-KR" sz="1100" dirty="0" smtClean="0"/>
          </a:p>
          <a:p>
            <a:pPr lvl="1"/>
            <a:r>
              <a:rPr lang="en-US" altLang="ko-KR" sz="1100" dirty="0" smtClean="0"/>
              <a:t>public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static void</a:t>
            </a:r>
            <a:r>
              <a:rPr lang="ko-KR" altLang="en-US" sz="1100" dirty="0" smtClean="0"/>
              <a:t>으로 선언되어야 함</a:t>
            </a:r>
            <a:endParaRPr lang="en-US" altLang="ko-KR" sz="1100" dirty="0" smtClean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1"/>
            <a:r>
              <a:rPr lang="ko-KR" altLang="en-US" sz="1100" dirty="0"/>
              <a:t>자바 프로그램은 </a:t>
            </a:r>
            <a:r>
              <a:rPr lang="en-US" altLang="ko-KR" sz="1100" dirty="0"/>
              <a:t>main() </a:t>
            </a:r>
            <a:r>
              <a:rPr lang="ko-KR" altLang="en-US" sz="1100" dirty="0" err="1"/>
              <a:t>메소드부터</a:t>
            </a:r>
            <a:r>
              <a:rPr lang="ko-KR" altLang="en-US" sz="1100" dirty="0"/>
              <a:t> 실행 </a:t>
            </a:r>
            <a:r>
              <a:rPr lang="ko-KR" altLang="en-US" sz="1100" dirty="0" smtClean="0"/>
              <a:t>시작</a:t>
            </a:r>
            <a:endParaRPr lang="en-US" altLang="ko-KR" sz="1100" dirty="0" smtClean="0"/>
          </a:p>
          <a:p>
            <a:pPr lvl="1"/>
            <a:r>
              <a:rPr lang="en-US" altLang="ko-KR" sz="1100" dirty="0" smtClean="0"/>
              <a:t>String[] </a:t>
            </a:r>
            <a:r>
              <a:rPr lang="en-US" altLang="ko-KR" sz="1100" dirty="0" err="1" smtClean="0"/>
              <a:t>args</a:t>
            </a:r>
            <a:r>
              <a:rPr lang="ko-KR" altLang="en-US" sz="1100" dirty="0" smtClean="0"/>
              <a:t>로 실행 인자를 전달 받음</a:t>
            </a:r>
            <a:r>
              <a:rPr lang="en-US" altLang="ko-KR" sz="1100" dirty="0" smtClean="0"/>
              <a:t>(3</a:t>
            </a:r>
            <a:r>
              <a:rPr lang="ko-KR" altLang="en-US" sz="1100" dirty="0" smtClean="0"/>
              <a:t>장 참고</a:t>
            </a:r>
            <a:r>
              <a:rPr lang="en-US" altLang="ko-KR" sz="1100" dirty="0" smtClean="0"/>
              <a:t>)</a:t>
            </a:r>
          </a:p>
          <a:p>
            <a:r>
              <a:rPr lang="ko-KR" altLang="en-US" sz="1400" dirty="0" smtClean="0"/>
              <a:t>멤버 </a:t>
            </a:r>
            <a:r>
              <a:rPr lang="ko-KR" altLang="en-US" sz="1400" dirty="0" err="1" smtClean="0"/>
              <a:t>메소드</a:t>
            </a:r>
            <a:endParaRPr lang="en-US" altLang="ko-KR" sz="1400" dirty="0" smtClean="0"/>
          </a:p>
          <a:p>
            <a:pPr lvl="1"/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sum() </a:t>
            </a:r>
            <a:r>
              <a:rPr lang="ko-KR" altLang="en-US" sz="1200" dirty="0" smtClean="0"/>
              <a:t>정의</a:t>
            </a:r>
            <a:endParaRPr lang="en-US" altLang="ko-KR" sz="1200" dirty="0" smtClean="0"/>
          </a:p>
          <a:p>
            <a:pPr lvl="1">
              <a:buNone/>
            </a:pPr>
            <a:endParaRPr lang="en-US" altLang="ko-KR" sz="1100" dirty="0" smtClean="0"/>
          </a:p>
          <a:p>
            <a:pPr lvl="1"/>
            <a:endParaRPr lang="en-US" altLang="ko-KR" sz="1100" dirty="0" smtClean="0"/>
          </a:p>
          <a:p>
            <a:pPr lvl="1"/>
            <a:endParaRPr lang="en-US" altLang="ko-KR" sz="1100" dirty="0" smtClean="0"/>
          </a:p>
          <a:p>
            <a:pPr lvl="1"/>
            <a:r>
              <a:rPr lang="ko-KR" altLang="en-US" sz="1100" dirty="0" smtClean="0"/>
              <a:t>클래스 에 속한 함수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클래스 내에서만 선언</a:t>
            </a:r>
            <a:endParaRPr lang="en-US" altLang="ko-KR" sz="1100" dirty="0" smtClean="0"/>
          </a:p>
          <a:p>
            <a:pPr lvl="1"/>
            <a:r>
              <a:rPr lang="ko-KR" altLang="en-US" sz="1100" dirty="0"/>
              <a:t>인자들의 타입과 변수 </a:t>
            </a:r>
            <a:r>
              <a:rPr lang="ko-KR" altLang="en-US" sz="1100" dirty="0" smtClean="0"/>
              <a:t>명을 ‘</a:t>
            </a:r>
            <a:r>
              <a:rPr lang="en-US" altLang="ko-KR" sz="1100" dirty="0"/>
              <a:t>,</a:t>
            </a:r>
            <a:r>
              <a:rPr lang="ko-KR" altLang="en-US" sz="1100" dirty="0"/>
              <a:t>’로 분리하여 </a:t>
            </a:r>
            <a:r>
              <a:rPr lang="ko-KR" altLang="en-US" sz="1100" dirty="0" smtClean="0"/>
              <a:t>나열</a:t>
            </a:r>
            <a:endParaRPr lang="en-US" altLang="ko-KR" sz="1100" dirty="0" smtClean="0"/>
          </a:p>
          <a:p>
            <a:pPr lvl="1"/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코드는 ‘</a:t>
            </a:r>
            <a:r>
              <a:rPr lang="en-US" altLang="ko-KR" sz="1100" dirty="0"/>
              <a:t>{</a:t>
            </a:r>
            <a:r>
              <a:rPr lang="ko-KR" altLang="en-US" sz="1100" dirty="0" smtClean="0"/>
              <a:t>’과 ‘</a:t>
            </a:r>
            <a:r>
              <a:rPr lang="en-US" altLang="ko-KR" sz="1100" dirty="0"/>
              <a:t>}</a:t>
            </a:r>
            <a:r>
              <a:rPr lang="ko-KR" altLang="en-US" sz="1100" dirty="0" smtClean="0"/>
              <a:t>’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사이에 작성</a:t>
            </a:r>
            <a:endParaRPr lang="en-US" altLang="ko-KR" sz="1100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2"/>
          </p:nvPr>
        </p:nvSpPr>
        <p:spPr>
          <a:xfrm>
            <a:off x="4844900" y="1285860"/>
            <a:ext cx="4299099" cy="5311492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변수 선언</a:t>
            </a:r>
            <a:endParaRPr lang="en-US" altLang="ko-KR" sz="1400" dirty="0" smtClean="0"/>
          </a:p>
          <a:p>
            <a:pPr lvl="1"/>
            <a:r>
              <a:rPr lang="ko-KR" altLang="en-US" sz="1200" dirty="0"/>
              <a:t>개발자가 </a:t>
            </a:r>
            <a:r>
              <a:rPr lang="ko-KR" altLang="en-US" sz="1200" dirty="0" smtClean="0"/>
              <a:t>변수 이름을 붙이고 </a:t>
            </a:r>
            <a:r>
              <a:rPr lang="ko-KR" altLang="en-US" sz="1200" dirty="0"/>
              <a:t>같이 </a:t>
            </a:r>
            <a:r>
              <a:rPr lang="ko-KR" altLang="en-US" sz="1200" dirty="0" smtClean="0"/>
              <a:t>선언</a:t>
            </a:r>
            <a:endParaRPr lang="en-US" altLang="ko-KR" sz="12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pPr lvl="1"/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내에서 선언된 변수가 지역 변수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지역 변수는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실행이 끝나면 저장 공간 반환</a:t>
            </a:r>
            <a:endParaRPr lang="en-US" altLang="ko-KR" sz="1200" dirty="0" smtClean="0"/>
          </a:p>
          <a:p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호출</a:t>
            </a:r>
            <a:endParaRPr lang="en-US" altLang="ko-KR" sz="1400" dirty="0"/>
          </a:p>
          <a:p>
            <a:pPr lvl="1"/>
            <a:r>
              <a:rPr lang="en-US" altLang="ko-KR" sz="1100" dirty="0" smtClean="0"/>
              <a:t>sum()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호춯</a:t>
            </a:r>
            <a:endParaRPr lang="en-US" altLang="ko-KR" sz="1100" dirty="0" smtClean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1"/>
            <a:r>
              <a:rPr lang="en-US" altLang="ko-KR" sz="1100" dirty="0"/>
              <a:t>sum() </a:t>
            </a:r>
            <a:r>
              <a:rPr lang="ko-KR" altLang="en-US" sz="1100" dirty="0" err="1"/>
              <a:t>메소드의</a:t>
            </a:r>
            <a:r>
              <a:rPr lang="ko-KR" altLang="en-US" sz="1100" dirty="0"/>
              <a:t> 호출 시 변수 </a:t>
            </a:r>
            <a:r>
              <a:rPr lang="en-US" altLang="ko-KR" sz="1100" dirty="0"/>
              <a:t>i</a:t>
            </a:r>
            <a:r>
              <a:rPr lang="ko-KR" altLang="en-US" sz="1100" dirty="0"/>
              <a:t>의 값과 정수 </a:t>
            </a:r>
            <a:r>
              <a:rPr lang="en-US" altLang="ko-KR" sz="1100" dirty="0"/>
              <a:t>10</a:t>
            </a:r>
            <a:r>
              <a:rPr lang="ko-KR" altLang="en-US" sz="1100" dirty="0"/>
              <a:t>을 </a:t>
            </a:r>
            <a:r>
              <a:rPr lang="ko-KR" altLang="en-US" sz="1100" dirty="0" smtClean="0"/>
              <a:t>전</a:t>
            </a:r>
            <a:r>
              <a:rPr lang="ko-KR" altLang="en-US" sz="1100" dirty="0"/>
              <a:t>달</a:t>
            </a:r>
            <a:endParaRPr lang="en-US" altLang="ko-KR" sz="1100" dirty="0" smtClean="0"/>
          </a:p>
          <a:p>
            <a:pPr lvl="1"/>
            <a:r>
              <a:rPr lang="en-US" altLang="ko-KR" sz="1100" dirty="0"/>
              <a:t>sum() </a:t>
            </a:r>
            <a:r>
              <a:rPr lang="ko-KR" altLang="en-US" sz="1100" dirty="0" err="1"/>
              <a:t>메소드의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인자인 </a:t>
            </a:r>
            <a:r>
              <a:rPr lang="en-US" altLang="ko-KR" sz="1100" dirty="0" smtClean="0"/>
              <a:t>n</a:t>
            </a:r>
            <a:r>
              <a:rPr lang="en-US" altLang="ko-KR" sz="1100" dirty="0"/>
              <a:t>, m</a:t>
            </a:r>
            <a:r>
              <a:rPr lang="ko-KR" altLang="en-US" sz="1100" dirty="0"/>
              <a:t>은 각각 </a:t>
            </a:r>
            <a:r>
              <a:rPr lang="en-US" altLang="ko-KR" sz="1100" dirty="0"/>
              <a:t>20, 10</a:t>
            </a:r>
            <a:r>
              <a:rPr lang="ko-KR" altLang="en-US" sz="1100" dirty="0"/>
              <a:t>의 값을 </a:t>
            </a:r>
            <a:r>
              <a:rPr lang="ko-KR" altLang="en-US" sz="1100" dirty="0" smtClean="0"/>
              <a:t>전달 받음</a:t>
            </a:r>
            <a:endParaRPr lang="en-US" altLang="ko-KR" sz="1100" dirty="0" smtClean="0"/>
          </a:p>
          <a:p>
            <a:pPr lvl="1"/>
            <a:r>
              <a:rPr lang="en-US" altLang="ko-KR" sz="1100" dirty="0"/>
              <a:t>sum() </a:t>
            </a:r>
            <a:r>
              <a:rPr lang="ko-KR" altLang="en-US" sz="1100" dirty="0" err="1"/>
              <a:t>메소드는</a:t>
            </a:r>
            <a:r>
              <a:rPr lang="ko-KR" altLang="en-US" sz="1100" dirty="0"/>
              <a:t> </a:t>
            </a:r>
            <a:r>
              <a:rPr lang="en-US" altLang="ko-KR" sz="1100" dirty="0"/>
              <a:t>n</a:t>
            </a:r>
            <a:r>
              <a:rPr lang="ko-KR" altLang="en-US" sz="1100" dirty="0"/>
              <a:t>과 </a:t>
            </a:r>
            <a:r>
              <a:rPr lang="en-US" altLang="ko-KR" sz="1100" dirty="0"/>
              <a:t>m </a:t>
            </a:r>
            <a:r>
              <a:rPr lang="ko-KR" altLang="en-US" sz="1100" dirty="0"/>
              <a:t>값을 더한 </a:t>
            </a:r>
            <a:r>
              <a:rPr lang="en-US" altLang="ko-KR" sz="1100" dirty="0"/>
              <a:t>30</a:t>
            </a:r>
            <a:r>
              <a:rPr lang="ko-KR" altLang="en-US" sz="1100" dirty="0"/>
              <a:t>을 </a:t>
            </a:r>
            <a:r>
              <a:rPr lang="ko-KR" altLang="en-US" sz="1100" dirty="0" smtClean="0"/>
              <a:t>리턴</a:t>
            </a:r>
            <a:endParaRPr lang="en-US" altLang="ko-KR" sz="1100" dirty="0" smtClean="0"/>
          </a:p>
          <a:p>
            <a:pPr lvl="1"/>
            <a:r>
              <a:rPr lang="ko-KR" altLang="en-US" sz="1100" dirty="0"/>
              <a:t>호출한 부분에서 변수 </a:t>
            </a:r>
            <a:r>
              <a:rPr lang="en-US" altLang="ko-KR" sz="1100" dirty="0"/>
              <a:t>s</a:t>
            </a:r>
            <a:r>
              <a:rPr lang="ko-KR" altLang="en-US" sz="1100" dirty="0"/>
              <a:t>는 정수 </a:t>
            </a:r>
            <a:r>
              <a:rPr lang="en-US" altLang="ko-KR" sz="1100" dirty="0"/>
              <a:t>30</a:t>
            </a:r>
            <a:r>
              <a:rPr lang="ko-KR" altLang="en-US" sz="1100" dirty="0"/>
              <a:t>을 </a:t>
            </a:r>
            <a:r>
              <a:rPr lang="ko-KR" altLang="en-US" sz="1100" dirty="0" smtClean="0"/>
              <a:t>전달받아 저장</a:t>
            </a:r>
            <a:endParaRPr lang="en-US" altLang="ko-KR" sz="1400" dirty="0" smtClean="0"/>
          </a:p>
          <a:p>
            <a:endParaRPr lang="en-US" altLang="ko-KR" sz="1200" dirty="0" smtClean="0"/>
          </a:p>
          <a:p>
            <a:pPr lvl="1"/>
            <a:endParaRPr lang="en-US" altLang="ko-KR" sz="11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47686" y="1853034"/>
            <a:ext cx="2214578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public class Hello2 {</a:t>
            </a:r>
          </a:p>
          <a:p>
            <a:r>
              <a:rPr lang="en-US" altLang="ko-KR" sz="1050" dirty="0" smtClean="0"/>
              <a:t>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3602622"/>
            <a:ext cx="2500330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public static void main(String[] </a:t>
            </a:r>
            <a:r>
              <a:rPr lang="en-US" altLang="ko-KR" sz="1050" dirty="0" err="1" smtClean="0"/>
              <a:t>args</a:t>
            </a:r>
            <a:r>
              <a:rPr lang="en-US" altLang="ko-KR" sz="1050" dirty="0" smtClean="0"/>
              <a:t>) {</a:t>
            </a:r>
          </a:p>
          <a:p>
            <a:r>
              <a:rPr lang="en-US" altLang="ko-KR" sz="1050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8" y="3922423"/>
            <a:ext cx="1881328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50" dirty="0" smtClean="0"/>
              <a:t>s = sum(1,10); // </a:t>
            </a:r>
            <a:r>
              <a:rPr lang="ko-KR" altLang="en-US" sz="1050" dirty="0" err="1" smtClean="0"/>
              <a:t>메소드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sum() </a:t>
            </a:r>
            <a:r>
              <a:rPr lang="ko-KR" altLang="en-US" sz="1050" dirty="0" smtClean="0"/>
              <a:t>호출</a:t>
            </a:r>
            <a:endParaRPr lang="en-US" altLang="ko-KR" sz="105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357290" y="5190497"/>
            <a:ext cx="2062582" cy="577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public static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sum(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n,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m) {</a:t>
            </a:r>
          </a:p>
          <a:p>
            <a:r>
              <a:rPr lang="en-US" altLang="ko-KR" sz="1050" dirty="0"/>
              <a:t>...</a:t>
            </a:r>
          </a:p>
          <a:p>
            <a:r>
              <a:rPr lang="en-US" altLang="ko-KR" sz="1050" dirty="0"/>
              <a:t>}</a:t>
            </a:r>
            <a:endParaRPr lang="en-US" altLang="ko-KR" sz="105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715008" y="1936140"/>
            <a:ext cx="1571636" cy="577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i=20;</a:t>
            </a:r>
          </a:p>
          <a:p>
            <a:pPr defTabSz="180000"/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s;</a:t>
            </a:r>
          </a:p>
          <a:p>
            <a:pPr defTabSz="180000"/>
            <a:r>
              <a:rPr lang="en-US" altLang="ko-KR" sz="1050" dirty="0" smtClean="0"/>
              <a:t>char a;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Scanner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15103272"/>
              </p:ext>
            </p:extLst>
          </p:nvPr>
        </p:nvGraphicFramePr>
        <p:xfrm>
          <a:off x="1043608" y="1556792"/>
          <a:ext cx="734481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743"/>
                <a:gridCol w="5002073"/>
              </a:tblGrid>
              <a:tr h="2304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생성</a:t>
                      </a:r>
                      <a:r>
                        <a:rPr lang="ko-KR" altLang="en-US" baseline="0" dirty="0" err="1" smtClean="0">
                          <a:solidFill>
                            <a:schemeClr val="tx1"/>
                          </a:solidFill>
                        </a:rPr>
                        <a:t>자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aseline="0" dirty="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String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next()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다음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아이템을 찾아 문자열로 반환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boolean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nextBoolean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다음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아이템을 찾아 </a:t>
                      </a:r>
                      <a:r>
                        <a:rPr lang="en-US" altLang="ko-KR" dirty="0" err="1" smtClean="0"/>
                        <a:t>boolean</a:t>
                      </a:r>
                      <a:r>
                        <a:rPr lang="ko-KR" altLang="en-US" dirty="0" smtClean="0"/>
                        <a:t>으로 변환하여 반환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byte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nextByte</a:t>
                      </a:r>
                      <a:r>
                        <a:rPr lang="en-US" altLang="ko-KR" baseline="0" dirty="0" smtClean="0"/>
                        <a:t>()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다음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아이템을 찾아 </a:t>
                      </a:r>
                      <a:r>
                        <a:rPr lang="en-US" altLang="ko-KR" dirty="0" smtClean="0"/>
                        <a:t>byte</a:t>
                      </a:r>
                      <a:r>
                        <a:rPr lang="ko-KR" altLang="en-US" dirty="0" smtClean="0"/>
                        <a:t>로 변환하여 반환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double </a:t>
                      </a:r>
                      <a:r>
                        <a:rPr lang="en-US" altLang="ko-KR" baseline="0" dirty="0" err="1" smtClean="0"/>
                        <a:t>nextDouble</a:t>
                      </a:r>
                      <a:r>
                        <a:rPr lang="en-US" altLang="ko-KR" baseline="0" dirty="0" smtClean="0"/>
                        <a:t>()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다음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아이템을 찾아 </a:t>
                      </a:r>
                      <a:r>
                        <a:rPr lang="en-US" altLang="ko-KR" dirty="0" smtClean="0"/>
                        <a:t>double</a:t>
                      </a:r>
                      <a:r>
                        <a:rPr lang="ko-KR" altLang="en-US" dirty="0" smtClean="0"/>
                        <a:t>로 변환하여 반환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float </a:t>
                      </a:r>
                      <a:r>
                        <a:rPr lang="en-US" altLang="ko-KR" baseline="0" dirty="0" err="1" smtClean="0"/>
                        <a:t>nextFloat</a:t>
                      </a:r>
                      <a:r>
                        <a:rPr lang="en-US" altLang="ko-KR" baseline="0" dirty="0" smtClean="0"/>
                        <a:t>()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다음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아이템을 찾아 </a:t>
                      </a:r>
                      <a:r>
                        <a:rPr lang="en-US" altLang="ko-KR" dirty="0" smtClean="0"/>
                        <a:t>float</a:t>
                      </a:r>
                      <a:r>
                        <a:rPr lang="ko-KR" altLang="en-US" dirty="0" smtClean="0"/>
                        <a:t>로 변환하여 반환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baseline="0" dirty="0" err="1" smtClean="0"/>
                        <a:t>nextInt</a:t>
                      </a:r>
                      <a:r>
                        <a:rPr lang="en-US" altLang="ko-KR" baseline="0" dirty="0" smtClean="0"/>
                        <a:t>()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다음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아이템을 찾아 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ko-KR" altLang="en-US" dirty="0" smtClean="0"/>
                        <a:t>로 변환하여 반환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long </a:t>
                      </a:r>
                      <a:r>
                        <a:rPr lang="en-US" altLang="ko-KR" baseline="0" dirty="0" err="1" smtClean="0"/>
                        <a:t>nextLong</a:t>
                      </a:r>
                      <a:r>
                        <a:rPr lang="en-US" altLang="ko-KR" baseline="0" dirty="0" smtClean="0"/>
                        <a:t>()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다음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아이템을 찾아 </a:t>
                      </a:r>
                      <a:r>
                        <a:rPr lang="en-US" altLang="ko-KR" dirty="0" smtClean="0"/>
                        <a:t>long</a:t>
                      </a:r>
                      <a:r>
                        <a:rPr lang="ko-KR" altLang="en-US" dirty="0" smtClean="0"/>
                        <a:t>으로 변환하여 반환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short </a:t>
                      </a:r>
                      <a:r>
                        <a:rPr lang="en-US" altLang="ko-KR" dirty="0" err="1" smtClean="0"/>
                        <a:t>nextShort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다음 아이템을 찾아 </a:t>
                      </a:r>
                      <a:r>
                        <a:rPr lang="en-US" altLang="ko-KR" dirty="0" smtClean="0"/>
                        <a:t>short</a:t>
                      </a:r>
                      <a:r>
                        <a:rPr lang="ko-KR" altLang="en-US" dirty="0" smtClean="0"/>
                        <a:t>로 변환하여 반환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String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err="1" smtClean="0"/>
                        <a:t>nextLine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 라인 전체</a:t>
                      </a:r>
                      <a:r>
                        <a:rPr kumimoji="0"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(‘\n’ </a:t>
                      </a:r>
                      <a:r>
                        <a:rPr kumimoji="0"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포함</a:t>
                      </a:r>
                      <a:r>
                        <a:rPr kumimoji="0"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문자열 타입으로 반환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2-4 : </a:t>
            </a:r>
            <a:r>
              <a:rPr lang="en-US" altLang="ko-KR" dirty="0"/>
              <a:t>Scanner</a:t>
            </a:r>
            <a:r>
              <a:rPr lang="ko-KR" altLang="en-US" dirty="0"/>
              <a:t>를 이용한 키 입력 연습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6048" y="1860753"/>
            <a:ext cx="657229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dirty="0"/>
              <a:t>import </a:t>
            </a:r>
            <a:r>
              <a:rPr lang="en-US" altLang="ko-KR" dirty="0" err="1"/>
              <a:t>java.util.Scanner</a:t>
            </a:r>
            <a:r>
              <a:rPr lang="en-US" altLang="ko-KR" dirty="0"/>
              <a:t>;</a:t>
            </a:r>
          </a:p>
          <a:p>
            <a:pPr defTabSz="180000"/>
            <a:r>
              <a:rPr lang="en-US" altLang="ko-KR" dirty="0"/>
              <a:t>public class </a:t>
            </a:r>
            <a:r>
              <a:rPr lang="en-US" altLang="ko-KR" dirty="0" err="1"/>
              <a:t>ScannerExam</a:t>
            </a:r>
            <a:r>
              <a:rPr lang="en-US" altLang="ko-KR" dirty="0"/>
              <a:t> {</a:t>
            </a:r>
          </a:p>
          <a:p>
            <a:pPr defTabSz="180000"/>
            <a:r>
              <a:rPr lang="en-US" altLang="ko-KR" dirty="0" smtClean="0"/>
              <a:t>	public </a:t>
            </a:r>
            <a:r>
              <a:rPr lang="en-US" altLang="ko-KR" dirty="0"/>
              <a:t>static void main (String </a:t>
            </a:r>
            <a:r>
              <a:rPr lang="en-US" altLang="ko-KR" dirty="0" err="1"/>
              <a:t>args</a:t>
            </a:r>
            <a:r>
              <a:rPr lang="en-US" altLang="ko-KR" dirty="0"/>
              <a:t>[]) { </a:t>
            </a:r>
          </a:p>
          <a:p>
            <a:pPr defTabSz="180000"/>
            <a:r>
              <a:rPr lang="en-US" altLang="ko-KR" dirty="0" smtClean="0"/>
              <a:t>		Scanner </a:t>
            </a:r>
            <a:r>
              <a:rPr lang="en-US" altLang="ko-KR" dirty="0"/>
              <a:t>a = new Scanner(System.in);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체중</a:t>
            </a:r>
            <a:r>
              <a:rPr lang="en-US" altLang="ko-KR" dirty="0"/>
              <a:t>, </a:t>
            </a:r>
            <a:r>
              <a:rPr lang="ko-KR" altLang="en-US" dirty="0"/>
              <a:t>신장을 빈칸으로 분리하여 순서대로 입력하세요</a:t>
            </a:r>
            <a:r>
              <a:rPr lang="en-US" altLang="ko-KR" dirty="0"/>
              <a:t>");</a:t>
            </a:r>
            <a:endParaRPr lang="ko-KR" altLang="en-US" dirty="0"/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당신의 나이는 </a:t>
            </a:r>
            <a:r>
              <a:rPr lang="en-US" altLang="ko-KR" dirty="0"/>
              <a:t>" + </a:t>
            </a:r>
            <a:r>
              <a:rPr lang="en-US" altLang="ko-KR" dirty="0" err="1"/>
              <a:t>a.nextInt</a:t>
            </a:r>
            <a:r>
              <a:rPr lang="en-US" altLang="ko-KR" dirty="0"/>
              <a:t>() + "</a:t>
            </a:r>
            <a:r>
              <a:rPr lang="ko-KR" altLang="en-US" dirty="0"/>
              <a:t>살입니다</a:t>
            </a:r>
            <a:r>
              <a:rPr lang="en-US" altLang="ko-KR" dirty="0"/>
              <a:t>.");</a:t>
            </a:r>
            <a:endParaRPr lang="ko-KR" altLang="en-US" dirty="0"/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당신의 체중은 </a:t>
            </a:r>
            <a:r>
              <a:rPr lang="en-US" altLang="ko-KR" dirty="0"/>
              <a:t>" + </a:t>
            </a:r>
            <a:r>
              <a:rPr lang="en-US" altLang="ko-KR" dirty="0" err="1"/>
              <a:t>a.nextDouble</a:t>
            </a:r>
            <a:r>
              <a:rPr lang="en-US" altLang="ko-KR" dirty="0"/>
              <a:t>() +"kg</a:t>
            </a:r>
            <a:r>
              <a:rPr lang="ko-KR" altLang="en-US" dirty="0"/>
              <a:t>입니다</a:t>
            </a:r>
            <a:r>
              <a:rPr lang="en-US" altLang="ko-KR" dirty="0"/>
              <a:t>.");</a:t>
            </a:r>
            <a:endParaRPr lang="ko-KR" altLang="en-US" dirty="0"/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당신의 신장은 </a:t>
            </a:r>
            <a:r>
              <a:rPr lang="en-US" altLang="ko-KR" dirty="0"/>
              <a:t>" + </a:t>
            </a:r>
            <a:r>
              <a:rPr lang="en-US" altLang="ko-KR" dirty="0" err="1"/>
              <a:t>a.nextDouble</a:t>
            </a:r>
            <a:r>
              <a:rPr lang="en-US" altLang="ko-KR" dirty="0"/>
              <a:t>()+ "cm</a:t>
            </a:r>
            <a:r>
              <a:rPr lang="ko-KR" altLang="en-US" dirty="0"/>
              <a:t>입니다</a:t>
            </a:r>
            <a:r>
              <a:rPr lang="en-US" altLang="ko-KR" dirty="0"/>
              <a:t>.");</a:t>
            </a:r>
            <a:endParaRPr lang="ko-KR" altLang="en-US" dirty="0"/>
          </a:p>
          <a:p>
            <a:pPr defTabSz="180000"/>
            <a:r>
              <a:rPr lang="en-US" altLang="ko-KR" dirty="0" smtClean="0"/>
              <a:t>	}</a:t>
            </a:r>
            <a:endParaRPr lang="ko-KR" altLang="en-US" dirty="0"/>
          </a:p>
          <a:p>
            <a:pPr defTabSz="180000"/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5720" y="1214422"/>
            <a:ext cx="723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Scanner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나이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체중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신장 데이터를 키보드에서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 받아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다시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출력하는 프로그램을 작성해보자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06328" y="4941168"/>
            <a:ext cx="436201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체중</a:t>
            </a:r>
            <a:r>
              <a:rPr lang="en-US" altLang="ko-KR" dirty="0"/>
              <a:t>, </a:t>
            </a:r>
            <a:r>
              <a:rPr lang="ko-KR" altLang="en-US" dirty="0"/>
              <a:t>신장을 빈칸으로 분리하여 순서대로 입력하세요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35 75 175</a:t>
            </a:r>
          </a:p>
          <a:p>
            <a:r>
              <a:rPr lang="ko-KR" altLang="en-US" dirty="0"/>
              <a:t>당신의 나이는 </a:t>
            </a:r>
            <a:r>
              <a:rPr lang="en-US" altLang="ko-KR" dirty="0"/>
              <a:t>35</a:t>
            </a:r>
            <a:r>
              <a:rPr lang="ko-KR" altLang="en-US" dirty="0"/>
              <a:t>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당신의 체중은 </a:t>
            </a:r>
            <a:r>
              <a:rPr lang="en-US" altLang="ko-KR" dirty="0"/>
              <a:t>75.0kg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당신의 신장은 </a:t>
            </a:r>
            <a:r>
              <a:rPr lang="en-US" altLang="ko-KR" dirty="0"/>
              <a:t>175.0cm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974385" y="5173285"/>
            <a:ext cx="936104" cy="324036"/>
          </a:xfrm>
          <a:prstGeom prst="wedgeRoundRectCallout">
            <a:avLst>
              <a:gd name="adj1" fmla="val 97294"/>
              <a:gd name="adj2" fmla="val 2312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키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입려부분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식과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1219142"/>
            <a:ext cx="8153400" cy="5286412"/>
          </a:xfrm>
        </p:spPr>
        <p:txBody>
          <a:bodyPr/>
          <a:lstStyle/>
          <a:p>
            <a:r>
              <a:rPr lang="ko-KR" altLang="en-US" dirty="0" smtClean="0"/>
              <a:t>연산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주어진 식을 계산하여                                 결과를 얻어내는 과정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80613341"/>
              </p:ext>
            </p:extLst>
          </p:nvPr>
        </p:nvGraphicFramePr>
        <p:xfrm>
          <a:off x="5004048" y="2173943"/>
          <a:ext cx="3744416" cy="3505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84468"/>
                <a:gridCol w="3059948"/>
              </a:tblGrid>
              <a:tr h="142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연산자의 종류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/>
                </a:tc>
              </a:tr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증감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++ --</a:t>
                      </a:r>
                      <a:endParaRPr lang="ko-KR" altLang="en-US" sz="1600" dirty="0"/>
                    </a:p>
                  </a:txBody>
                  <a:tcPr/>
                </a:tc>
              </a:tr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산술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+ - * / %</a:t>
                      </a:r>
                      <a:endParaRPr lang="ko-KR" altLang="en-US" sz="1600" dirty="0"/>
                    </a:p>
                  </a:txBody>
                  <a:tcPr/>
                </a:tc>
              </a:tr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시프트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&gt;&gt;  &lt;&lt;  &gt;&gt;&gt;</a:t>
                      </a:r>
                      <a:endParaRPr lang="ko-KR" altLang="en-US" sz="1600" dirty="0"/>
                    </a:p>
                  </a:txBody>
                  <a:tcPr/>
                </a:tc>
              </a:tr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&gt; &lt; &gt;= &lt;= == !=</a:t>
                      </a:r>
                      <a:endParaRPr lang="ko-KR" altLang="en-US" sz="1600" dirty="0"/>
                    </a:p>
                  </a:txBody>
                  <a:tcPr/>
                </a:tc>
              </a:tr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&amp; | ^ ~</a:t>
                      </a:r>
                      <a:endParaRPr lang="ko-KR" altLang="en-US" sz="1600" dirty="0"/>
                    </a:p>
                  </a:txBody>
                  <a:tcPr/>
                </a:tc>
              </a:tr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논리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&amp;&amp; ||  ! ^</a:t>
                      </a:r>
                      <a:endParaRPr lang="ko-KR" altLang="en-US" sz="1600" dirty="0"/>
                    </a:p>
                  </a:txBody>
                  <a:tcPr/>
                </a:tc>
              </a:tr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조건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? :</a:t>
                      </a:r>
                      <a:endParaRPr lang="ko-KR" altLang="en-US" sz="1600" dirty="0"/>
                    </a:p>
                  </a:txBody>
                  <a:tcPr/>
                </a:tc>
              </a:tr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대입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= *= /= += -= &amp;= ^=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 |= &lt;&lt;= &gt;&gt;= &gt;&gt;&gt;=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683568" y="2173943"/>
            <a:ext cx="3312368" cy="3404501"/>
            <a:chOff x="4990540" y="249091"/>
            <a:chExt cx="3312368" cy="340450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5867849" y="967114"/>
              <a:ext cx="185899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altLang="ko-KR" sz="2800" dirty="0" smtClean="0"/>
                <a:t>a    +    5</a:t>
              </a:r>
            </a:p>
            <a:p>
              <a:r>
                <a:rPr lang="pt-BR" altLang="ko-KR" sz="2800" dirty="0" smtClean="0"/>
                <a:t>n     &gt;   23</a:t>
              </a:r>
            </a:p>
            <a:p>
              <a:r>
                <a:rPr lang="pt-BR" altLang="ko-KR" sz="2800" dirty="0" smtClean="0"/>
                <a:t>a   ==   n</a:t>
              </a:r>
              <a:endParaRPr lang="pt-BR" altLang="ko-KR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42668" y="3007261"/>
              <a:ext cx="10801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연산자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(operator)</a:t>
              </a:r>
              <a:endParaRPr lang="en-US" altLang="ko-KR" dirty="0"/>
            </a:p>
          </p:txBody>
        </p:sp>
        <p:cxnSp>
          <p:nvCxnSpPr>
            <p:cNvPr id="10" name="꺾인 연결선 9"/>
            <p:cNvCxnSpPr/>
            <p:nvPr/>
          </p:nvCxnSpPr>
          <p:spPr>
            <a:xfrm rot="5400000" flipH="1" flipV="1">
              <a:off x="6395490" y="2682431"/>
              <a:ext cx="648072" cy="1588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10"/>
            <p:cNvCxnSpPr/>
            <p:nvPr/>
          </p:nvCxnSpPr>
          <p:spPr>
            <a:xfrm rot="16200000" flipV="1">
              <a:off x="7240790" y="2557211"/>
              <a:ext cx="648072" cy="252028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483069" y="2359189"/>
              <a:ext cx="531233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7222788" y="2359189"/>
              <a:ext cx="43204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847098" y="2359189"/>
              <a:ext cx="43204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/>
            <p:nvPr/>
          </p:nvCxnSpPr>
          <p:spPr>
            <a:xfrm rot="5400000" flipH="1" flipV="1">
              <a:off x="5595070" y="2539209"/>
              <a:ext cx="648072" cy="288031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990540" y="3007261"/>
              <a:ext cx="115212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피연산자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(operand)</a:t>
              </a:r>
              <a:endParaRPr lang="en-US" altLang="ko-KR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50780" y="3007261"/>
              <a:ext cx="115212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피연산자</a:t>
              </a:r>
              <a:endParaRPr lang="en-US" altLang="ko-KR" smtClean="0"/>
            </a:p>
            <a:p>
              <a:pPr algn="ctr"/>
              <a:r>
                <a:rPr lang="en-US" altLang="ko-KR" smtClean="0"/>
                <a:t>(operand)</a:t>
              </a:r>
              <a:endParaRPr lang="en-US" altLang="ko-KR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5559066" y="967114"/>
              <a:ext cx="2520280" cy="504056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15463" y="249091"/>
              <a:ext cx="141853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식</a:t>
              </a:r>
              <a:r>
                <a:rPr lang="en-US" altLang="ko-KR" dirty="0" smtClean="0"/>
                <a:t>(expression)</a:t>
              </a:r>
              <a:endParaRPr lang="ko-KR" altLang="en-US" dirty="0"/>
            </a:p>
          </p:txBody>
        </p:sp>
        <p:cxnSp>
          <p:nvCxnSpPr>
            <p:cNvPr id="20" name="직선 화살표 연결선 19"/>
            <p:cNvCxnSpPr>
              <a:stCxn id="19" idx="2"/>
              <a:endCxn id="18" idx="0"/>
            </p:cNvCxnSpPr>
            <p:nvPr/>
          </p:nvCxnSpPr>
          <p:spPr>
            <a:xfrm flipH="1">
              <a:off x="6819206" y="618423"/>
              <a:ext cx="705522" cy="348691"/>
            </a:xfrm>
            <a:prstGeom prst="straightConnector1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우선 순위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4066486633"/>
              </p:ext>
            </p:extLst>
          </p:nvPr>
        </p:nvGraphicFramePr>
        <p:xfrm>
          <a:off x="357158" y="1412760"/>
          <a:ext cx="4500594" cy="52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717"/>
                <a:gridCol w="3886877"/>
              </a:tblGrid>
              <a:tr h="348730">
                <a:tc rowSpan="15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++(postfix) -- (postfix)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+(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양수 부호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 -(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양수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음수 부호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 ++(prefix) --(prefix) ~ !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형 변환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(type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casting)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*  /  %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+(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덧셈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 –(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뺄셈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&lt;&lt; &gt;&gt; &gt;&gt;&gt;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&lt; &gt; &lt;= &gt;=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</a:rPr>
                        <a:t>instanceof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== !=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&amp;(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비트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AND)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^(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비트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XOR)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|(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비트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OR)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&amp;&amp;(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논리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AND)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||(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논리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OR)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? : 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조건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92" marR="7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+= -= *= /= %= </a:t>
                      </a:r>
                      <a:r>
                        <a:rPr lang="en-US" altLang="ko-KR" sz="1400" dirty="0" smtClean="0"/>
                        <a:t>&amp;= ^= |= &lt;&lt;= &gt;&gt;= &gt;&gt;&gt;=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내용 개체 틀 7"/>
          <p:cNvSpPr>
            <a:spLocks noGrp="1"/>
          </p:cNvSpPr>
          <p:nvPr>
            <p:ph sz="quarter" idx="2"/>
          </p:nvPr>
        </p:nvSpPr>
        <p:spPr>
          <a:xfrm>
            <a:off x="5072066" y="1214422"/>
            <a:ext cx="4071934" cy="535790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같은 우선순위의 연산자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왼쪽에서 오른쪽으로 처리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예외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오른쪽에서 왼쪽으로</a:t>
            </a:r>
            <a:endParaRPr lang="en-US" altLang="ko-KR" sz="1800" dirty="0" smtClean="0"/>
          </a:p>
          <a:p>
            <a:pPr lvl="2"/>
            <a:r>
              <a:rPr lang="ko-KR" altLang="en-US" sz="1400" dirty="0" smtClean="0"/>
              <a:t>대입 연산자</a:t>
            </a:r>
            <a:r>
              <a:rPr lang="en-US" altLang="ko-KR" sz="1400" dirty="0" smtClean="0"/>
              <a:t>, --, ++, +,-(</a:t>
            </a:r>
            <a:r>
              <a:rPr lang="ko-KR" altLang="en-US" sz="1400" dirty="0" smtClean="0"/>
              <a:t>양수 음수 부호</a:t>
            </a:r>
            <a:r>
              <a:rPr lang="en-US" altLang="ko-KR" sz="1400" dirty="0" smtClean="0"/>
              <a:t>), !, </a:t>
            </a:r>
            <a:r>
              <a:rPr lang="ko-KR" altLang="en-US" sz="1400" dirty="0" smtClean="0"/>
              <a:t>형 변환은 </a:t>
            </a:r>
            <a:r>
              <a:rPr lang="ko-KR" altLang="en-US" sz="1400" dirty="0"/>
              <a:t>오른쪽에서 왼쪽으로 </a:t>
            </a:r>
            <a:r>
              <a:rPr lang="ko-KR" altLang="en-US" sz="1400" dirty="0" smtClean="0"/>
              <a:t>처리</a:t>
            </a:r>
            <a:endParaRPr lang="en-US" altLang="ko-KR" sz="1400" dirty="0" smtClean="0"/>
          </a:p>
          <a:p>
            <a:r>
              <a:rPr lang="ko-KR" altLang="en-US" sz="2000" dirty="0" smtClean="0"/>
              <a:t>괄호는 최우선순위</a:t>
            </a:r>
            <a:endParaRPr lang="en-US" altLang="ko-KR" sz="2000" dirty="0"/>
          </a:p>
          <a:p>
            <a:pPr lvl="1"/>
            <a:r>
              <a:rPr lang="ko-KR" altLang="en-US" sz="1800" dirty="0" smtClean="0"/>
              <a:t>괄호가 </a:t>
            </a:r>
            <a:r>
              <a:rPr lang="ko-KR" altLang="en-US" sz="1800" dirty="0"/>
              <a:t>다시 괄호를 포함한 경우는 가장 안쪽의 괄호부터 먼저 </a:t>
            </a:r>
            <a:r>
              <a:rPr lang="ko-KR" altLang="en-US" sz="1800" dirty="0" smtClean="0"/>
              <a:t>처</a:t>
            </a:r>
            <a:r>
              <a:rPr lang="ko-KR" altLang="en-US" sz="1800" dirty="0"/>
              <a:t>리</a:t>
            </a:r>
            <a:endParaRPr lang="en-US" altLang="ko-KR" sz="4400" dirty="0" smtClean="0"/>
          </a:p>
        </p:txBody>
      </p:sp>
      <p:grpSp>
        <p:nvGrpSpPr>
          <p:cNvPr id="3" name="그룹 8"/>
          <p:cNvGrpSpPr/>
          <p:nvPr/>
        </p:nvGrpSpPr>
        <p:grpSpPr>
          <a:xfrm>
            <a:off x="500034" y="1500174"/>
            <a:ext cx="437940" cy="5072154"/>
            <a:chOff x="707030" y="1571612"/>
            <a:chExt cx="437940" cy="4369908"/>
          </a:xfrm>
        </p:grpSpPr>
        <p:sp>
          <p:nvSpPr>
            <p:cNvPr id="5" name="아래쪽 화살표 4"/>
            <p:cNvSpPr/>
            <p:nvPr/>
          </p:nvSpPr>
          <p:spPr>
            <a:xfrm>
              <a:off x="778468" y="1940896"/>
              <a:ext cx="214314" cy="3571900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7030" y="1571612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높음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7030" y="557218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낮음</a:t>
              </a:r>
              <a:endParaRPr lang="ko-KR" altLang="en-US" dirty="0"/>
            </a:p>
          </p:txBody>
        </p:sp>
      </p:grp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0034" y="1214422"/>
            <a:ext cx="8215370" cy="271462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/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% </a:t>
            </a:r>
            <a:r>
              <a:rPr lang="ko-KR" altLang="en-US" dirty="0" smtClean="0"/>
              <a:t>연산자의 특이성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 연산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/</a:t>
            </a:r>
            <a:r>
              <a:rPr lang="ko-KR" altLang="en-US" dirty="0" smtClean="0"/>
              <a:t>은 정수 몫</a:t>
            </a:r>
            <a:r>
              <a:rPr lang="en-US" altLang="ko-KR" dirty="0" smtClean="0"/>
              <a:t>. %</a:t>
            </a:r>
            <a:r>
              <a:rPr lang="ko-KR" altLang="en-US" dirty="0" smtClean="0"/>
              <a:t>는 정수 나머지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실수 연산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/</a:t>
            </a:r>
            <a:r>
              <a:rPr lang="ko-KR" altLang="en-US" dirty="0" smtClean="0"/>
              <a:t>는 실수 몫</a:t>
            </a:r>
            <a:r>
              <a:rPr lang="en-US" altLang="ko-KR" dirty="0" smtClean="0"/>
              <a:t>. %</a:t>
            </a:r>
            <a:r>
              <a:rPr lang="ko-KR" altLang="en-US" dirty="0" smtClean="0"/>
              <a:t>는 몫을 정수로 구했을 때의 실수 나머지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5.5/3.3 = 1.6666666&lt;------ </a:t>
            </a:r>
            <a:r>
              <a:rPr lang="ko-KR" altLang="en-US" dirty="0" smtClean="0"/>
              <a:t>나머지 없는 실수 몫 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5.5%3.3 = 2.2&lt;------ </a:t>
            </a:r>
            <a:r>
              <a:rPr lang="ko-KR" altLang="en-US" dirty="0" smtClean="0"/>
              <a:t>정수 몫 </a:t>
            </a:r>
            <a:r>
              <a:rPr lang="en-US" altLang="ko-KR" dirty="0" smtClean="0"/>
              <a:t>1</a:t>
            </a:r>
            <a:r>
              <a:rPr lang="ko-KR" altLang="en-US" dirty="0" smtClean="0"/>
              <a:t>를 구한 나머지 실수 몫 값</a:t>
            </a:r>
            <a:r>
              <a:rPr lang="en-US" altLang="ko-KR" dirty="0" smtClean="0"/>
              <a:t>(5.5-3.3 = 2.2)</a:t>
            </a:r>
          </a:p>
          <a:p>
            <a:pPr lvl="2"/>
            <a:r>
              <a:rPr lang="en-US" altLang="ko-KR" dirty="0" smtClean="0"/>
              <a:t>1.6666666*3.3 + 2.2 ≠ 5.5</a:t>
            </a:r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785918" y="4071942"/>
          <a:ext cx="5214972" cy="2555748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142040"/>
                <a:gridCol w="1357644"/>
                <a:gridCol w="1357644"/>
                <a:gridCol w="1357644"/>
              </a:tblGrid>
              <a:tr h="2087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산술 연산자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결과값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215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</a:rPr>
                        <a:t>+</a:t>
                      </a:r>
                      <a:endParaRPr 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더하기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</a:rPr>
                        <a:t>25.5 + 3.6</a:t>
                      </a:r>
                      <a:endParaRPr 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</a:rPr>
                        <a:t>29.1</a:t>
                      </a:r>
                      <a:endParaRPr 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215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</a:rPr>
                        <a:t>-</a:t>
                      </a:r>
                      <a:endParaRPr 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빼기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ea"/>
                          <a:ea typeface="+mn-ea"/>
                        </a:rPr>
                        <a:t>3 - 5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</a:rPr>
                        <a:t>-2</a:t>
                      </a:r>
                      <a:endParaRPr 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215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</a:rPr>
                        <a:t>*</a:t>
                      </a:r>
                      <a:endParaRPr 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곱하기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</a:rPr>
                        <a:t>2.5 * 4</a:t>
                      </a:r>
                      <a:endParaRPr 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</a:rPr>
                        <a:t>10.0</a:t>
                      </a:r>
                      <a:endParaRPr 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215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</a:rPr>
                        <a:t>/</a:t>
                      </a:r>
                      <a:endParaRPr 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나누기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</a:rPr>
                        <a:t>5/2</a:t>
                      </a:r>
                      <a:endParaRPr 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</a:rPr>
                        <a:t>2</a:t>
                      </a:r>
                      <a:endParaRPr 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215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</a:rPr>
                        <a:t>%</a:t>
                      </a:r>
                      <a:endParaRPr 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나머지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</a:rPr>
                        <a:t>5%2</a:t>
                      </a:r>
                      <a:endParaRPr 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ea"/>
                          <a:ea typeface="+mn-ea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2-5 : </a:t>
            </a:r>
            <a:r>
              <a:rPr lang="ko-KR" altLang="en-US" dirty="0" smtClean="0"/>
              <a:t>산술 연산 예제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1" y="1969859"/>
            <a:ext cx="5112568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dirty="0"/>
              <a:t>public class </a:t>
            </a:r>
            <a:r>
              <a:rPr lang="en-US" altLang="ko-KR" dirty="0" err="1"/>
              <a:t>ArithmeticOperator</a:t>
            </a:r>
            <a:r>
              <a:rPr lang="en-US" altLang="ko-KR" dirty="0"/>
              <a:t> {</a:t>
            </a:r>
          </a:p>
          <a:p>
            <a:pPr defTabSz="180000"/>
            <a:r>
              <a:rPr lang="en-US" altLang="ko-KR" dirty="0" smtClean="0"/>
              <a:t>	public </a:t>
            </a:r>
            <a:r>
              <a:rPr lang="en-US" altLang="ko-KR" dirty="0"/>
              <a:t>static void main 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defTabSz="180000"/>
            <a:r>
              <a:rPr lang="en-US" altLang="ko-KR" dirty="0" smtClean="0"/>
              <a:t>		final </a:t>
            </a:r>
            <a:r>
              <a:rPr lang="en-US" altLang="ko-KR" dirty="0" err="1"/>
              <a:t>int</a:t>
            </a:r>
            <a:r>
              <a:rPr lang="en-US" altLang="ko-KR" dirty="0"/>
              <a:t> TIME = 500;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second;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minute;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hour</a:t>
            </a:r>
          </a:p>
          <a:p>
            <a:pPr defTabSz="180000"/>
            <a:r>
              <a:rPr lang="en-US" altLang="ko-KR" dirty="0" smtClean="0"/>
              <a:t>		second </a:t>
            </a:r>
            <a:r>
              <a:rPr lang="en-US" altLang="ko-KR" dirty="0"/>
              <a:t>= TIME % 60;</a:t>
            </a:r>
          </a:p>
          <a:p>
            <a:pPr defTabSz="180000"/>
            <a:r>
              <a:rPr lang="en-US" altLang="ko-KR" dirty="0" smtClean="0"/>
              <a:t>		minute </a:t>
            </a:r>
            <a:r>
              <a:rPr lang="en-US" altLang="ko-KR" dirty="0"/>
              <a:t>= (TIME / 60) % 60;</a:t>
            </a:r>
          </a:p>
          <a:p>
            <a:pPr defTabSz="180000"/>
            <a:r>
              <a:rPr lang="en-US" altLang="ko-KR" dirty="0" smtClean="0"/>
              <a:t>		hour </a:t>
            </a:r>
            <a:r>
              <a:rPr lang="en-US" altLang="ko-KR" dirty="0"/>
              <a:t>= (TIME / 60) / 60;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</a:t>
            </a:r>
            <a:r>
              <a:rPr lang="en-US" altLang="ko-KR" dirty="0" smtClean="0"/>
              <a:t>(TIME </a:t>
            </a:r>
            <a:r>
              <a:rPr lang="en-US" altLang="ko-KR" dirty="0"/>
              <a:t>+ "</a:t>
            </a:r>
            <a:r>
              <a:rPr lang="ko-KR" altLang="en-US" dirty="0"/>
              <a:t>초는 </a:t>
            </a:r>
            <a:r>
              <a:rPr lang="en-US" altLang="ko-KR" dirty="0"/>
              <a:t>");</a:t>
            </a:r>
            <a:endParaRPr lang="ko-KR" altLang="en-US" dirty="0"/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</a:t>
            </a:r>
            <a:r>
              <a:rPr lang="en-US" altLang="ko-KR" dirty="0" smtClean="0"/>
              <a:t>(hour </a:t>
            </a:r>
            <a:r>
              <a:rPr lang="en-US" altLang="ko-KR" dirty="0"/>
              <a:t>+"</a:t>
            </a:r>
            <a:r>
              <a:rPr lang="ko-KR" altLang="en-US" dirty="0"/>
              <a:t>시간</a:t>
            </a:r>
            <a:r>
              <a:rPr lang="en-US" altLang="ko-KR" dirty="0"/>
              <a:t>, ");</a:t>
            </a:r>
            <a:endParaRPr lang="ko-KR" altLang="en-US" dirty="0"/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</a:t>
            </a:r>
            <a:r>
              <a:rPr lang="en-US" altLang="ko-KR" dirty="0" smtClean="0"/>
              <a:t>(minute </a:t>
            </a:r>
            <a:r>
              <a:rPr lang="en-US" altLang="ko-KR" dirty="0"/>
              <a:t>+"</a:t>
            </a:r>
            <a:r>
              <a:rPr lang="ko-KR" altLang="en-US" dirty="0"/>
              <a:t>분</a:t>
            </a:r>
            <a:r>
              <a:rPr lang="en-US" altLang="ko-KR" dirty="0"/>
              <a:t>, ");</a:t>
            </a:r>
            <a:endParaRPr lang="ko-KR" altLang="en-US" dirty="0"/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(second </a:t>
            </a:r>
            <a:r>
              <a:rPr lang="en-US" altLang="ko-KR" dirty="0"/>
              <a:t>+"</a:t>
            </a:r>
            <a:r>
              <a:rPr lang="ko-KR" altLang="en-US" dirty="0"/>
              <a:t>초입니다</a:t>
            </a:r>
            <a:r>
              <a:rPr lang="en-US" altLang="ko-KR" dirty="0"/>
              <a:t>.“);</a:t>
            </a:r>
            <a:endParaRPr lang="ko-KR" altLang="en-US" dirty="0"/>
          </a:p>
          <a:p>
            <a:pPr defTabSz="180000"/>
            <a:r>
              <a:rPr lang="en-US" altLang="ko-KR" dirty="0" smtClean="0"/>
              <a:t>	}</a:t>
            </a:r>
            <a:endParaRPr lang="ko-KR" altLang="en-US" dirty="0"/>
          </a:p>
          <a:p>
            <a:pPr defTabSz="180000"/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214422"/>
            <a:ext cx="6364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정수의 몫과 나머지를 이용하여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500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초는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몇 시간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몇 분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몇 초인가를 구하는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98616" y="5847844"/>
            <a:ext cx="24898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500</a:t>
            </a:r>
            <a:r>
              <a:rPr lang="ko-KR" altLang="en-US" dirty="0"/>
              <a:t>초는 </a:t>
            </a:r>
            <a:r>
              <a:rPr lang="en-US" altLang="ko-KR" dirty="0"/>
              <a:t>0</a:t>
            </a:r>
            <a:r>
              <a:rPr lang="ko-KR" altLang="en-US" dirty="0"/>
              <a:t>시간</a:t>
            </a:r>
            <a:r>
              <a:rPr lang="en-US" altLang="ko-KR" dirty="0"/>
              <a:t>, 8</a:t>
            </a:r>
            <a:r>
              <a:rPr lang="ko-KR" altLang="en-US" dirty="0"/>
              <a:t>분</a:t>
            </a:r>
            <a:r>
              <a:rPr lang="en-US" altLang="ko-KR" dirty="0"/>
              <a:t>, 20</a:t>
            </a:r>
            <a:r>
              <a:rPr lang="ko-KR" altLang="en-US" dirty="0"/>
              <a:t>초입니다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비트 연산자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피 연산자의 각 비트들을 대상으로 하는 연산</a:t>
            </a:r>
            <a:endParaRPr lang="ko-KR" altLang="en-US" dirty="0"/>
          </a:p>
        </p:txBody>
      </p:sp>
      <p:graphicFrame>
        <p:nvGraphicFramePr>
          <p:cNvPr id="15" name="내용 개체 틀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838317802"/>
              </p:ext>
            </p:extLst>
          </p:nvPr>
        </p:nvGraphicFramePr>
        <p:xfrm>
          <a:off x="1115616" y="2060848"/>
          <a:ext cx="7173073" cy="237363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238985"/>
                <a:gridCol w="5934088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/>
                        <a:t>비트 연산자</a:t>
                      </a:r>
                      <a:endParaRPr lang="ko-KR" altLang="en-US" sz="1800" i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7204" marR="67204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/>
                        <a:t>내용</a:t>
                      </a:r>
                      <a:endParaRPr lang="ko-KR" altLang="en-US" sz="1800" i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7204" marR="67204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a &amp; b</a:t>
                      </a:r>
                      <a:endParaRPr lang="en-US" sz="1800" i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7204" marR="67204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/>
                        <a:t>a</a:t>
                      </a:r>
                      <a:r>
                        <a:rPr lang="ko-KR" altLang="en-US" sz="1800" dirty="0"/>
                        <a:t>와 </a:t>
                      </a:r>
                      <a:r>
                        <a:rPr lang="en-US" altLang="ko-KR" sz="1800" dirty="0"/>
                        <a:t>b</a:t>
                      </a:r>
                      <a:r>
                        <a:rPr lang="ko-KR" altLang="en-US" sz="1800" dirty="0"/>
                        <a:t>의 각 비트들의 </a:t>
                      </a:r>
                      <a:r>
                        <a:rPr lang="en-US" altLang="ko-KR" sz="1800" dirty="0"/>
                        <a:t>AND </a:t>
                      </a:r>
                      <a:r>
                        <a:rPr lang="ko-KR" altLang="en-US" sz="1800" dirty="0"/>
                        <a:t>연산</a:t>
                      </a:r>
                      <a:r>
                        <a:rPr lang="en-US" altLang="ko-KR" sz="1800" dirty="0"/>
                        <a:t>. </a:t>
                      </a:r>
                      <a:r>
                        <a:rPr lang="ko-KR" altLang="en-US" sz="1800" dirty="0"/>
                        <a:t>두 비트 모두 </a:t>
                      </a:r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일 때만 </a:t>
                      </a:r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이 되며 나머지는 </a:t>
                      </a:r>
                      <a:r>
                        <a:rPr lang="en-US" altLang="ko-KR" sz="1800" dirty="0"/>
                        <a:t>0</a:t>
                      </a:r>
                      <a:endParaRPr lang="ko-KR" altLang="en-US" sz="1800" i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7204" marR="67204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a | b</a:t>
                      </a:r>
                      <a:endParaRPr lang="en-US" sz="1800" i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7204" marR="67204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/>
                        <a:t>a</a:t>
                      </a:r>
                      <a:r>
                        <a:rPr lang="ko-KR" altLang="en-US" sz="1800" dirty="0"/>
                        <a:t>와 </a:t>
                      </a:r>
                      <a:r>
                        <a:rPr lang="en-US" altLang="ko-KR" sz="1800" dirty="0"/>
                        <a:t>b</a:t>
                      </a:r>
                      <a:r>
                        <a:rPr lang="ko-KR" altLang="en-US" sz="1800" dirty="0"/>
                        <a:t>의 각 비트들의 </a:t>
                      </a:r>
                      <a:r>
                        <a:rPr lang="en-US" altLang="ko-KR" sz="1800" dirty="0"/>
                        <a:t>OR </a:t>
                      </a:r>
                      <a:r>
                        <a:rPr lang="ko-KR" altLang="en-US" sz="1800" dirty="0"/>
                        <a:t>연산</a:t>
                      </a:r>
                      <a:r>
                        <a:rPr lang="en-US" altLang="ko-KR" sz="1800" dirty="0"/>
                        <a:t>. </a:t>
                      </a:r>
                      <a:r>
                        <a:rPr lang="ko-KR" altLang="en-US" sz="1800" dirty="0"/>
                        <a:t>두 비트 모두 </a:t>
                      </a:r>
                      <a:r>
                        <a:rPr lang="en-US" altLang="ko-KR" sz="1800" dirty="0"/>
                        <a:t>0</a:t>
                      </a:r>
                      <a:r>
                        <a:rPr lang="ko-KR" altLang="en-US" sz="1800" dirty="0"/>
                        <a:t>일 때만 </a:t>
                      </a:r>
                      <a:r>
                        <a:rPr lang="en-US" altLang="ko-KR" sz="1800" dirty="0"/>
                        <a:t>0</a:t>
                      </a:r>
                      <a:r>
                        <a:rPr lang="ko-KR" altLang="en-US" sz="1800" dirty="0"/>
                        <a:t>이 되며 나머지는 </a:t>
                      </a:r>
                      <a:r>
                        <a:rPr lang="en-US" altLang="ko-KR" sz="1800" dirty="0"/>
                        <a:t>1</a:t>
                      </a:r>
                      <a:endParaRPr lang="ko-KR" altLang="en-US" sz="1800" i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7204" marR="67204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a ^ b</a:t>
                      </a:r>
                      <a:endParaRPr lang="en-US" sz="1800" i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7204" marR="67204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/>
                        <a:t>a</a:t>
                      </a:r>
                      <a:r>
                        <a:rPr lang="ko-KR" altLang="en-US" sz="1800" dirty="0"/>
                        <a:t>와 </a:t>
                      </a:r>
                      <a:r>
                        <a:rPr lang="en-US" altLang="ko-KR" sz="1800" dirty="0"/>
                        <a:t>b</a:t>
                      </a:r>
                      <a:r>
                        <a:rPr lang="ko-KR" altLang="en-US" sz="1800" dirty="0"/>
                        <a:t>의 각 비트들의 </a:t>
                      </a:r>
                      <a:r>
                        <a:rPr lang="en-US" altLang="ko-KR" sz="1800" dirty="0"/>
                        <a:t>XOR </a:t>
                      </a:r>
                      <a:r>
                        <a:rPr lang="ko-KR" altLang="en-US" sz="1800" dirty="0"/>
                        <a:t>연산</a:t>
                      </a:r>
                      <a:r>
                        <a:rPr lang="en-US" altLang="ko-KR" sz="1800" dirty="0"/>
                        <a:t>. </a:t>
                      </a:r>
                      <a:r>
                        <a:rPr lang="ko-KR" altLang="en-US" sz="1800" dirty="0"/>
                        <a:t>두 비트가 서로 다르면 </a:t>
                      </a:r>
                      <a:r>
                        <a:rPr lang="en-US" altLang="ko-KR" sz="1800" dirty="0"/>
                        <a:t>1, </a:t>
                      </a:r>
                      <a:r>
                        <a:rPr lang="ko-KR" altLang="en-US" sz="1800" dirty="0"/>
                        <a:t>같으면 </a:t>
                      </a:r>
                      <a:r>
                        <a:rPr lang="en-US" altLang="ko-KR" sz="1800" dirty="0"/>
                        <a:t>0</a:t>
                      </a:r>
                      <a:endParaRPr lang="ko-KR" altLang="en-US" sz="1800" i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7204" marR="67204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~ a</a:t>
                      </a:r>
                      <a:endParaRPr lang="en-US" sz="1800" i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7204" marR="67204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err="1"/>
                        <a:t>단항</a:t>
                      </a:r>
                      <a:r>
                        <a:rPr lang="ko-KR" altLang="en-US" sz="1800" dirty="0"/>
                        <a:t> 연산자로서</a:t>
                      </a:r>
                      <a:r>
                        <a:rPr lang="en-US" altLang="ko-KR" sz="1800" dirty="0"/>
                        <a:t>, a</a:t>
                      </a:r>
                      <a:r>
                        <a:rPr lang="ko-KR" altLang="en-US" sz="1800" dirty="0"/>
                        <a:t>의 각 비트들에 </a:t>
                      </a:r>
                      <a:r>
                        <a:rPr lang="en-US" altLang="ko-KR" sz="1800" dirty="0"/>
                        <a:t>NOT </a:t>
                      </a:r>
                      <a:r>
                        <a:rPr lang="ko-KR" altLang="en-US" sz="1800" dirty="0"/>
                        <a:t>연산</a:t>
                      </a:r>
                      <a:r>
                        <a:rPr lang="en-US" altLang="ko-KR" sz="1800" dirty="0"/>
                        <a:t>. 1</a:t>
                      </a:r>
                      <a:r>
                        <a:rPr lang="ko-KR" altLang="en-US" sz="1800" dirty="0"/>
                        <a:t>을 </a:t>
                      </a:r>
                      <a:r>
                        <a:rPr lang="en-US" altLang="ko-KR" sz="1800" dirty="0"/>
                        <a:t>0</a:t>
                      </a:r>
                      <a:r>
                        <a:rPr lang="ko-KR" altLang="en-US" sz="1800" dirty="0"/>
                        <a:t>으로</a:t>
                      </a:r>
                      <a:r>
                        <a:rPr lang="en-US" altLang="ko-KR" sz="1800" dirty="0"/>
                        <a:t>, 0</a:t>
                      </a:r>
                      <a:r>
                        <a:rPr lang="ko-KR" altLang="en-US" sz="1800" dirty="0"/>
                        <a:t>을 </a:t>
                      </a:r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로 변환</a:t>
                      </a:r>
                      <a:endParaRPr lang="ko-KR" altLang="en-US" sz="1800" i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7204" marR="67204" marT="17907" marB="17907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5865366" y="1500174"/>
            <a:ext cx="142876" cy="1143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36870" y="1500174"/>
            <a:ext cx="142876" cy="1143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500298" y="3929066"/>
            <a:ext cx="142876" cy="1143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071670" y="3929066"/>
            <a:ext cx="142876" cy="1143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455643" y="4286256"/>
            <a:ext cx="142876" cy="7858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027015" y="4286256"/>
            <a:ext cx="142876" cy="7858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00298" y="1500174"/>
            <a:ext cx="142876" cy="1143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71670" y="1500174"/>
            <a:ext cx="142876" cy="1143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비트 </a:t>
            </a:r>
            <a:r>
              <a:rPr lang="ko-KR" altLang="en-US" dirty="0" smtClean="0"/>
              <a:t>연산자의 사례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728" y="157161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01101010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185736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11001101</a:t>
            </a:r>
            <a:endParaRPr lang="ko-KR" altLang="en-US" sz="20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214414" y="2214554"/>
            <a:ext cx="1500198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2976" y="185736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&amp;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28728" y="221455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01001000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8860" y="2928934"/>
            <a:ext cx="1569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둘 중 하나라도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 되면</a:t>
            </a:r>
            <a:endParaRPr lang="en-US" altLang="ko-KR" sz="1600" dirty="0" smtClean="0"/>
          </a:p>
          <a:p>
            <a:r>
              <a:rPr lang="ko-KR" altLang="en-US" sz="1600" dirty="0" smtClean="0"/>
              <a:t>결과는 </a:t>
            </a:r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000100" y="2928934"/>
            <a:ext cx="1394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모두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이므로 결과는 </a:t>
            </a: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365300" y="157161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01101010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365300" y="185736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11001101</a:t>
            </a:r>
            <a:endParaRPr lang="ko-KR" altLang="en-US" sz="20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5150986" y="2214554"/>
            <a:ext cx="1500198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79548" y="1857364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|</a:t>
            </a:r>
            <a:endParaRPr lang="ko-KR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365300" y="221455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11101111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00826" y="2928934"/>
            <a:ext cx="1569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둘 중 하나라도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 되면</a:t>
            </a:r>
            <a:endParaRPr lang="en-US" altLang="ko-KR" sz="1600" dirty="0" smtClean="0"/>
          </a:p>
          <a:p>
            <a:r>
              <a:rPr lang="ko-KR" altLang="en-US" sz="1600" dirty="0" smtClean="0"/>
              <a:t>결과는 </a:t>
            </a: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4857752" y="2928934"/>
            <a:ext cx="1394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모두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이므로 결과는 </a:t>
            </a:r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428728" y="400050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01101010</a:t>
            </a:r>
            <a:endParaRPr lang="ko-KR" alt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1428728" y="428625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11001101</a:t>
            </a:r>
            <a:endParaRPr lang="ko-KR" altLang="en-US" sz="2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1214414" y="4643446"/>
            <a:ext cx="1500198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42976" y="4286256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^</a:t>
            </a:r>
            <a:endParaRPr lang="ko-KR" alt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428728" y="46434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10100111</a:t>
            </a:r>
            <a:endParaRPr lang="ko-KR" alt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2428860" y="5357826"/>
            <a:ext cx="138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두 비트가 서로 다르므로</a:t>
            </a:r>
            <a:endParaRPr lang="en-US" altLang="ko-KR" sz="1600" dirty="0" smtClean="0"/>
          </a:p>
          <a:p>
            <a:r>
              <a:rPr lang="ko-KR" altLang="en-US" sz="1600" dirty="0" smtClean="0"/>
              <a:t> 결과는 </a:t>
            </a: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53703" y="5357825"/>
            <a:ext cx="1350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두 비트가 모두 같으므로</a:t>
            </a:r>
            <a:endParaRPr lang="en-US" altLang="ko-KR" sz="1600" dirty="0" smtClean="0"/>
          </a:p>
          <a:p>
            <a:r>
              <a:rPr lang="ko-KR" altLang="en-US" sz="1600" dirty="0" smtClean="0"/>
              <a:t> 결과는 </a:t>
            </a:r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5384073" y="428625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01101010</a:t>
            </a:r>
            <a:endParaRPr lang="ko-KR" altLang="en-US" sz="20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5169759" y="4643446"/>
            <a:ext cx="1500198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6883" y="4286256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~</a:t>
            </a:r>
            <a:endParaRPr lang="ko-KR" alt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5384073" y="46434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10010101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166389" y="5357826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0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로 변환</a:t>
            </a:r>
            <a:endParaRPr lang="ko-KR" altLang="en-US" sz="1600" dirty="0"/>
          </a:p>
        </p:txBody>
      </p:sp>
      <p:cxnSp>
        <p:nvCxnSpPr>
          <p:cNvPr id="48" name="Shape 47"/>
          <p:cNvCxnSpPr>
            <a:stCxn id="18" idx="0"/>
            <a:endCxn id="17" idx="2"/>
          </p:cNvCxnSpPr>
          <p:nvPr/>
        </p:nvCxnSpPr>
        <p:spPr>
          <a:xfrm rot="5400000" flipH="1" flipV="1">
            <a:off x="1777461" y="2563288"/>
            <a:ext cx="285752" cy="44554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>
            <a:stCxn id="16" idx="0"/>
            <a:endCxn id="15" idx="2"/>
          </p:cNvCxnSpPr>
          <p:nvPr/>
        </p:nvCxnSpPr>
        <p:spPr>
          <a:xfrm rot="16200000" flipV="1">
            <a:off x="2749837" y="2465081"/>
            <a:ext cx="285752" cy="64195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구부러진 연결선 56"/>
          <p:cNvCxnSpPr>
            <a:stCxn id="28" idx="0"/>
            <a:endCxn id="27" idx="2"/>
          </p:cNvCxnSpPr>
          <p:nvPr/>
        </p:nvCxnSpPr>
        <p:spPr>
          <a:xfrm rot="5400000" flipH="1" flipV="1">
            <a:off x="5603135" y="2595266"/>
            <a:ext cx="285752" cy="38158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 58"/>
          <p:cNvCxnSpPr>
            <a:stCxn id="26" idx="0"/>
            <a:endCxn id="25" idx="2"/>
          </p:cNvCxnSpPr>
          <p:nvPr/>
        </p:nvCxnSpPr>
        <p:spPr>
          <a:xfrm rot="16200000" flipV="1">
            <a:off x="6754106" y="2397384"/>
            <a:ext cx="285752" cy="77734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>
            <a:stCxn id="37" idx="0"/>
            <a:endCxn id="36" idx="2"/>
          </p:cNvCxnSpPr>
          <p:nvPr/>
        </p:nvCxnSpPr>
        <p:spPr>
          <a:xfrm rot="5400000" flipH="1" flipV="1">
            <a:off x="1643043" y="4857760"/>
            <a:ext cx="285751" cy="7143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 63"/>
          <p:cNvCxnSpPr>
            <a:stCxn id="35" idx="0"/>
            <a:endCxn id="34" idx="2"/>
          </p:cNvCxnSpPr>
          <p:nvPr/>
        </p:nvCxnSpPr>
        <p:spPr>
          <a:xfrm rot="16200000" flipV="1">
            <a:off x="2703751" y="4940059"/>
            <a:ext cx="285752" cy="5497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452273" y="5357826"/>
            <a:ext cx="1048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변환</a:t>
            </a:r>
            <a:endParaRPr lang="ko-KR" altLang="en-US" sz="1600" dirty="0"/>
          </a:p>
        </p:txBody>
      </p:sp>
      <p:cxnSp>
        <p:nvCxnSpPr>
          <p:cNvPr id="69" name="구부러진 연결선 68"/>
          <p:cNvCxnSpPr>
            <a:stCxn id="44" idx="0"/>
            <a:endCxn id="45" idx="2"/>
          </p:cNvCxnSpPr>
          <p:nvPr/>
        </p:nvCxnSpPr>
        <p:spPr>
          <a:xfrm rot="5400000" flipH="1" flipV="1">
            <a:off x="5730476" y="4989850"/>
            <a:ext cx="285752" cy="45020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>
            <a:stCxn id="66" idx="0"/>
            <a:endCxn id="43" idx="2"/>
          </p:cNvCxnSpPr>
          <p:nvPr/>
        </p:nvCxnSpPr>
        <p:spPr>
          <a:xfrm rot="16200000" flipV="1">
            <a:off x="6608973" y="4990182"/>
            <a:ext cx="285752" cy="44953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시프트 연산자</a:t>
            </a:r>
            <a:endParaRPr lang="ko-KR" altLang="en-US" dirty="0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graphicFrame>
        <p:nvGraphicFramePr>
          <p:cNvPr id="9" name="내용 개체 틀 1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4278600024"/>
              </p:ext>
            </p:extLst>
          </p:nvPr>
        </p:nvGraphicFramePr>
        <p:xfrm>
          <a:off x="642910" y="1428736"/>
          <a:ext cx="7313466" cy="4554607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044781"/>
                <a:gridCol w="6268685"/>
              </a:tblGrid>
              <a:tr h="4969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시프트 </a:t>
                      </a:r>
                      <a:r>
                        <a:rPr lang="ko-KR" altLang="en-US" sz="1800" dirty="0"/>
                        <a:t>연산자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/>
                        <a:t>내용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765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a &gt;&gt; b</a:t>
                      </a:r>
                      <a:endParaRPr lang="en-US" sz="18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/>
                        <a:t>a</a:t>
                      </a:r>
                      <a:r>
                        <a:rPr lang="ko-KR" altLang="en-US" sz="1800" dirty="0"/>
                        <a:t>의 각 비트를 오른쪽으로 </a:t>
                      </a:r>
                      <a:r>
                        <a:rPr lang="en-US" altLang="ko-KR" sz="1800" dirty="0"/>
                        <a:t>b </a:t>
                      </a:r>
                      <a:r>
                        <a:rPr lang="ko-KR" altLang="en-US" sz="1800" dirty="0"/>
                        <a:t>번 </a:t>
                      </a:r>
                      <a:r>
                        <a:rPr lang="ko-KR" altLang="en-US" sz="1800" dirty="0" err="1" smtClean="0"/>
                        <a:t>시프트한다</a:t>
                      </a:r>
                      <a:r>
                        <a:rPr lang="en-US" altLang="ko-KR" sz="1800" dirty="0"/>
                        <a:t>. </a:t>
                      </a:r>
                      <a:endParaRPr lang="en-US" altLang="ko-KR" sz="1800" dirty="0" smtClean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최상위 </a:t>
                      </a:r>
                      <a:r>
                        <a:rPr lang="ko-KR" altLang="en-US" sz="1800" dirty="0"/>
                        <a:t>비트의 빈자리는 </a:t>
                      </a:r>
                      <a:r>
                        <a:rPr lang="ko-KR" altLang="en-US" sz="1800" dirty="0" smtClean="0"/>
                        <a:t>시프트 </a:t>
                      </a:r>
                      <a:r>
                        <a:rPr lang="ko-KR" altLang="en-US" sz="1800" dirty="0"/>
                        <a:t>전의 최상위 비트로 다시 채운다</a:t>
                      </a:r>
                      <a:r>
                        <a:rPr lang="en-US" altLang="ko-KR" sz="1800" dirty="0"/>
                        <a:t>. </a:t>
                      </a:r>
                      <a:endParaRPr lang="en-US" altLang="ko-KR" sz="1800" dirty="0" smtClean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산술적 </a:t>
                      </a:r>
                      <a:r>
                        <a:rPr lang="ko-KR" altLang="en-US" sz="1800" dirty="0"/>
                        <a:t>오른쪽 </a:t>
                      </a:r>
                      <a:r>
                        <a:rPr lang="ko-KR" altLang="en-US" sz="1800" dirty="0" smtClean="0"/>
                        <a:t>시프트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765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a &gt;&gt;&gt; b</a:t>
                      </a:r>
                      <a:endParaRPr lang="en-US" sz="18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/>
                        <a:t>a</a:t>
                      </a:r>
                      <a:r>
                        <a:rPr lang="ko-KR" altLang="en-US" sz="1800" dirty="0"/>
                        <a:t>의 각 비트를 오른쪽으로 </a:t>
                      </a:r>
                      <a:r>
                        <a:rPr lang="en-US" altLang="ko-KR" sz="1800" dirty="0"/>
                        <a:t>b </a:t>
                      </a:r>
                      <a:r>
                        <a:rPr lang="ko-KR" altLang="en-US" sz="1800" dirty="0"/>
                        <a:t>번 </a:t>
                      </a:r>
                      <a:r>
                        <a:rPr lang="ko-KR" altLang="en-US" sz="1800" dirty="0" err="1" smtClean="0"/>
                        <a:t>시프트한다</a:t>
                      </a:r>
                      <a:r>
                        <a:rPr lang="en-US" altLang="ko-KR" sz="1800" dirty="0"/>
                        <a:t>. </a:t>
                      </a:r>
                      <a:endParaRPr lang="en-US" altLang="ko-KR" sz="1800" dirty="0" smtClean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그리고 </a:t>
                      </a:r>
                      <a:r>
                        <a:rPr lang="ko-KR" altLang="en-US" sz="1800" dirty="0"/>
                        <a:t>최상위 비트의 빈자리는 </a:t>
                      </a:r>
                      <a:r>
                        <a:rPr lang="en-US" altLang="ko-KR" sz="1800" dirty="0"/>
                        <a:t>0</a:t>
                      </a:r>
                      <a:r>
                        <a:rPr lang="ko-KR" altLang="en-US" sz="1800" dirty="0"/>
                        <a:t>으로 채운다</a:t>
                      </a:r>
                      <a:r>
                        <a:rPr lang="en-US" altLang="ko-KR" sz="1800" dirty="0"/>
                        <a:t>. </a:t>
                      </a:r>
                      <a:endParaRPr lang="en-US" altLang="ko-KR" sz="1800" dirty="0" smtClean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논리적 </a:t>
                      </a:r>
                      <a:r>
                        <a:rPr lang="ko-KR" altLang="en-US" sz="1800" dirty="0"/>
                        <a:t>오른쪽 </a:t>
                      </a:r>
                      <a:r>
                        <a:rPr lang="ko-KR" altLang="en-US" sz="1800" dirty="0" smtClean="0"/>
                        <a:t>시프트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765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a &lt;&lt; b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/>
                        <a:t>a</a:t>
                      </a:r>
                      <a:r>
                        <a:rPr lang="ko-KR" altLang="en-US" sz="1800" dirty="0"/>
                        <a:t>의 각 비트를 왼쪽으로 </a:t>
                      </a:r>
                      <a:r>
                        <a:rPr lang="en-US" altLang="ko-KR" sz="1800" dirty="0"/>
                        <a:t>b </a:t>
                      </a:r>
                      <a:r>
                        <a:rPr lang="ko-KR" altLang="en-US" sz="1800" dirty="0"/>
                        <a:t>번 </a:t>
                      </a:r>
                      <a:r>
                        <a:rPr lang="ko-KR" altLang="en-US" sz="1800" dirty="0" err="1" smtClean="0"/>
                        <a:t>시프트한다</a:t>
                      </a:r>
                      <a:r>
                        <a:rPr lang="en-US" altLang="ko-KR" sz="1800" dirty="0"/>
                        <a:t>. </a:t>
                      </a:r>
                      <a:endParaRPr lang="en-US" altLang="ko-KR" sz="1800" dirty="0" smtClean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그리고 </a:t>
                      </a:r>
                      <a:r>
                        <a:rPr lang="ko-KR" altLang="en-US" sz="1800" dirty="0"/>
                        <a:t>최하위 비트의 빈자리는 </a:t>
                      </a:r>
                      <a:r>
                        <a:rPr lang="en-US" altLang="ko-KR" sz="1800" dirty="0"/>
                        <a:t>0</a:t>
                      </a:r>
                      <a:r>
                        <a:rPr lang="ko-KR" altLang="en-US" sz="1800" dirty="0"/>
                        <a:t>으로 채운다</a:t>
                      </a:r>
                      <a:r>
                        <a:rPr lang="en-US" altLang="ko-KR" sz="1800" dirty="0"/>
                        <a:t>. </a:t>
                      </a:r>
                      <a:endParaRPr lang="en-US" altLang="ko-KR" sz="1800" dirty="0" smtClean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산술적 </a:t>
                      </a:r>
                      <a:r>
                        <a:rPr lang="ko-KR" altLang="en-US" sz="1800" dirty="0"/>
                        <a:t>왼쪽 </a:t>
                      </a:r>
                      <a:r>
                        <a:rPr lang="ko-KR" altLang="en-US" sz="1800" dirty="0" smtClean="0"/>
                        <a:t>시프트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시프트 연산자의 사례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316088"/>
            <a:ext cx="3406830" cy="70788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byte a = </a:t>
            </a:r>
            <a:r>
              <a:rPr lang="en-US" altLang="ko-KR" sz="2000" dirty="0"/>
              <a:t>5</a:t>
            </a:r>
            <a:r>
              <a:rPr lang="en-US" altLang="ko-KR" sz="2000" dirty="0" smtClean="0"/>
              <a:t>; </a:t>
            </a:r>
            <a:r>
              <a:rPr lang="en-US" altLang="ko-KR" sz="2000" dirty="0" smtClean="0">
                <a:solidFill>
                  <a:srgbClr val="00B050"/>
                </a:solidFill>
              </a:rPr>
              <a:t>// </a:t>
            </a:r>
            <a:r>
              <a:rPr lang="en-US" altLang="ko-KR" sz="2000" dirty="0">
                <a:solidFill>
                  <a:srgbClr val="00B050"/>
                </a:solidFill>
              </a:rPr>
              <a:t>5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r>
              <a:rPr lang="en-US" altLang="ko-KR" sz="2000" dirty="0" smtClean="0"/>
              <a:t>byte b = (byte)(a &lt;&lt; 2); </a:t>
            </a:r>
            <a:r>
              <a:rPr lang="en-US" altLang="ko-KR" sz="2000" dirty="0" smtClean="0">
                <a:solidFill>
                  <a:srgbClr val="00B050"/>
                </a:solidFill>
              </a:rPr>
              <a:t>// 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8797" y="2244782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0 0 0 0 0 1 0 1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3168995" y="2816286"/>
            <a:ext cx="214314" cy="285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8797" y="3244914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0 0 0 1 0 1 0 0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8797" y="2744848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0 0 0 0 1 0 1 0</a:t>
            </a:r>
            <a:endParaRPr lang="ko-KR" altLang="en-US" sz="2000" dirty="0"/>
          </a:p>
        </p:txBody>
      </p:sp>
      <p:cxnSp>
        <p:nvCxnSpPr>
          <p:cNvPr id="9" name="직선 화살표 연결선 8"/>
          <p:cNvCxnSpPr/>
          <p:nvPr/>
        </p:nvCxnSpPr>
        <p:spPr>
          <a:xfrm rot="5400000">
            <a:off x="1740235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5400000">
            <a:off x="1954549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5400000">
            <a:off x="2168863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>
            <a:off x="2383177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5400000">
            <a:off x="2811805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3026119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68995" y="3316352"/>
            <a:ext cx="214314" cy="285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11607" y="224478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a</a:t>
            </a:r>
            <a:endParaRPr lang="ko-KR" altLang="en-US" sz="2000" b="1"/>
          </a:p>
        </p:txBody>
      </p:sp>
      <p:sp>
        <p:nvSpPr>
          <p:cNvPr id="17" name="TextBox 16"/>
          <p:cNvSpPr txBox="1"/>
          <p:nvPr/>
        </p:nvSpPr>
        <p:spPr>
          <a:xfrm>
            <a:off x="1311607" y="3244914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b</a:t>
            </a:r>
            <a:endParaRPr lang="ko-KR" altLang="en-US" sz="2000" b="1" dirty="0"/>
          </a:p>
        </p:txBody>
      </p:sp>
      <p:cxnSp>
        <p:nvCxnSpPr>
          <p:cNvPr id="18" name="직선 화살표 연결선 17"/>
          <p:cNvCxnSpPr/>
          <p:nvPr/>
        </p:nvCxnSpPr>
        <p:spPr>
          <a:xfrm rot="5400000">
            <a:off x="2597491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5400000">
            <a:off x="1740235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5400000">
            <a:off x="1954549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5400000">
            <a:off x="2168863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5400000">
            <a:off x="2383177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5400000">
            <a:off x="2811805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5400000">
            <a:off x="3026119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5400000">
            <a:off x="2597491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69061" y="2387658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항상 </a:t>
            </a:r>
            <a:r>
              <a:rPr lang="en-US" altLang="ko-KR" sz="1400" smtClean="0"/>
              <a:t>0</a:t>
            </a:r>
            <a:r>
              <a:rPr lang="ko-KR" altLang="en-US" sz="1400" smtClean="0"/>
              <a:t>으로 채움</a:t>
            </a:r>
            <a:endParaRPr lang="ko-KR" altLang="en-US" sz="1400"/>
          </a:p>
        </p:txBody>
      </p:sp>
      <p:sp>
        <p:nvSpPr>
          <p:cNvPr id="27" name="자유형 26"/>
          <p:cNvSpPr/>
          <p:nvPr/>
        </p:nvSpPr>
        <p:spPr>
          <a:xfrm flipH="1">
            <a:off x="3383309" y="2673410"/>
            <a:ext cx="450784" cy="259977"/>
          </a:xfrm>
          <a:custGeom>
            <a:avLst/>
            <a:gdLst>
              <a:gd name="connsiteX0" fmla="*/ 0 w 430306"/>
              <a:gd name="connsiteY0" fmla="*/ 0 h 259977"/>
              <a:gd name="connsiteX1" fmla="*/ 116541 w 430306"/>
              <a:gd name="connsiteY1" fmla="*/ 215153 h 259977"/>
              <a:gd name="connsiteX2" fmla="*/ 430306 w 430306"/>
              <a:gd name="connsiteY2" fmla="*/ 259977 h 259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306" h="259977">
                <a:moveTo>
                  <a:pt x="0" y="0"/>
                </a:moveTo>
                <a:cubicBezTo>
                  <a:pt x="22411" y="85912"/>
                  <a:pt x="44823" y="171824"/>
                  <a:pt x="116541" y="215153"/>
                </a:cubicBezTo>
                <a:cubicBezTo>
                  <a:pt x="188259" y="258482"/>
                  <a:pt x="309282" y="259229"/>
                  <a:pt x="430306" y="25997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 flipH="1">
            <a:off x="3383309" y="3173476"/>
            <a:ext cx="450784" cy="259977"/>
          </a:xfrm>
          <a:custGeom>
            <a:avLst/>
            <a:gdLst>
              <a:gd name="connsiteX0" fmla="*/ 0 w 430306"/>
              <a:gd name="connsiteY0" fmla="*/ 0 h 259977"/>
              <a:gd name="connsiteX1" fmla="*/ 116541 w 430306"/>
              <a:gd name="connsiteY1" fmla="*/ 215153 h 259977"/>
              <a:gd name="connsiteX2" fmla="*/ 430306 w 430306"/>
              <a:gd name="connsiteY2" fmla="*/ 259977 h 259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306" h="259977">
                <a:moveTo>
                  <a:pt x="0" y="0"/>
                </a:moveTo>
                <a:cubicBezTo>
                  <a:pt x="22411" y="85912"/>
                  <a:pt x="44823" y="171824"/>
                  <a:pt x="116541" y="215153"/>
                </a:cubicBezTo>
                <a:cubicBezTo>
                  <a:pt x="188259" y="258482"/>
                  <a:pt x="309282" y="259229"/>
                  <a:pt x="430306" y="25997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28696" y="2244782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0 0 0 1 0 1 0 0</a:t>
            </a:r>
            <a:endParaRPr lang="ko-KR" altLang="en-US" sz="2000" dirty="0"/>
          </a:p>
        </p:txBody>
      </p:sp>
      <p:sp>
        <p:nvSpPr>
          <p:cNvPr id="30" name="직사각형 29"/>
          <p:cNvSpPr/>
          <p:nvPr/>
        </p:nvSpPr>
        <p:spPr>
          <a:xfrm>
            <a:off x="5873239" y="2807321"/>
            <a:ext cx="214314" cy="285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932040" y="1316088"/>
            <a:ext cx="3437288" cy="70788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byte a = 20;</a:t>
            </a:r>
            <a:r>
              <a:rPr lang="en-US" altLang="ko-KR" sz="2000" dirty="0" smtClean="0">
                <a:solidFill>
                  <a:srgbClr val="00B050"/>
                </a:solidFill>
              </a:rPr>
              <a:t> // 20</a:t>
            </a:r>
          </a:p>
          <a:p>
            <a:r>
              <a:rPr lang="en-US" altLang="ko-KR" sz="2000" dirty="0" smtClean="0"/>
              <a:t>byte b = (byte)(a &gt;&gt;&gt; 2); </a:t>
            </a:r>
            <a:r>
              <a:rPr lang="en-US" altLang="ko-KR" sz="2000" dirty="0" smtClean="0">
                <a:solidFill>
                  <a:srgbClr val="00B050"/>
                </a:solidFill>
              </a:rPr>
              <a:t>// 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28696" y="3244914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0 0 0 0 0 1 0 1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28696" y="2744848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0 0 0 </a:t>
            </a:r>
            <a:r>
              <a:rPr lang="en-US" altLang="ko-KR" sz="2000" dirty="0"/>
              <a:t>0</a:t>
            </a:r>
            <a:r>
              <a:rPr lang="en-US" altLang="ko-KR" sz="2000" dirty="0" smtClean="0"/>
              <a:t> 1 0 1 0</a:t>
            </a:r>
            <a:endParaRPr lang="ko-KR" altLang="en-US" sz="2000" dirty="0"/>
          </a:p>
        </p:txBody>
      </p:sp>
      <p:cxnSp>
        <p:nvCxnSpPr>
          <p:cNvPr id="34" name="직선 화살표 연결선 33"/>
          <p:cNvCxnSpPr/>
          <p:nvPr/>
        </p:nvCxnSpPr>
        <p:spPr>
          <a:xfrm rot="16200000" flipH="1">
            <a:off x="5900134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16200000" flipH="1">
            <a:off x="6114448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rot="16200000" flipH="1">
            <a:off x="6328762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rot="16200000" flipH="1">
            <a:off x="6543076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rot="16200000" flipH="1">
            <a:off x="6757390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rot="16200000" flipH="1">
            <a:off x="6971704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rot="16200000" flipH="1">
            <a:off x="7186018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rot="16200000" flipH="1">
            <a:off x="5971572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rot="16200000" flipH="1">
            <a:off x="6185886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rot="16200000" flipH="1">
            <a:off x="6400200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rot="16200000" flipH="1">
            <a:off x="6614514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rot="16200000" flipH="1">
            <a:off x="6828828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rot="16200000" flipH="1">
            <a:off x="7043142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rot="16200000" flipH="1">
            <a:off x="7257456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882204" y="3307387"/>
            <a:ext cx="214314" cy="285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686084" y="224478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a</a:t>
            </a:r>
            <a:endParaRPr lang="ko-KR" altLang="en-US" sz="2000" b="1"/>
          </a:p>
        </p:txBody>
      </p:sp>
      <p:sp>
        <p:nvSpPr>
          <p:cNvPr id="50" name="TextBox 49"/>
          <p:cNvSpPr txBox="1"/>
          <p:nvPr/>
        </p:nvSpPr>
        <p:spPr>
          <a:xfrm>
            <a:off x="7686084" y="3244914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900002" y="2387658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항상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으로 채움</a:t>
            </a:r>
            <a:endParaRPr lang="ko-KR" altLang="en-US" sz="1400" dirty="0"/>
          </a:p>
        </p:txBody>
      </p:sp>
      <p:sp>
        <p:nvSpPr>
          <p:cNvPr id="52" name="자유형 51"/>
          <p:cNvSpPr/>
          <p:nvPr/>
        </p:nvSpPr>
        <p:spPr>
          <a:xfrm>
            <a:off x="5471506" y="2644892"/>
            <a:ext cx="430306" cy="288495"/>
          </a:xfrm>
          <a:custGeom>
            <a:avLst/>
            <a:gdLst>
              <a:gd name="connsiteX0" fmla="*/ 0 w 430306"/>
              <a:gd name="connsiteY0" fmla="*/ 0 h 259977"/>
              <a:gd name="connsiteX1" fmla="*/ 116541 w 430306"/>
              <a:gd name="connsiteY1" fmla="*/ 215153 h 259977"/>
              <a:gd name="connsiteX2" fmla="*/ 430306 w 430306"/>
              <a:gd name="connsiteY2" fmla="*/ 259977 h 259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306" h="259977">
                <a:moveTo>
                  <a:pt x="0" y="0"/>
                </a:moveTo>
                <a:cubicBezTo>
                  <a:pt x="22411" y="85912"/>
                  <a:pt x="44823" y="171824"/>
                  <a:pt x="116541" y="215153"/>
                </a:cubicBezTo>
                <a:cubicBezTo>
                  <a:pt x="188259" y="258482"/>
                  <a:pt x="309282" y="259229"/>
                  <a:pt x="430306" y="25997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 52"/>
          <p:cNvSpPr/>
          <p:nvPr/>
        </p:nvSpPr>
        <p:spPr>
          <a:xfrm>
            <a:off x="5471506" y="3173476"/>
            <a:ext cx="430306" cy="259977"/>
          </a:xfrm>
          <a:custGeom>
            <a:avLst/>
            <a:gdLst>
              <a:gd name="connsiteX0" fmla="*/ 0 w 430306"/>
              <a:gd name="connsiteY0" fmla="*/ 0 h 259977"/>
              <a:gd name="connsiteX1" fmla="*/ 116541 w 430306"/>
              <a:gd name="connsiteY1" fmla="*/ 215153 h 259977"/>
              <a:gd name="connsiteX2" fmla="*/ 430306 w 430306"/>
              <a:gd name="connsiteY2" fmla="*/ 259977 h 259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306" h="259977">
                <a:moveTo>
                  <a:pt x="0" y="0"/>
                </a:moveTo>
                <a:cubicBezTo>
                  <a:pt x="22411" y="85912"/>
                  <a:pt x="44823" y="171824"/>
                  <a:pt x="116541" y="215153"/>
                </a:cubicBezTo>
                <a:cubicBezTo>
                  <a:pt x="188259" y="258482"/>
                  <a:pt x="309282" y="259229"/>
                  <a:pt x="430306" y="25997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605313" y="4909078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0 0 0 1 0 1 0 0</a:t>
            </a:r>
            <a:endParaRPr lang="ko-KR" altLang="en-US" sz="2000" dirty="0"/>
          </a:p>
        </p:txBody>
      </p:sp>
      <p:sp>
        <p:nvSpPr>
          <p:cNvPr id="58" name="직사각형 57"/>
          <p:cNvSpPr/>
          <p:nvPr/>
        </p:nvSpPr>
        <p:spPr>
          <a:xfrm>
            <a:off x="1649856" y="5471617"/>
            <a:ext cx="214314" cy="285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55576" y="3980384"/>
            <a:ext cx="3447745" cy="70788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byte a = 20; </a:t>
            </a:r>
            <a:r>
              <a:rPr lang="en-US" altLang="ko-KR" sz="2000" dirty="0" smtClean="0">
                <a:solidFill>
                  <a:srgbClr val="00B050"/>
                </a:solidFill>
              </a:rPr>
              <a:t>// 20</a:t>
            </a:r>
          </a:p>
          <a:p>
            <a:r>
              <a:rPr lang="en-US" altLang="ko-KR" sz="2000" dirty="0" smtClean="0"/>
              <a:t>byte b = (byte)(a &gt;&gt; 2); </a:t>
            </a:r>
            <a:r>
              <a:rPr lang="en-US" altLang="ko-KR" sz="2000" dirty="0" smtClean="0">
                <a:solidFill>
                  <a:srgbClr val="00B050"/>
                </a:solidFill>
              </a:rPr>
              <a:t>// 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5313" y="5909210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0 0 0 0 0 1 0 1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05313" y="5409144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0 0 0 0 1 0 </a:t>
            </a:r>
            <a:r>
              <a:rPr lang="en-US" altLang="ko-KR" sz="2000" dirty="0"/>
              <a:t>1</a:t>
            </a:r>
            <a:r>
              <a:rPr lang="en-US" altLang="ko-KR" sz="2000" dirty="0" smtClean="0"/>
              <a:t> 0</a:t>
            </a:r>
            <a:endParaRPr lang="ko-KR" altLang="en-US" sz="2000" dirty="0"/>
          </a:p>
        </p:txBody>
      </p:sp>
      <p:cxnSp>
        <p:nvCxnSpPr>
          <p:cNvPr id="62" name="직선 화살표 연결선 61"/>
          <p:cNvCxnSpPr/>
          <p:nvPr/>
        </p:nvCxnSpPr>
        <p:spPr>
          <a:xfrm rot="16200000" flipH="1">
            <a:off x="1676751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rot="16200000" flipH="1">
            <a:off x="1891065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rot="16200000" flipH="1">
            <a:off x="2105379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16200000" flipH="1">
            <a:off x="2319693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rot="16200000" flipH="1">
            <a:off x="2534007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rot="16200000" flipH="1">
            <a:off x="2748321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rot="16200000" flipH="1">
            <a:off x="2962635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rot="16200000" flipH="1">
            <a:off x="1748189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rot="16200000" flipH="1">
            <a:off x="1962503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rot="16200000" flipH="1">
            <a:off x="2176817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rot="16200000" flipH="1">
            <a:off x="2391131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rot="16200000" flipH="1">
            <a:off x="2605445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rot="16200000" flipH="1">
            <a:off x="2819759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rot="16200000" flipH="1">
            <a:off x="3034073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658821" y="5971683"/>
            <a:ext cx="214314" cy="285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462701" y="490907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a</a:t>
            </a:r>
            <a:endParaRPr lang="ko-KR" altLang="en-US" sz="2000" b="1"/>
          </a:p>
        </p:txBody>
      </p:sp>
      <p:sp>
        <p:nvSpPr>
          <p:cNvPr id="78" name="TextBox 77"/>
          <p:cNvSpPr txBox="1"/>
          <p:nvPr/>
        </p:nvSpPr>
        <p:spPr>
          <a:xfrm>
            <a:off x="3462701" y="590921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sp>
        <p:nvSpPr>
          <p:cNvPr id="79" name="자유형 78"/>
          <p:cNvSpPr/>
          <p:nvPr/>
        </p:nvSpPr>
        <p:spPr>
          <a:xfrm>
            <a:off x="1417806" y="5103217"/>
            <a:ext cx="248023" cy="466165"/>
          </a:xfrm>
          <a:custGeom>
            <a:avLst/>
            <a:gdLst>
              <a:gd name="connsiteX0" fmla="*/ 248023 w 248023"/>
              <a:gd name="connsiteY0" fmla="*/ 0 h 466165"/>
              <a:gd name="connsiteX1" fmla="*/ 5976 w 248023"/>
              <a:gd name="connsiteY1" fmla="*/ 242047 h 466165"/>
              <a:gd name="connsiteX2" fmla="*/ 212164 w 248023"/>
              <a:gd name="connsiteY2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23" h="466165">
                <a:moveTo>
                  <a:pt x="248023" y="0"/>
                </a:moveTo>
                <a:cubicBezTo>
                  <a:pt x="129987" y="82176"/>
                  <a:pt x="11952" y="164353"/>
                  <a:pt x="5976" y="242047"/>
                </a:cubicBezTo>
                <a:cubicBezTo>
                  <a:pt x="0" y="319741"/>
                  <a:pt x="106082" y="392953"/>
                  <a:pt x="212164" y="466165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>
            <a:off x="1462437" y="5623458"/>
            <a:ext cx="248023" cy="466165"/>
          </a:xfrm>
          <a:custGeom>
            <a:avLst/>
            <a:gdLst>
              <a:gd name="connsiteX0" fmla="*/ 248023 w 248023"/>
              <a:gd name="connsiteY0" fmla="*/ 0 h 466165"/>
              <a:gd name="connsiteX1" fmla="*/ 5976 w 248023"/>
              <a:gd name="connsiteY1" fmla="*/ 242047 h 466165"/>
              <a:gd name="connsiteX2" fmla="*/ 212164 w 248023"/>
              <a:gd name="connsiteY2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23" h="466165">
                <a:moveTo>
                  <a:pt x="248023" y="0"/>
                </a:moveTo>
                <a:cubicBezTo>
                  <a:pt x="129987" y="82176"/>
                  <a:pt x="11952" y="164353"/>
                  <a:pt x="5976" y="242047"/>
                </a:cubicBezTo>
                <a:cubicBezTo>
                  <a:pt x="0" y="319741"/>
                  <a:pt x="106082" y="392953"/>
                  <a:pt x="212164" y="466165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534403" y="4909078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</a:t>
            </a:r>
            <a:r>
              <a:rPr lang="en-US" altLang="ko-KR" sz="2000" dirty="0" smtClean="0"/>
              <a:t> 1 1 1 1 0 0 0</a:t>
            </a:r>
            <a:endParaRPr lang="ko-KR" altLang="en-US" sz="2000" dirty="0"/>
          </a:p>
        </p:txBody>
      </p:sp>
      <p:sp>
        <p:nvSpPr>
          <p:cNvPr id="82" name="직사각형 81"/>
          <p:cNvSpPr/>
          <p:nvPr/>
        </p:nvSpPr>
        <p:spPr>
          <a:xfrm>
            <a:off x="5578946" y="5471617"/>
            <a:ext cx="214314" cy="285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4932040" y="3980384"/>
            <a:ext cx="3395610" cy="70788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byte a = (byte)0xf8; </a:t>
            </a:r>
            <a:r>
              <a:rPr lang="en-US" altLang="ko-KR" sz="2000" dirty="0" smtClean="0">
                <a:solidFill>
                  <a:srgbClr val="00B050"/>
                </a:solidFill>
              </a:rPr>
              <a:t>// -8</a:t>
            </a:r>
          </a:p>
          <a:p>
            <a:r>
              <a:rPr lang="en-US" altLang="ko-KR" sz="2000" dirty="0" smtClean="0"/>
              <a:t>byte b = (byte)(a&gt;&gt; 2); </a:t>
            </a:r>
            <a:r>
              <a:rPr lang="en-US" altLang="ko-KR" sz="2000" dirty="0" smtClean="0">
                <a:solidFill>
                  <a:srgbClr val="00B050"/>
                </a:solidFill>
              </a:rPr>
              <a:t>// -2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534403" y="5909210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1 1 1 1 1 1 1 0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534403" y="5409144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1 1 1 1 1 1 0 0</a:t>
            </a:r>
            <a:endParaRPr lang="ko-KR" altLang="en-US" sz="2000" dirty="0"/>
          </a:p>
        </p:txBody>
      </p:sp>
      <p:cxnSp>
        <p:nvCxnSpPr>
          <p:cNvPr id="86" name="직선 화살표 연결선 85"/>
          <p:cNvCxnSpPr/>
          <p:nvPr/>
        </p:nvCxnSpPr>
        <p:spPr>
          <a:xfrm rot="16200000" flipH="1">
            <a:off x="5605841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rot="16200000" flipH="1">
            <a:off x="5820155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rot="16200000" flipH="1">
            <a:off x="6034469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rot="16200000" flipH="1">
            <a:off x="6248783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rot="16200000" flipH="1">
            <a:off x="6463097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rot="16200000" flipH="1">
            <a:off x="6677411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rot="16200000" flipH="1">
            <a:off x="6891725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rot="16200000" flipH="1">
            <a:off x="5677279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rot="16200000" flipH="1">
            <a:off x="5891593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rot="16200000" flipH="1">
            <a:off x="6105907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rot="16200000" flipH="1">
            <a:off x="6320221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rot="16200000" flipH="1">
            <a:off x="6534535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rot="16200000" flipH="1">
            <a:off x="6748849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rot="16200000" flipH="1">
            <a:off x="6963163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5587911" y="5971683"/>
            <a:ext cx="214314" cy="285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7391791" y="4909078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a</a:t>
            </a:r>
            <a:endParaRPr lang="ko-KR" altLang="en-US" sz="20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391791" y="590921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sp>
        <p:nvSpPr>
          <p:cNvPr id="103" name="자유형 102"/>
          <p:cNvSpPr/>
          <p:nvPr/>
        </p:nvSpPr>
        <p:spPr>
          <a:xfrm>
            <a:off x="5346896" y="5103217"/>
            <a:ext cx="248023" cy="466165"/>
          </a:xfrm>
          <a:custGeom>
            <a:avLst/>
            <a:gdLst>
              <a:gd name="connsiteX0" fmla="*/ 248023 w 248023"/>
              <a:gd name="connsiteY0" fmla="*/ 0 h 466165"/>
              <a:gd name="connsiteX1" fmla="*/ 5976 w 248023"/>
              <a:gd name="connsiteY1" fmla="*/ 242047 h 466165"/>
              <a:gd name="connsiteX2" fmla="*/ 212164 w 248023"/>
              <a:gd name="connsiteY2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23" h="466165">
                <a:moveTo>
                  <a:pt x="248023" y="0"/>
                </a:moveTo>
                <a:cubicBezTo>
                  <a:pt x="129987" y="82176"/>
                  <a:pt x="11952" y="164353"/>
                  <a:pt x="5976" y="242047"/>
                </a:cubicBezTo>
                <a:cubicBezTo>
                  <a:pt x="0" y="319741"/>
                  <a:pt x="106082" y="392953"/>
                  <a:pt x="212164" y="466165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 103"/>
          <p:cNvSpPr/>
          <p:nvPr/>
        </p:nvSpPr>
        <p:spPr>
          <a:xfrm>
            <a:off x="5391527" y="5623458"/>
            <a:ext cx="248023" cy="466165"/>
          </a:xfrm>
          <a:custGeom>
            <a:avLst/>
            <a:gdLst>
              <a:gd name="connsiteX0" fmla="*/ 248023 w 248023"/>
              <a:gd name="connsiteY0" fmla="*/ 0 h 466165"/>
              <a:gd name="connsiteX1" fmla="*/ 5976 w 248023"/>
              <a:gd name="connsiteY1" fmla="*/ 242047 h 466165"/>
              <a:gd name="connsiteX2" fmla="*/ 212164 w 248023"/>
              <a:gd name="connsiteY2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23" h="466165">
                <a:moveTo>
                  <a:pt x="248023" y="0"/>
                </a:moveTo>
                <a:cubicBezTo>
                  <a:pt x="129987" y="82176"/>
                  <a:pt x="11952" y="164353"/>
                  <a:pt x="5976" y="242047"/>
                </a:cubicBezTo>
                <a:cubicBezTo>
                  <a:pt x="0" y="319741"/>
                  <a:pt x="106082" y="392953"/>
                  <a:pt x="212164" y="466165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533743" y="4980516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최상위비트로 채움</a:t>
            </a:r>
            <a:endParaRPr lang="ko-KR" altLang="en-US" sz="1400"/>
          </a:p>
        </p:txBody>
      </p:sp>
      <p:sp>
        <p:nvSpPr>
          <p:cNvPr id="106" name="TextBox 105"/>
          <p:cNvSpPr txBox="1"/>
          <p:nvPr/>
        </p:nvSpPr>
        <p:spPr>
          <a:xfrm>
            <a:off x="4534271" y="4980516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최상위비트로 채움</a:t>
            </a:r>
            <a:endParaRPr lang="ko-KR" altLang="en-US" sz="14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32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sum() </a:t>
            </a:r>
            <a:r>
              <a:rPr lang="ko-KR" altLang="en-US" dirty="0" err="1"/>
              <a:t>메소드</a:t>
            </a:r>
            <a:r>
              <a:rPr lang="ko-KR" altLang="en-US" dirty="0"/>
              <a:t> 호출과 리턴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656" y="2492896"/>
            <a:ext cx="34563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mtClean="0"/>
              <a:t>public static int </a:t>
            </a:r>
            <a:r>
              <a:rPr lang="en-US" altLang="ko-KR" smtClean="0">
                <a:solidFill>
                  <a:srgbClr val="FF0000"/>
                </a:solidFill>
              </a:rPr>
              <a:t>sum</a:t>
            </a:r>
            <a:r>
              <a:rPr lang="en-US" altLang="ko-KR" smtClean="0"/>
              <a:t>(int n, int m) { </a:t>
            </a:r>
            <a:endParaRPr lang="ko-KR" altLang="en-US" smtClean="0"/>
          </a:p>
          <a:p>
            <a:pPr defTabSz="180000"/>
            <a:r>
              <a:rPr lang="en-US" altLang="ko-KR" smtClean="0"/>
              <a:t>	return n + m; </a:t>
            </a:r>
            <a:r>
              <a:rPr lang="en-US" altLang="ko-KR" smtClean="0">
                <a:solidFill>
                  <a:srgbClr val="0070C0"/>
                </a:solidFill>
              </a:rPr>
              <a:t>// 30 </a:t>
            </a:r>
            <a:r>
              <a:rPr lang="ko-KR" altLang="en-US" smtClean="0">
                <a:solidFill>
                  <a:srgbClr val="0070C0"/>
                </a:solidFill>
              </a:rPr>
              <a:t>리턴</a:t>
            </a:r>
          </a:p>
          <a:p>
            <a:pPr defTabSz="180000"/>
            <a:r>
              <a:rPr lang="en-US" altLang="ko-KR" smtClean="0"/>
              <a:t>}</a:t>
            </a:r>
            <a:endParaRPr lang="ko-KR" altLang="en-US" smtClean="0">
              <a:solidFill>
                <a:srgbClr val="0070C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3861048"/>
            <a:ext cx="34563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mtClean="0"/>
              <a:t>int i=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altLang="ko-KR" smtClean="0"/>
              <a:t>;</a:t>
            </a:r>
          </a:p>
          <a:p>
            <a:endParaRPr lang="en-US" altLang="ko-KR" smtClean="0"/>
          </a:p>
          <a:p>
            <a:r>
              <a:rPr lang="en-US" altLang="ko-KR" smtClean="0"/>
              <a:t>s = </a:t>
            </a:r>
            <a:r>
              <a:rPr lang="en-US" altLang="ko-KR" smtClean="0">
                <a:solidFill>
                  <a:srgbClr val="FF0000"/>
                </a:solidFill>
              </a:rPr>
              <a:t>sum</a:t>
            </a:r>
            <a:r>
              <a:rPr lang="en-US" altLang="ko-KR" smtClean="0"/>
              <a:t>(i, 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US" altLang="ko-KR" smtClean="0"/>
              <a:t>);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32040" y="242088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20072" y="2492896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2040" y="278092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20072" y="2852936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10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2987823" y="2587925"/>
            <a:ext cx="4655181" cy="1993203"/>
          </a:xfrm>
          <a:custGeom>
            <a:avLst/>
            <a:gdLst>
              <a:gd name="connsiteX0" fmla="*/ 0 w 4666891"/>
              <a:gd name="connsiteY0" fmla="*/ 1526875 h 1526875"/>
              <a:gd name="connsiteX1" fmla="*/ 3467819 w 4666891"/>
              <a:gd name="connsiteY1" fmla="*/ 1293962 h 1526875"/>
              <a:gd name="connsiteX2" fmla="*/ 4563374 w 4666891"/>
              <a:gd name="connsiteY2" fmla="*/ 526211 h 1526875"/>
              <a:gd name="connsiteX3" fmla="*/ 2846717 w 4666891"/>
              <a:gd name="connsiteY3" fmla="*/ 0 h 15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891" h="1526875">
                <a:moveTo>
                  <a:pt x="0" y="1526875"/>
                </a:moveTo>
                <a:cubicBezTo>
                  <a:pt x="1353628" y="1493807"/>
                  <a:pt x="2707257" y="1460739"/>
                  <a:pt x="3467819" y="1293962"/>
                </a:cubicBezTo>
                <a:cubicBezTo>
                  <a:pt x="4228381" y="1127185"/>
                  <a:pt x="4666891" y="741871"/>
                  <a:pt x="4563374" y="526211"/>
                </a:cubicBezTo>
                <a:cubicBezTo>
                  <a:pt x="4459857" y="310551"/>
                  <a:pt x="3653287" y="155275"/>
                  <a:pt x="2846717" y="0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724128" y="4365104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sum() </a:t>
            </a:r>
            <a:r>
              <a:rPr lang="ko-KR" altLang="en-US" smtClean="0"/>
              <a:t>메소드 호출</a:t>
            </a:r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1141562" y="2967487"/>
            <a:ext cx="514710" cy="1578634"/>
          </a:xfrm>
          <a:custGeom>
            <a:avLst/>
            <a:gdLst>
              <a:gd name="connsiteX0" fmla="*/ 514710 w 514710"/>
              <a:gd name="connsiteY0" fmla="*/ 0 h 1578634"/>
              <a:gd name="connsiteX1" fmla="*/ 23004 w 514710"/>
              <a:gd name="connsiteY1" fmla="*/ 862641 h 1578634"/>
              <a:gd name="connsiteX2" fmla="*/ 376687 w 514710"/>
              <a:gd name="connsiteY2" fmla="*/ 1578634 h 157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710" h="1578634">
                <a:moveTo>
                  <a:pt x="514710" y="0"/>
                </a:moveTo>
                <a:cubicBezTo>
                  <a:pt x="280359" y="299767"/>
                  <a:pt x="46008" y="599535"/>
                  <a:pt x="23004" y="862641"/>
                </a:cubicBezTo>
                <a:cubicBezTo>
                  <a:pt x="0" y="1125747"/>
                  <a:pt x="188343" y="1352190"/>
                  <a:pt x="376687" y="1578634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75656" y="479715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63688" y="4869160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30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5049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Tip: </a:t>
            </a:r>
            <a:r>
              <a:rPr lang="ko-KR" altLang="en-US" dirty="0"/>
              <a:t>산술적 시프트와 논리적 시프트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산술적 </a:t>
            </a:r>
            <a:r>
              <a:rPr lang="ko-KR" altLang="en-US" dirty="0"/>
              <a:t>오른쪽 </a:t>
            </a:r>
            <a:r>
              <a:rPr lang="ko-KR" altLang="en-US" dirty="0" smtClean="0"/>
              <a:t>시프트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&gt;&gt;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비트 오른쪽으로 </a:t>
            </a:r>
            <a:r>
              <a:rPr lang="ko-KR" altLang="en-US" dirty="0" err="1"/>
              <a:t>시프트할</a:t>
            </a:r>
            <a:r>
              <a:rPr lang="ko-KR" altLang="en-US" dirty="0"/>
              <a:t> 때마다 </a:t>
            </a:r>
            <a:r>
              <a:rPr lang="en-US" altLang="ko-KR" dirty="0"/>
              <a:t>2</a:t>
            </a:r>
            <a:r>
              <a:rPr lang="ko-KR" altLang="en-US" dirty="0"/>
              <a:t>로 나누기하는 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ko-KR" altLang="en-US" dirty="0" smtClean="0"/>
              <a:t>산술적 왼쪽 시프트</a:t>
            </a:r>
            <a:endParaRPr lang="en-US" altLang="ko-KR" dirty="0" smtClean="0"/>
          </a:p>
          <a:p>
            <a:pPr lvl="1"/>
            <a:r>
              <a:rPr lang="en-US" altLang="ko-KR" dirty="0"/>
              <a:t>&lt;&lt; </a:t>
            </a:r>
            <a:r>
              <a:rPr lang="ko-KR" altLang="en-US" dirty="0"/>
              <a:t>연산자는 </a:t>
            </a:r>
            <a:r>
              <a:rPr lang="en-US" altLang="ko-KR" dirty="0" smtClean="0"/>
              <a:t>1</a:t>
            </a:r>
            <a:r>
              <a:rPr lang="ko-KR" altLang="en-US" dirty="0"/>
              <a:t>비트 </a:t>
            </a:r>
            <a:r>
              <a:rPr lang="ko-KR" altLang="en-US" dirty="0" err="1" smtClean="0"/>
              <a:t>시프트할</a:t>
            </a:r>
            <a:r>
              <a:rPr lang="ko-KR" altLang="en-US" dirty="0" smtClean="0"/>
              <a:t> </a:t>
            </a:r>
            <a:r>
              <a:rPr lang="ko-KR" altLang="en-US" dirty="0"/>
              <a:t>때마다 </a:t>
            </a:r>
            <a:r>
              <a:rPr lang="en-US" altLang="ko-KR" dirty="0"/>
              <a:t>2</a:t>
            </a:r>
            <a:r>
              <a:rPr lang="ko-KR" altLang="en-US" dirty="0"/>
              <a:t>로 </a:t>
            </a:r>
            <a:r>
              <a:rPr lang="ko-KR" altLang="en-US" dirty="0" smtClean="0"/>
              <a:t>곱하는 결과</a:t>
            </a:r>
            <a:endParaRPr lang="en-US" altLang="ko-KR" dirty="0" smtClean="0"/>
          </a:p>
          <a:p>
            <a:pPr lvl="1"/>
            <a:r>
              <a:rPr lang="ko-KR" altLang="en-US" dirty="0"/>
              <a:t>음수</a:t>
            </a:r>
            <a:r>
              <a:rPr lang="en-US" altLang="ko-KR" dirty="0"/>
              <a:t>(</a:t>
            </a:r>
            <a:r>
              <a:rPr lang="ko-KR" altLang="en-US" dirty="0"/>
              <a:t>최상위 비트가 </a:t>
            </a:r>
            <a:r>
              <a:rPr lang="en-US" altLang="ko-KR" dirty="0"/>
              <a:t>1</a:t>
            </a:r>
            <a:r>
              <a:rPr lang="en-US" altLang="ko-KR" dirty="0" smtClean="0"/>
              <a:t>)</a:t>
            </a:r>
            <a:r>
              <a:rPr lang="ko-KR" altLang="en-US" dirty="0"/>
              <a:t>는</a:t>
            </a:r>
            <a:r>
              <a:rPr lang="ko-KR" altLang="en-US" dirty="0" smtClean="0"/>
              <a:t> 시프트 결과 최상위 </a:t>
            </a:r>
            <a:r>
              <a:rPr lang="ko-KR" altLang="en-US" dirty="0"/>
              <a:t>비트가 </a:t>
            </a:r>
            <a:r>
              <a:rPr lang="en-US" altLang="ko-KR" dirty="0"/>
              <a:t>0</a:t>
            </a:r>
            <a:r>
              <a:rPr lang="ko-KR" altLang="en-US" dirty="0"/>
              <a:t>인 양수가 되는 </a:t>
            </a:r>
            <a:r>
              <a:rPr lang="ko-KR" altLang="en-US" dirty="0" err="1" smtClean="0"/>
              <a:t>오버플로</a:t>
            </a:r>
            <a:r>
              <a:rPr lang="ko-KR" altLang="en-US" dirty="0" smtClean="0"/>
              <a:t> 발생 가능 주의</a:t>
            </a:r>
            <a:endParaRPr lang="en-US" altLang="ko-KR" dirty="0" smtClean="0"/>
          </a:p>
          <a:p>
            <a:r>
              <a:rPr lang="ko-KR" altLang="en-US" dirty="0"/>
              <a:t>논리적 오른쪽 </a:t>
            </a:r>
            <a:r>
              <a:rPr lang="ko-KR" altLang="en-US" dirty="0" smtClean="0"/>
              <a:t>시프트</a:t>
            </a:r>
            <a:endParaRPr lang="en-US" altLang="ko-KR" dirty="0" smtClean="0"/>
          </a:p>
          <a:p>
            <a:pPr lvl="1"/>
            <a:r>
              <a:rPr lang="en-US" altLang="ko-KR" dirty="0"/>
              <a:t>&gt;&gt;&gt;</a:t>
            </a:r>
            <a:r>
              <a:rPr lang="ko-KR" altLang="en-US" dirty="0"/>
              <a:t>는 시프트 시 최상위 </a:t>
            </a:r>
            <a:r>
              <a:rPr lang="ko-KR" altLang="en-US" dirty="0" smtClean="0"/>
              <a:t>비트에 항상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나누기의 </a:t>
            </a:r>
            <a:r>
              <a:rPr lang="ko-KR" altLang="en-US" dirty="0"/>
              <a:t>산술적 효과가 나타나지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r>
              <a:rPr lang="en-US" altLang="ko-KR" dirty="0"/>
              <a:t>byte, short, char </a:t>
            </a:r>
            <a:r>
              <a:rPr lang="ko-KR" altLang="en-US" dirty="0" smtClean="0"/>
              <a:t>타입의 시프트 </a:t>
            </a:r>
            <a:r>
              <a:rPr lang="ko-KR" altLang="en-US" dirty="0"/>
              <a:t>연산 시 </a:t>
            </a:r>
            <a:r>
              <a:rPr lang="ko-KR" altLang="en-US" dirty="0" smtClean="0"/>
              <a:t>주의 사항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/>
              <a:t>타입으로 변환되어 연산이 일어나므로 원하지 않는 </a:t>
            </a:r>
            <a:r>
              <a:rPr lang="ko-KR" altLang="en-US" dirty="0" smtClean="0"/>
              <a:t>결과 발생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1176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2-6 : </a:t>
            </a:r>
            <a:r>
              <a:rPr lang="ko-KR" altLang="en-US" dirty="0"/>
              <a:t>비트 연산자와 시</a:t>
            </a:r>
            <a:r>
              <a:rPr lang="ko-KR" altLang="en-US" dirty="0" smtClean="0"/>
              <a:t>프트 </a:t>
            </a:r>
            <a:r>
              <a:rPr lang="ko-KR" altLang="en-US" dirty="0"/>
              <a:t>연산자 사용 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655" y="1879443"/>
            <a:ext cx="6054769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BitShiftOperator</a:t>
            </a:r>
            <a:r>
              <a:rPr lang="en-US" altLang="ko-KR" sz="1600" dirty="0"/>
              <a:t> { 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 smtClean="0"/>
              <a:t>		short </a:t>
            </a:r>
            <a:r>
              <a:rPr lang="en-US" altLang="ko-KR" sz="1600" dirty="0"/>
              <a:t>a = (short)0x55ff; </a:t>
            </a:r>
          </a:p>
          <a:p>
            <a:pPr defTabSz="180000"/>
            <a:r>
              <a:rPr lang="en-US" altLang="ko-KR" sz="1600" dirty="0" smtClean="0"/>
              <a:t>		short </a:t>
            </a:r>
            <a:r>
              <a:rPr lang="en-US" altLang="ko-KR" sz="1600" dirty="0"/>
              <a:t>b = 0x00ff;</a:t>
            </a:r>
          </a:p>
          <a:p>
            <a:pPr defTabSz="180000"/>
            <a:r>
              <a:rPr lang="en-US" altLang="ko-KR" sz="1600" dirty="0" smtClean="0"/>
              <a:t>		// </a:t>
            </a:r>
            <a:r>
              <a:rPr lang="ko-KR" altLang="en-US" sz="1600" dirty="0"/>
              <a:t>비트 연산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System.out.printf</a:t>
            </a:r>
            <a:r>
              <a:rPr lang="en-US" altLang="ko-KR" sz="1600" dirty="0"/>
              <a:t>("%x\n", a &amp; b);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System.out.printf</a:t>
            </a:r>
            <a:r>
              <a:rPr lang="en-US" altLang="ko-KR" sz="1600" dirty="0"/>
              <a:t>("%x\n", a | b);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System.out.printf</a:t>
            </a:r>
            <a:r>
              <a:rPr lang="en-US" altLang="ko-KR" sz="1600" dirty="0"/>
              <a:t>("%x\n", a ^ b);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System.out.printf</a:t>
            </a:r>
            <a:r>
              <a:rPr lang="en-US" altLang="ko-KR" sz="1600" dirty="0"/>
              <a:t>("%x\n", ~a);</a:t>
            </a:r>
          </a:p>
          <a:p>
            <a:pPr defTabSz="180000"/>
            <a:r>
              <a:rPr lang="en-US" altLang="ko-KR" sz="1600" dirty="0" smtClean="0"/>
              <a:t>		byte </a:t>
            </a:r>
            <a:r>
              <a:rPr lang="en-US" altLang="ko-KR" sz="1600" dirty="0"/>
              <a:t>c = 20; // 0x14</a:t>
            </a:r>
          </a:p>
          <a:p>
            <a:pPr defTabSz="180000"/>
            <a:r>
              <a:rPr lang="en-US" altLang="ko-KR" sz="1600" dirty="0" smtClean="0"/>
              <a:t>		byte </a:t>
            </a:r>
            <a:r>
              <a:rPr lang="en-US" altLang="ko-KR" sz="1600" dirty="0"/>
              <a:t>d = -8; // 0xf8</a:t>
            </a:r>
          </a:p>
          <a:p>
            <a:pPr defTabSz="180000"/>
            <a:r>
              <a:rPr lang="en-US" altLang="ko-KR" sz="1600" dirty="0" smtClean="0"/>
              <a:t>		// </a:t>
            </a:r>
            <a:r>
              <a:rPr lang="ko-KR" altLang="en-US" sz="1600" dirty="0"/>
              <a:t>시프트 연산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(c </a:t>
            </a:r>
            <a:r>
              <a:rPr lang="en-US" altLang="ko-KR" sz="1600" dirty="0"/>
              <a:t>&lt;&lt; 2); // c</a:t>
            </a:r>
            <a:r>
              <a:rPr lang="ko-KR" altLang="en-US" sz="1600" dirty="0"/>
              <a:t>를 </a:t>
            </a:r>
            <a:r>
              <a:rPr lang="en-US" altLang="ko-KR" sz="1600" dirty="0"/>
              <a:t>2</a:t>
            </a:r>
            <a:r>
              <a:rPr lang="ko-KR" altLang="en-US" sz="1600" dirty="0"/>
              <a:t>비트 왼쪽 시프트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(c </a:t>
            </a:r>
            <a:r>
              <a:rPr lang="en-US" altLang="ko-KR" sz="1600" dirty="0"/>
              <a:t>&gt;&gt; 2); // c</a:t>
            </a:r>
            <a:r>
              <a:rPr lang="ko-KR" altLang="en-US" sz="1600" dirty="0"/>
              <a:t>를 </a:t>
            </a:r>
            <a:r>
              <a:rPr lang="en-US" altLang="ko-KR" sz="1600" dirty="0"/>
              <a:t>2</a:t>
            </a:r>
            <a:r>
              <a:rPr lang="ko-KR" altLang="en-US" sz="1600" dirty="0"/>
              <a:t>비트 오른쪽 시프트</a:t>
            </a:r>
            <a:r>
              <a:rPr lang="en-US" altLang="ko-KR" sz="1600" dirty="0"/>
              <a:t>. 0 </a:t>
            </a:r>
            <a:r>
              <a:rPr lang="ko-KR" altLang="en-US" sz="1600" dirty="0"/>
              <a:t>삽입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(d </a:t>
            </a:r>
            <a:r>
              <a:rPr lang="en-US" altLang="ko-KR" sz="1600" dirty="0"/>
              <a:t>&gt;&gt; 2); // d</a:t>
            </a:r>
            <a:r>
              <a:rPr lang="ko-KR" altLang="en-US" sz="1600" dirty="0"/>
              <a:t>를 </a:t>
            </a:r>
            <a:r>
              <a:rPr lang="en-US" altLang="ko-KR" sz="1600" dirty="0"/>
              <a:t>2</a:t>
            </a:r>
            <a:r>
              <a:rPr lang="ko-KR" altLang="en-US" sz="1600" dirty="0"/>
              <a:t>비트 오른쪽 시프트</a:t>
            </a:r>
            <a:r>
              <a:rPr lang="en-US" altLang="ko-KR" sz="1600" dirty="0"/>
              <a:t>. 1 </a:t>
            </a:r>
            <a:r>
              <a:rPr lang="ko-KR" altLang="en-US" sz="1600" dirty="0"/>
              <a:t>삽입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System.out.printf</a:t>
            </a:r>
            <a:r>
              <a:rPr lang="en-US" altLang="ko-KR" sz="1600" dirty="0"/>
              <a:t>("%x\n", d &gt;&gt;&gt; 2); // d</a:t>
            </a:r>
            <a:r>
              <a:rPr lang="ko-KR" altLang="en-US" sz="1600" dirty="0"/>
              <a:t>를 </a:t>
            </a:r>
            <a:r>
              <a:rPr lang="en-US" altLang="ko-KR" sz="1600" dirty="0"/>
              <a:t>2</a:t>
            </a:r>
            <a:r>
              <a:rPr lang="ko-KR" altLang="en-US" sz="1600" dirty="0"/>
              <a:t>비트 오른쪽 시프트</a:t>
            </a:r>
            <a:r>
              <a:rPr lang="en-US" altLang="ko-KR" sz="1600" dirty="0"/>
              <a:t>. 0 </a:t>
            </a:r>
            <a:r>
              <a:rPr lang="ko-KR" altLang="en-US" sz="1600" dirty="0"/>
              <a:t>삽입</a:t>
            </a:r>
          </a:p>
          <a:p>
            <a:pPr defTabSz="180000"/>
            <a:r>
              <a:rPr lang="en-US" altLang="ko-KR" sz="1600" dirty="0" smtClean="0"/>
              <a:t>	}</a:t>
            </a:r>
            <a:endParaRPr lang="ko-KR" altLang="en-US" sz="1600" dirty="0"/>
          </a:p>
          <a:p>
            <a:pPr defTabSz="180000"/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471" y="1364575"/>
            <a:ext cx="828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소스의 실행 결과는 무엇인가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50206" y="4332308"/>
            <a:ext cx="1270106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ff</a:t>
            </a:r>
            <a:endParaRPr lang="en-US" altLang="ko-KR" sz="1600" dirty="0"/>
          </a:p>
          <a:p>
            <a:r>
              <a:rPr lang="en-US" altLang="ko-KR" sz="1600" dirty="0"/>
              <a:t>55ff</a:t>
            </a:r>
          </a:p>
          <a:p>
            <a:r>
              <a:rPr lang="en-US" altLang="ko-KR" sz="1600" dirty="0"/>
              <a:t>5500</a:t>
            </a:r>
          </a:p>
          <a:p>
            <a:r>
              <a:rPr lang="en-US" altLang="ko-KR" sz="1600" dirty="0"/>
              <a:t>ffffaa00</a:t>
            </a:r>
          </a:p>
          <a:p>
            <a:r>
              <a:rPr lang="en-US" altLang="ko-KR" sz="1600" dirty="0"/>
              <a:t>80</a:t>
            </a:r>
          </a:p>
          <a:p>
            <a:r>
              <a:rPr lang="en-US" altLang="ko-KR" sz="1600" dirty="0"/>
              <a:t>5</a:t>
            </a:r>
          </a:p>
          <a:p>
            <a:r>
              <a:rPr lang="en-US" altLang="ko-KR" sz="1600" dirty="0"/>
              <a:t>-2</a:t>
            </a:r>
          </a:p>
          <a:p>
            <a:r>
              <a:rPr lang="en-US" altLang="ko-KR" sz="1600" dirty="0"/>
              <a:t>3ffffffe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572000" y="1925610"/>
            <a:ext cx="1728192" cy="651871"/>
          </a:xfrm>
          <a:prstGeom prst="wedgeRoundRectCallout">
            <a:avLst>
              <a:gd name="adj1" fmla="val -102751"/>
              <a:gd name="adj2" fmla="val 15779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</a:rPr>
              <a:t>("%x\n", </a:t>
            </a:r>
            <a:r>
              <a:rPr lang="en-US" altLang="ko-KR" sz="1600" dirty="0" smtClean="0">
                <a:solidFill>
                  <a:schemeClr val="tx1"/>
                </a:solidFill>
              </a:rPr>
              <a:t>...)</a:t>
            </a:r>
            <a:r>
              <a:rPr lang="ko-KR" altLang="en-US" sz="1600" dirty="0" smtClean="0">
                <a:solidFill>
                  <a:schemeClr val="tx1"/>
                </a:solidFill>
              </a:rPr>
              <a:t>는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16</a:t>
            </a:r>
            <a:r>
              <a:rPr lang="ko-KR" altLang="en-US" sz="1600" dirty="0">
                <a:solidFill>
                  <a:schemeClr val="tx1"/>
                </a:solidFill>
              </a:rPr>
              <a:t>진수 형식으로 출력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823838" y="4129508"/>
            <a:ext cx="1999527" cy="829815"/>
          </a:xfrm>
          <a:prstGeom prst="wedgeRoundRectCallout">
            <a:avLst>
              <a:gd name="adj1" fmla="val 1848"/>
              <a:gd name="adj2" fmla="val 13116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최상위 </a:t>
            </a:r>
            <a:r>
              <a:rPr lang="ko-KR" altLang="en-US" sz="1600" dirty="0">
                <a:solidFill>
                  <a:schemeClr val="tx1"/>
                </a:solidFill>
              </a:rPr>
              <a:t>비트에 </a:t>
            </a:r>
            <a:r>
              <a:rPr lang="en-US" altLang="ko-KR" sz="1600" dirty="0">
                <a:solidFill>
                  <a:schemeClr val="tx1"/>
                </a:solidFill>
              </a:rPr>
              <a:t>0 </a:t>
            </a:r>
            <a:r>
              <a:rPr lang="ko-KR" altLang="en-US" sz="1600" dirty="0" smtClean="0">
                <a:solidFill>
                  <a:schemeClr val="tx1"/>
                </a:solidFill>
              </a:rPr>
              <a:t>삽입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나누기 </a:t>
            </a:r>
            <a:r>
              <a:rPr lang="ko-KR" altLang="en-US" sz="1600" dirty="0">
                <a:solidFill>
                  <a:schemeClr val="tx1"/>
                </a:solidFill>
              </a:rPr>
              <a:t>효과는 나타나지 않음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비교연산자</a:t>
            </a:r>
            <a:endParaRPr lang="ko-KR" altLang="en-US" dirty="0"/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quarter" idx="1"/>
          </p:nvPr>
        </p:nvGraphicFramePr>
        <p:xfrm>
          <a:off x="571472" y="2145992"/>
          <a:ext cx="7858179" cy="332308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024980"/>
                <a:gridCol w="3547052"/>
                <a:gridCol w="1428760"/>
                <a:gridCol w="1857387"/>
              </a:tblGrid>
              <a:tr h="1628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latin typeface="+mj-lt"/>
                          <a:ea typeface="+mj-ea"/>
                        </a:rPr>
                        <a:t>비교 연산자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latin typeface="+mj-lt"/>
                          <a:ea typeface="+mj-ea"/>
                        </a:rPr>
                        <a:t>내용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</a:rPr>
                        <a:t>예제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</a:rPr>
                        <a:t>결과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1628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+mj-ea"/>
                        </a:rPr>
                        <a:t>a &lt; b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latin typeface="+mj-lt"/>
                          <a:ea typeface="+mj-ea"/>
                        </a:rPr>
                        <a:t>a</a:t>
                      </a:r>
                      <a:r>
                        <a:rPr lang="ko-KR" altLang="en-US" sz="1800" dirty="0">
                          <a:latin typeface="+mj-lt"/>
                          <a:ea typeface="+mj-ea"/>
                        </a:rPr>
                        <a:t>가 </a:t>
                      </a:r>
                      <a:r>
                        <a:rPr lang="en-US" altLang="ko-KR" sz="1800" dirty="0">
                          <a:latin typeface="+mj-lt"/>
                          <a:ea typeface="+mj-ea"/>
                        </a:rPr>
                        <a:t>b</a:t>
                      </a:r>
                      <a:r>
                        <a:rPr lang="ko-KR" altLang="en-US" sz="1800" dirty="0">
                          <a:latin typeface="+mj-lt"/>
                          <a:ea typeface="+mj-ea"/>
                        </a:rPr>
                        <a:t>보다 작으면 </a:t>
                      </a:r>
                      <a:r>
                        <a:rPr lang="en-US" altLang="ko-KR" sz="1800" dirty="0">
                          <a:latin typeface="+mj-lt"/>
                          <a:ea typeface="+mj-ea"/>
                        </a:rPr>
                        <a:t>true </a:t>
                      </a:r>
                      <a:r>
                        <a:rPr lang="ko-KR" altLang="en-US" sz="1800" dirty="0">
                          <a:latin typeface="+mj-lt"/>
                          <a:ea typeface="+mj-ea"/>
                        </a:rPr>
                        <a:t>아니면 </a:t>
                      </a:r>
                      <a:r>
                        <a:rPr lang="en-US" altLang="ko-KR" sz="1800" dirty="0">
                          <a:latin typeface="+mj-lt"/>
                          <a:ea typeface="+mj-ea"/>
                        </a:rPr>
                        <a:t>false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3 &lt; 5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true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+mj-ea"/>
                        </a:rPr>
                        <a:t>a &gt; b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latin typeface="+mj-lt"/>
                          <a:ea typeface="+mj-ea"/>
                        </a:rPr>
                        <a:t>a</a:t>
                      </a:r>
                      <a:r>
                        <a:rPr lang="ko-KR" altLang="en-US" sz="1800" dirty="0">
                          <a:latin typeface="+mj-lt"/>
                          <a:ea typeface="+mj-ea"/>
                        </a:rPr>
                        <a:t>가 </a:t>
                      </a:r>
                      <a:r>
                        <a:rPr lang="en-US" altLang="ko-KR" sz="1800" dirty="0">
                          <a:latin typeface="+mj-lt"/>
                          <a:ea typeface="+mj-ea"/>
                        </a:rPr>
                        <a:t>b</a:t>
                      </a:r>
                      <a:r>
                        <a:rPr lang="ko-KR" altLang="en-US" sz="1800" dirty="0">
                          <a:latin typeface="+mj-lt"/>
                          <a:ea typeface="+mj-ea"/>
                        </a:rPr>
                        <a:t>보다 크면 </a:t>
                      </a:r>
                      <a:r>
                        <a:rPr lang="en-US" altLang="ko-KR" sz="1800" dirty="0">
                          <a:latin typeface="+mj-lt"/>
                          <a:ea typeface="+mj-ea"/>
                        </a:rPr>
                        <a:t>true </a:t>
                      </a:r>
                      <a:r>
                        <a:rPr lang="ko-KR" altLang="en-US" sz="1800" dirty="0">
                          <a:latin typeface="+mj-lt"/>
                          <a:ea typeface="+mj-ea"/>
                        </a:rPr>
                        <a:t>아니면 </a:t>
                      </a:r>
                      <a:r>
                        <a:rPr lang="en-US" altLang="ko-KR" sz="1800" dirty="0">
                          <a:latin typeface="+mj-lt"/>
                          <a:ea typeface="+mj-ea"/>
                        </a:rPr>
                        <a:t>false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3 &gt; 5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false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+mj-ea"/>
                        </a:rPr>
                        <a:t>a &lt;= b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latin typeface="+mj-lt"/>
                          <a:ea typeface="+mj-ea"/>
                        </a:rPr>
                        <a:t>a</a:t>
                      </a:r>
                      <a:r>
                        <a:rPr lang="ko-KR" altLang="en-US" sz="1800" dirty="0">
                          <a:latin typeface="+mj-lt"/>
                          <a:ea typeface="+mj-ea"/>
                        </a:rPr>
                        <a:t>가 </a:t>
                      </a:r>
                      <a:r>
                        <a:rPr lang="en-US" altLang="ko-KR" sz="1800" dirty="0">
                          <a:latin typeface="+mj-lt"/>
                          <a:ea typeface="+mj-ea"/>
                        </a:rPr>
                        <a:t>b</a:t>
                      </a:r>
                      <a:r>
                        <a:rPr lang="ko-KR" altLang="en-US" sz="1800" dirty="0">
                          <a:latin typeface="+mj-lt"/>
                          <a:ea typeface="+mj-ea"/>
                        </a:rPr>
                        <a:t>보다 작거나 같으면 </a:t>
                      </a:r>
                      <a:r>
                        <a:rPr lang="en-US" altLang="ko-KR" sz="1800" dirty="0">
                          <a:latin typeface="+mj-lt"/>
                          <a:ea typeface="+mj-ea"/>
                        </a:rPr>
                        <a:t>true </a:t>
                      </a:r>
                      <a:r>
                        <a:rPr lang="ko-KR" altLang="en-US" sz="1800" dirty="0">
                          <a:latin typeface="+mj-lt"/>
                          <a:ea typeface="+mj-ea"/>
                        </a:rPr>
                        <a:t>아니면 </a:t>
                      </a:r>
                      <a:r>
                        <a:rPr lang="en-US" altLang="ko-KR" sz="1800" dirty="0">
                          <a:latin typeface="+mj-lt"/>
                          <a:ea typeface="+mj-ea"/>
                        </a:rPr>
                        <a:t>false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1</a:t>
                      </a:r>
                      <a:r>
                        <a:rPr lang="en-US" altLang="ko-KR" sz="1800" baseline="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 &lt;= 0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false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j-lt"/>
                          <a:ea typeface="+mj-ea"/>
                        </a:rPr>
                        <a:t>a &gt;= b</a:t>
                      </a:r>
                      <a:endParaRPr lang="en-US" sz="180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latin typeface="+mj-lt"/>
                          <a:ea typeface="+mj-ea"/>
                        </a:rPr>
                        <a:t>a</a:t>
                      </a:r>
                      <a:r>
                        <a:rPr lang="ko-KR" altLang="en-US" sz="1800" dirty="0">
                          <a:latin typeface="+mj-lt"/>
                          <a:ea typeface="+mj-ea"/>
                        </a:rPr>
                        <a:t>가 </a:t>
                      </a:r>
                      <a:r>
                        <a:rPr lang="en-US" altLang="ko-KR" sz="1800" dirty="0">
                          <a:latin typeface="+mj-lt"/>
                          <a:ea typeface="+mj-ea"/>
                        </a:rPr>
                        <a:t>b</a:t>
                      </a:r>
                      <a:r>
                        <a:rPr lang="ko-KR" altLang="en-US" sz="1800" dirty="0">
                          <a:latin typeface="+mj-lt"/>
                          <a:ea typeface="+mj-ea"/>
                        </a:rPr>
                        <a:t>보다 크거나 같으면 </a:t>
                      </a:r>
                      <a:r>
                        <a:rPr lang="en-US" altLang="ko-KR" sz="1800" dirty="0">
                          <a:latin typeface="+mj-lt"/>
                          <a:ea typeface="+mj-ea"/>
                        </a:rPr>
                        <a:t>true </a:t>
                      </a:r>
                      <a:r>
                        <a:rPr lang="ko-KR" altLang="en-US" sz="1800" dirty="0">
                          <a:latin typeface="+mj-lt"/>
                          <a:ea typeface="+mj-ea"/>
                        </a:rPr>
                        <a:t>아니면 </a:t>
                      </a:r>
                      <a:r>
                        <a:rPr lang="en-US" altLang="ko-KR" sz="1800" dirty="0">
                          <a:latin typeface="+mj-lt"/>
                          <a:ea typeface="+mj-ea"/>
                        </a:rPr>
                        <a:t>false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10 &gt;= 10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true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j-lt"/>
                          <a:ea typeface="+mj-ea"/>
                        </a:rPr>
                        <a:t>a == b</a:t>
                      </a:r>
                      <a:endParaRPr lang="en-US" sz="180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latin typeface="+mj-lt"/>
                          <a:ea typeface="+mj-ea"/>
                        </a:rPr>
                        <a:t>a</a:t>
                      </a:r>
                      <a:r>
                        <a:rPr lang="ko-KR" altLang="en-US" sz="1800" dirty="0">
                          <a:latin typeface="+mj-lt"/>
                          <a:ea typeface="+mj-ea"/>
                        </a:rPr>
                        <a:t>가 </a:t>
                      </a:r>
                      <a:r>
                        <a:rPr lang="en-US" altLang="ko-KR" sz="1800" dirty="0">
                          <a:latin typeface="+mj-lt"/>
                          <a:ea typeface="+mj-ea"/>
                        </a:rPr>
                        <a:t>b</a:t>
                      </a:r>
                      <a:r>
                        <a:rPr lang="ko-KR" altLang="en-US" sz="1800" dirty="0">
                          <a:latin typeface="+mj-lt"/>
                          <a:ea typeface="+mj-ea"/>
                        </a:rPr>
                        <a:t>와 같으면 </a:t>
                      </a:r>
                      <a:r>
                        <a:rPr lang="en-US" altLang="ko-KR" sz="1800" dirty="0">
                          <a:latin typeface="+mj-lt"/>
                          <a:ea typeface="+mj-ea"/>
                        </a:rPr>
                        <a:t>true </a:t>
                      </a:r>
                      <a:r>
                        <a:rPr lang="ko-KR" altLang="en-US" sz="1800" dirty="0">
                          <a:latin typeface="+mj-lt"/>
                          <a:ea typeface="+mj-ea"/>
                        </a:rPr>
                        <a:t>아니면 </a:t>
                      </a:r>
                      <a:r>
                        <a:rPr lang="en-US" altLang="ko-KR" sz="1800" dirty="0">
                          <a:latin typeface="+mj-lt"/>
                          <a:ea typeface="+mj-ea"/>
                        </a:rPr>
                        <a:t>false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1 == 3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false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j-lt"/>
                          <a:ea typeface="+mj-ea"/>
                        </a:rPr>
                        <a:t>a != b</a:t>
                      </a:r>
                      <a:endParaRPr lang="en-US" sz="180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latin typeface="+mj-lt"/>
                          <a:ea typeface="+mj-ea"/>
                        </a:rPr>
                        <a:t>a</a:t>
                      </a:r>
                      <a:r>
                        <a:rPr lang="ko-KR" altLang="en-US" sz="1800" dirty="0">
                          <a:latin typeface="+mj-lt"/>
                          <a:ea typeface="+mj-ea"/>
                        </a:rPr>
                        <a:t>가 </a:t>
                      </a:r>
                      <a:r>
                        <a:rPr lang="en-US" altLang="ko-KR" sz="1800" dirty="0">
                          <a:latin typeface="+mj-lt"/>
                          <a:ea typeface="+mj-ea"/>
                        </a:rPr>
                        <a:t>b</a:t>
                      </a:r>
                      <a:r>
                        <a:rPr lang="ko-KR" altLang="en-US" sz="1800" dirty="0">
                          <a:latin typeface="+mj-lt"/>
                          <a:ea typeface="+mj-ea"/>
                        </a:rPr>
                        <a:t>와 같지 않으면 </a:t>
                      </a:r>
                      <a:r>
                        <a:rPr lang="en-US" altLang="ko-KR" sz="1800" dirty="0">
                          <a:latin typeface="+mj-lt"/>
                          <a:ea typeface="+mj-ea"/>
                        </a:rPr>
                        <a:t>true </a:t>
                      </a:r>
                      <a:r>
                        <a:rPr lang="ko-KR" altLang="en-US" sz="1800" dirty="0">
                          <a:latin typeface="+mj-lt"/>
                          <a:ea typeface="+mj-ea"/>
                        </a:rPr>
                        <a:t>아니면 </a:t>
                      </a:r>
                      <a:r>
                        <a:rPr lang="en-US" altLang="ko-KR" sz="1800" dirty="0">
                          <a:latin typeface="+mj-lt"/>
                          <a:ea typeface="+mj-ea"/>
                        </a:rPr>
                        <a:t>false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1 != 3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true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4" name="내용 개체 틀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050521643"/>
              </p:ext>
            </p:extLst>
          </p:nvPr>
        </p:nvGraphicFramePr>
        <p:xfrm>
          <a:off x="857224" y="1554450"/>
          <a:ext cx="6929486" cy="113157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183608"/>
                <a:gridCol w="1208715"/>
                <a:gridCol w="4537163"/>
              </a:tblGrid>
              <a:tr h="1428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</a:rPr>
                        <a:t>a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latin typeface="+mj-lt"/>
                        </a:rPr>
                        <a:t>!a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</a:rPr>
                        <a:t>예제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1428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</a:rPr>
                        <a:t>true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latin typeface="+mj-lt"/>
                        </a:rPr>
                        <a:t>false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!(3 &lt; 5)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는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 false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1428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</a:rPr>
                        <a:t>false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latin typeface="+mj-lt"/>
                        </a:rPr>
                        <a:t>true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!(3 &gt; 5)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는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true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graphicFrame>
        <p:nvGraphicFramePr>
          <p:cNvPr id="5" name="내용 개체 틀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722399363"/>
              </p:ext>
            </p:extLst>
          </p:nvPr>
        </p:nvGraphicFramePr>
        <p:xfrm>
          <a:off x="857224" y="2983210"/>
          <a:ext cx="6929486" cy="188595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961166"/>
                <a:gridCol w="1121360"/>
                <a:gridCol w="1521846"/>
                <a:gridCol w="3325114"/>
              </a:tblGrid>
              <a:tr h="242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</a:rPr>
                        <a:t>a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</a:rPr>
                        <a:t>b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</a:rPr>
                        <a:t> ^ b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</a:rPr>
                        <a:t>예제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242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</a:rPr>
                        <a:t>true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</a:rPr>
                        <a:t>true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false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(3&lt;5) ^ (1==1)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은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 false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242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</a:rPr>
                        <a:t>true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true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(3&lt;5) ^ (1</a:t>
                      </a:r>
                      <a:r>
                        <a:rPr kumimoji="0" lang="en-US" altLang="ko-KR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==2</a:t>
                      </a:r>
                      <a:r>
                        <a:rPr kumimoji="0" lang="en-US" altLang="ko-KR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kumimoji="0" lang="en-US" altLang="ko-KR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true</a:t>
                      </a:r>
                      <a:endParaRPr kumimoji="0" lang="ko-KR" alt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  <a:tr h="242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false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true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true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(3&gt;5) ^ (1==1)</a:t>
                      </a:r>
                      <a:r>
                        <a:rPr kumimoji="0" lang="ko-KR" alt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kumimoji="0" lang="en-US" altLang="ko-KR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true</a:t>
                      </a:r>
                      <a:endParaRPr kumimoji="0" lang="ko-KR" alt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  <a:tr h="242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false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false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false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(3&gt;5) ^ (1==2)</a:t>
                      </a:r>
                      <a:r>
                        <a:rPr kumimoji="0" lang="ko-KR" alt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kumimoji="0" lang="en-US" altLang="ko-KR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false</a:t>
                      </a:r>
                      <a:endParaRPr kumimoji="0" lang="ko-KR" alt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내용 개체 틀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27236133"/>
              </p:ext>
            </p:extLst>
          </p:nvPr>
        </p:nvGraphicFramePr>
        <p:xfrm>
          <a:off x="899592" y="2132856"/>
          <a:ext cx="6929486" cy="188595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857256"/>
                <a:gridCol w="1000132"/>
                <a:gridCol w="1357322"/>
                <a:gridCol w="3714776"/>
              </a:tblGrid>
              <a:tr h="1285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</a:rPr>
                        <a:t>a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</a:rPr>
                        <a:t>b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</a:rPr>
                        <a:t> || b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</a:rPr>
                        <a:t>예제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1285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</a:rPr>
                        <a:t>true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</a:rPr>
                        <a:t>true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true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(3&lt;5) || (1==1)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은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 true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1285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</a:rPr>
                        <a:t>true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true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(3&lt;5) || (1</a:t>
                      </a:r>
                      <a:r>
                        <a:rPr kumimoji="0" lang="en-US" altLang="ko-KR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==2</a:t>
                      </a:r>
                      <a:r>
                        <a:rPr kumimoji="0" lang="en-US" altLang="ko-KR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kumimoji="0" lang="en-US" altLang="ko-KR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true</a:t>
                      </a:r>
                      <a:endParaRPr kumimoji="0" lang="ko-KR" alt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  <a:tr h="1285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false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true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true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(3&gt;5) || (1==1)</a:t>
                      </a:r>
                      <a:r>
                        <a:rPr kumimoji="0" lang="ko-KR" alt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kumimoji="0" lang="en-US" altLang="ko-KR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true</a:t>
                      </a:r>
                      <a:endParaRPr kumimoji="0" lang="ko-KR" alt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  <a:tr h="1285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false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false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false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(3&gt;5) || (1==2)</a:t>
                      </a:r>
                      <a:r>
                        <a:rPr kumimoji="0" lang="ko-KR" alt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kumimoji="0" lang="en-US" altLang="ko-KR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false</a:t>
                      </a:r>
                      <a:endParaRPr kumimoji="0" lang="ko-KR" alt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graphicFrame>
        <p:nvGraphicFramePr>
          <p:cNvPr id="6" name="내용 개체 틀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972840311"/>
              </p:ext>
            </p:extLst>
          </p:nvPr>
        </p:nvGraphicFramePr>
        <p:xfrm>
          <a:off x="899592" y="4251970"/>
          <a:ext cx="6929486" cy="188595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857256"/>
                <a:gridCol w="1000132"/>
                <a:gridCol w="1357322"/>
                <a:gridCol w="3714776"/>
              </a:tblGrid>
              <a:tr h="1285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</a:rPr>
                        <a:t>a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</a:rPr>
                        <a:t>b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</a:rPr>
                        <a:t> &amp;&amp; b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</a:rPr>
                        <a:t>예제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1285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</a:rPr>
                        <a:t>true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</a:rPr>
                        <a:t>true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true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(3&lt;5) || (1==1)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은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 true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1285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</a:rPr>
                        <a:t>true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false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(3&lt;5) || (1</a:t>
                      </a:r>
                      <a:r>
                        <a:rPr kumimoji="0" lang="en-US" altLang="ko-KR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==2</a:t>
                      </a:r>
                      <a:r>
                        <a:rPr kumimoji="0" lang="en-US" altLang="ko-KR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kumimoji="0" lang="en-US" altLang="ko-KR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false</a:t>
                      </a:r>
                      <a:endParaRPr kumimoji="0" lang="ko-KR" alt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  <a:tr h="1285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false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true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false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(3&gt;5) || (1==1)</a:t>
                      </a:r>
                      <a:r>
                        <a:rPr kumimoji="0" lang="ko-KR" alt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kumimoji="0" lang="en-US" altLang="ko-KR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false</a:t>
                      </a:r>
                      <a:endParaRPr kumimoji="0" lang="ko-KR" alt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  <a:tr h="1285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false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false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a:t>false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(3&gt;5) || (1==2)</a:t>
                      </a:r>
                      <a:r>
                        <a:rPr kumimoji="0" lang="ko-KR" alt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kumimoji="0" lang="en-US" altLang="ko-KR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false</a:t>
                      </a:r>
                      <a:endParaRPr kumimoji="0" lang="ko-KR" alt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516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2-7 : </a:t>
            </a:r>
            <a:r>
              <a:rPr lang="ko-KR" altLang="en-US" dirty="0"/>
              <a:t>비교 연산자와 논리 연산자 사용하기</a:t>
            </a:r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5786" y="1714488"/>
            <a:ext cx="421481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dirty="0"/>
              <a:t>public class </a:t>
            </a:r>
            <a:r>
              <a:rPr lang="en-US" altLang="ko-KR" dirty="0" err="1"/>
              <a:t>LogicalOperator</a:t>
            </a:r>
            <a:r>
              <a:rPr lang="en-US" altLang="ko-KR" dirty="0"/>
              <a:t> {</a:t>
            </a:r>
          </a:p>
          <a:p>
            <a:pPr defTabSz="180000"/>
            <a:r>
              <a:rPr lang="en-US" altLang="ko-KR" dirty="0" smtClean="0"/>
              <a:t>	public </a:t>
            </a:r>
            <a:r>
              <a:rPr lang="en-US" altLang="ko-KR" dirty="0"/>
              <a:t>static void main 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('a' &gt; 'b');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(3 </a:t>
            </a:r>
            <a:r>
              <a:rPr lang="en-US" altLang="ko-KR" dirty="0"/>
              <a:t>&gt;= 2);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(-1 &lt; 0);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(3.45 </a:t>
            </a:r>
            <a:r>
              <a:rPr lang="en-US" altLang="ko-KR" dirty="0"/>
              <a:t>&lt;= 2);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(3 </a:t>
            </a:r>
            <a:r>
              <a:rPr lang="en-US" altLang="ko-KR" dirty="0"/>
              <a:t>== 2);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(3 </a:t>
            </a:r>
            <a:r>
              <a:rPr lang="en-US" altLang="ko-KR" dirty="0"/>
              <a:t>!= 2);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(!(3 != 2));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((3 &gt; 2) &amp;&amp; (3 &gt; 4));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((3 != 2) || (-1 &gt; 0));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((3 != 2) ^ (-1 &gt; 0));</a:t>
            </a:r>
          </a:p>
          <a:p>
            <a:pPr defTabSz="180000"/>
            <a:r>
              <a:rPr lang="en-US" altLang="ko-KR" dirty="0" smtClean="0"/>
              <a:t>	}</a:t>
            </a:r>
            <a:endParaRPr lang="en-US" altLang="ko-KR" dirty="0"/>
          </a:p>
          <a:p>
            <a:pPr defTabSz="180000"/>
            <a:r>
              <a:rPr lang="en-US" altLang="ko-KR" dirty="0"/>
              <a:t>}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5786" y="13407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소스의 실행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4088" y="2822484"/>
            <a:ext cx="63505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false</a:t>
            </a:r>
          </a:p>
          <a:p>
            <a:r>
              <a:rPr lang="en-US" altLang="ko-KR" dirty="0"/>
              <a:t>true</a:t>
            </a:r>
          </a:p>
          <a:p>
            <a:r>
              <a:rPr lang="en-US" altLang="ko-KR" dirty="0"/>
              <a:t>true</a:t>
            </a:r>
          </a:p>
          <a:p>
            <a:r>
              <a:rPr lang="en-US" altLang="ko-KR" dirty="0"/>
              <a:t>false</a:t>
            </a:r>
          </a:p>
          <a:p>
            <a:r>
              <a:rPr lang="en-US" altLang="ko-KR" dirty="0"/>
              <a:t>false</a:t>
            </a:r>
          </a:p>
          <a:p>
            <a:r>
              <a:rPr lang="en-US" altLang="ko-KR" dirty="0"/>
              <a:t>true</a:t>
            </a:r>
          </a:p>
          <a:p>
            <a:r>
              <a:rPr lang="en-US" altLang="ko-KR" dirty="0"/>
              <a:t>false</a:t>
            </a:r>
          </a:p>
          <a:p>
            <a:r>
              <a:rPr lang="en-US" altLang="ko-KR" dirty="0"/>
              <a:t>false</a:t>
            </a:r>
          </a:p>
          <a:p>
            <a:r>
              <a:rPr lang="en-US" altLang="ko-KR" dirty="0"/>
              <a:t>true</a:t>
            </a:r>
          </a:p>
          <a:p>
            <a:r>
              <a:rPr lang="en-US" altLang="ko-KR" dirty="0"/>
              <a:t>true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증감 연산자</a:t>
            </a:r>
            <a:endParaRPr lang="ko-KR" altLang="en-US" dirty="0"/>
          </a:p>
        </p:txBody>
      </p:sp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"/>
          </p:nvPr>
        </p:nvGraphicFramePr>
        <p:xfrm>
          <a:off x="785786" y="1357298"/>
          <a:ext cx="3429024" cy="490347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446083"/>
                <a:gridCol w="198294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대입 연산자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내용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 = b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/>
                        <a:t>b</a:t>
                      </a:r>
                      <a:r>
                        <a:rPr lang="ko-KR" altLang="en-US" sz="1400"/>
                        <a:t>의 값을 </a:t>
                      </a:r>
                      <a:r>
                        <a:rPr lang="en-US" altLang="ko-KR" sz="1400"/>
                        <a:t>a</a:t>
                      </a:r>
                      <a:r>
                        <a:rPr lang="ko-KR" altLang="en-US" sz="1400"/>
                        <a:t>에 대입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 += b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 = a + b</a:t>
                      </a:r>
                      <a:r>
                        <a:rPr lang="ko-KR" altLang="en-US" sz="1400" dirty="0"/>
                        <a:t>과 동일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 -= b</a:t>
                      </a:r>
                      <a:endParaRPr lang="en-US" sz="14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 = a - b</a:t>
                      </a:r>
                      <a:r>
                        <a:rPr lang="ko-KR" altLang="en-US" sz="1400" dirty="0"/>
                        <a:t>과 동일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 *= b</a:t>
                      </a:r>
                      <a:endParaRPr lang="en-US" sz="14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 = a * b</a:t>
                      </a:r>
                      <a:r>
                        <a:rPr lang="ko-KR" altLang="en-US" sz="1400" dirty="0"/>
                        <a:t>과 동일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 /= b</a:t>
                      </a:r>
                      <a:endParaRPr lang="en-US" sz="14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 = a / b</a:t>
                      </a:r>
                      <a:r>
                        <a:rPr lang="ko-KR" altLang="en-US" sz="1400" dirty="0"/>
                        <a:t>과 동일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 %= b</a:t>
                      </a:r>
                      <a:endParaRPr lang="en-US" sz="14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 = a % b</a:t>
                      </a:r>
                      <a:r>
                        <a:rPr lang="ko-KR" altLang="en-US" sz="1400" dirty="0"/>
                        <a:t>과 동일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 &amp;= b</a:t>
                      </a:r>
                      <a:endParaRPr lang="en-US" sz="14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 = a &amp; b</a:t>
                      </a:r>
                      <a:r>
                        <a:rPr lang="ko-KR" altLang="en-US" sz="1400" dirty="0"/>
                        <a:t>과 동일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 ^= b</a:t>
                      </a:r>
                      <a:endParaRPr lang="en-US" sz="14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 = a ^ b</a:t>
                      </a:r>
                      <a:r>
                        <a:rPr lang="ko-KR" altLang="en-US" sz="1400" dirty="0"/>
                        <a:t>과 동일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 |= b</a:t>
                      </a:r>
                      <a:endParaRPr lang="en-US" sz="14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 = a | b</a:t>
                      </a:r>
                      <a:r>
                        <a:rPr lang="ko-KR" altLang="en-US" sz="1400" dirty="0"/>
                        <a:t>과 동일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 &lt;&lt;= b</a:t>
                      </a:r>
                      <a:endParaRPr lang="en-US" sz="14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 = a &lt;&lt; b</a:t>
                      </a:r>
                      <a:r>
                        <a:rPr lang="ko-KR" altLang="en-US" sz="1400" dirty="0"/>
                        <a:t>과 동일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 &gt;&gt;= b</a:t>
                      </a:r>
                      <a:endParaRPr lang="en-US" sz="14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 = a &gt;&gt; b</a:t>
                      </a:r>
                      <a:r>
                        <a:rPr lang="ko-KR" altLang="en-US" sz="1400" dirty="0"/>
                        <a:t>과 동일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 &gt;&gt;&gt;= b</a:t>
                      </a:r>
                      <a:endParaRPr lang="en-US" sz="14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 = a &gt;&gt;&gt; b</a:t>
                      </a:r>
                      <a:r>
                        <a:rPr lang="ko-KR" altLang="en-US" sz="1400" dirty="0"/>
                        <a:t>과 동일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내용 개체 틀 3"/>
          <p:cNvGraphicFramePr>
            <a:graphicFrameLocks/>
          </p:cNvGraphicFramePr>
          <p:nvPr/>
        </p:nvGraphicFramePr>
        <p:xfrm>
          <a:off x="4429124" y="1357298"/>
          <a:ext cx="4042718" cy="188595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945076"/>
                <a:gridCol w="3097642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증감 연산자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내용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a++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을 먼저 사용한 후에 </a:t>
                      </a:r>
                      <a:r>
                        <a:rPr lang="en-US" altLang="ko-KR" sz="1400" dirty="0"/>
                        <a:t>1 </a:t>
                      </a:r>
                      <a:r>
                        <a:rPr lang="ko-KR" altLang="en-US" sz="1400" dirty="0"/>
                        <a:t>증가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a--</a:t>
                      </a:r>
                      <a:endParaRPr lang="en-US" sz="14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을 먼저 사용한 후에 </a:t>
                      </a:r>
                      <a:r>
                        <a:rPr lang="en-US" altLang="ko-KR" sz="1400" dirty="0"/>
                        <a:t>1 </a:t>
                      </a:r>
                      <a:r>
                        <a:rPr lang="ko-KR" altLang="en-US" sz="1400" dirty="0"/>
                        <a:t>감소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++a</a:t>
                      </a:r>
                      <a:endParaRPr lang="en-US" sz="14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을 먼저 </a:t>
                      </a:r>
                      <a:r>
                        <a:rPr lang="en-US" altLang="ko-KR" sz="1400" dirty="0"/>
                        <a:t>1 </a:t>
                      </a:r>
                      <a:r>
                        <a:rPr lang="ko-KR" altLang="en-US" sz="1400" dirty="0"/>
                        <a:t>증가한 후에 사용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--a</a:t>
                      </a:r>
                      <a:endParaRPr lang="en-US" sz="14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을 먼저 </a:t>
                      </a:r>
                      <a:r>
                        <a:rPr lang="en-US" altLang="ko-KR" sz="1400" dirty="0"/>
                        <a:t>1 </a:t>
                      </a:r>
                      <a:r>
                        <a:rPr lang="ko-KR" altLang="en-US" sz="1400" dirty="0"/>
                        <a:t>감소한 후에 사용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증감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증감 연산의 순서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연산자가 </a:t>
            </a:r>
            <a:r>
              <a:rPr lang="ko-KR" altLang="en-US" dirty="0" err="1" smtClean="0"/>
              <a:t>피연산자</a:t>
            </a:r>
            <a:r>
              <a:rPr lang="ko-KR" altLang="en-US" dirty="0" smtClean="0"/>
              <a:t> 뒤에 붙는 경우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연산자가 </a:t>
            </a:r>
            <a:r>
              <a:rPr lang="ko-KR" altLang="en-US" dirty="0" err="1" smtClean="0"/>
              <a:t>피연산자</a:t>
            </a:r>
            <a:r>
              <a:rPr lang="ko-KR" altLang="en-US" dirty="0" smtClean="0"/>
              <a:t> 앞에 붙는 경우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177097"/>
            <a:ext cx="421481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a, b = 4;</a:t>
            </a:r>
          </a:p>
          <a:p>
            <a:r>
              <a:rPr lang="en-US" altLang="ko-KR" dirty="0"/>
              <a:t>a = b++;</a:t>
            </a:r>
          </a:p>
          <a:p>
            <a:r>
              <a:rPr lang="en-US" altLang="ko-KR" dirty="0"/>
              <a:t>// </a:t>
            </a:r>
            <a:r>
              <a:rPr lang="ko-KR" altLang="en-US" dirty="0"/>
              <a:t>결과 </a:t>
            </a:r>
            <a:r>
              <a:rPr lang="en-US" altLang="ko-KR" dirty="0"/>
              <a:t>a=4, b=5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3801814"/>
            <a:ext cx="421481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a, b = 4;</a:t>
            </a:r>
          </a:p>
          <a:p>
            <a:r>
              <a:rPr lang="en-US" altLang="ko-KR" dirty="0"/>
              <a:t>a = ++b;</a:t>
            </a:r>
          </a:p>
          <a:p>
            <a:r>
              <a:rPr lang="en-US" altLang="ko-KR" dirty="0"/>
              <a:t>// </a:t>
            </a:r>
            <a:r>
              <a:rPr lang="ko-KR" altLang="en-US" dirty="0"/>
              <a:t>결과 </a:t>
            </a:r>
            <a:r>
              <a:rPr lang="en-US" altLang="ko-KR" dirty="0"/>
              <a:t>a=5, b=5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79368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2-8 : </a:t>
            </a:r>
            <a:r>
              <a:rPr lang="ko-KR" altLang="en-US" dirty="0"/>
              <a:t>대입 연산자와 증감 연산자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474" y="1751816"/>
            <a:ext cx="5072098" cy="4062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2000" dirty="0"/>
              <a:t>public class </a:t>
            </a:r>
            <a:r>
              <a:rPr lang="en-US" altLang="ko-KR" sz="2000" dirty="0" err="1"/>
              <a:t>UnaryOperator</a:t>
            </a:r>
            <a:r>
              <a:rPr lang="en-US" altLang="ko-KR" sz="2000" dirty="0"/>
              <a:t> {</a:t>
            </a:r>
          </a:p>
          <a:p>
            <a:pPr defTabSz="180000"/>
            <a:r>
              <a:rPr lang="en-US" altLang="ko-KR" sz="2000" dirty="0" smtClean="0"/>
              <a:t>	public </a:t>
            </a:r>
            <a:r>
              <a:rPr lang="en-US" altLang="ko-KR" sz="2000" dirty="0"/>
              <a:t>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){</a:t>
            </a:r>
          </a:p>
          <a:p>
            <a:pPr defTabSz="180000"/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opr</a:t>
            </a:r>
            <a:r>
              <a:rPr lang="en-US" altLang="ko-KR" sz="2000" dirty="0"/>
              <a:t> = 0;</a:t>
            </a:r>
          </a:p>
          <a:p>
            <a:pPr defTabSz="180000"/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opr</a:t>
            </a:r>
            <a:r>
              <a:rPr lang="en-US" altLang="ko-KR" sz="2000" dirty="0"/>
              <a:t>++);</a:t>
            </a:r>
          </a:p>
          <a:p>
            <a:pPr defTabSz="180000"/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opr</a:t>
            </a:r>
            <a:r>
              <a:rPr lang="en-US" altLang="ko-KR" sz="2000" dirty="0"/>
              <a:t>);</a:t>
            </a:r>
          </a:p>
          <a:p>
            <a:pPr defTabSz="180000"/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/>
              <a:t>(++</a:t>
            </a:r>
            <a:r>
              <a:rPr lang="en-US" altLang="ko-KR" sz="2000" dirty="0" err="1"/>
              <a:t>opr</a:t>
            </a:r>
            <a:r>
              <a:rPr lang="en-US" altLang="ko-KR" sz="2000" dirty="0"/>
              <a:t>);</a:t>
            </a:r>
          </a:p>
          <a:p>
            <a:pPr defTabSz="180000"/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opr</a:t>
            </a:r>
            <a:r>
              <a:rPr lang="en-US" altLang="ko-KR" sz="2000" dirty="0"/>
              <a:t>);</a:t>
            </a:r>
          </a:p>
          <a:p>
            <a:pPr defTabSz="180000"/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opr</a:t>
            </a:r>
            <a:r>
              <a:rPr lang="en-US" altLang="ko-KR" sz="2000" dirty="0" smtClean="0"/>
              <a:t>-</a:t>
            </a:r>
            <a:r>
              <a:rPr lang="en-US" altLang="ko-KR" sz="2000" dirty="0"/>
              <a:t>-);</a:t>
            </a:r>
          </a:p>
          <a:p>
            <a:pPr defTabSz="180000"/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opr</a:t>
            </a:r>
            <a:r>
              <a:rPr lang="en-US" altLang="ko-KR" sz="2000" dirty="0"/>
              <a:t>);</a:t>
            </a:r>
          </a:p>
          <a:p>
            <a:pPr defTabSz="180000"/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/>
              <a:t>(--</a:t>
            </a:r>
            <a:r>
              <a:rPr lang="en-US" altLang="ko-KR" sz="2000" dirty="0" err="1"/>
              <a:t>opr</a:t>
            </a:r>
            <a:r>
              <a:rPr lang="en-US" altLang="ko-KR" sz="2000" dirty="0"/>
              <a:t>);</a:t>
            </a:r>
          </a:p>
          <a:p>
            <a:pPr defTabSz="180000"/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opr</a:t>
            </a:r>
            <a:r>
              <a:rPr lang="en-US" altLang="ko-KR" sz="2000" dirty="0"/>
              <a:t>);</a:t>
            </a:r>
          </a:p>
          <a:p>
            <a:pPr defTabSz="180000"/>
            <a:r>
              <a:rPr lang="en-US" altLang="ko-KR" sz="2000" dirty="0" smtClean="0"/>
              <a:t>	}</a:t>
            </a:r>
          </a:p>
          <a:p>
            <a:pPr defTabSz="180000"/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26876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소스의 실행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1935" y="3488652"/>
            <a:ext cx="31752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0</a:t>
            </a:r>
          </a:p>
          <a:p>
            <a:r>
              <a:rPr lang="en-US" altLang="ko-KR" dirty="0"/>
              <a:t>0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?: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opr1?opr2:opr3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세 개의 </a:t>
            </a:r>
            <a:r>
              <a:rPr lang="ko-KR" altLang="en-US" dirty="0" err="1" smtClean="0"/>
              <a:t>피연산자로</a:t>
            </a:r>
            <a:r>
              <a:rPr lang="ko-KR" altLang="en-US" dirty="0" smtClean="0"/>
              <a:t> 구성되어 </a:t>
            </a:r>
            <a:r>
              <a:rPr lang="ko-KR" altLang="en-US" dirty="0" err="1" smtClean="0"/>
              <a:t>삼항</a:t>
            </a:r>
            <a:r>
              <a:rPr lang="en-US" altLang="ko-KR" dirty="0" smtClean="0"/>
              <a:t>(ternary) </a:t>
            </a:r>
            <a:r>
              <a:rPr lang="ko-KR" altLang="en-US" dirty="0" smtClean="0"/>
              <a:t>연산자</a:t>
            </a:r>
          </a:p>
          <a:p>
            <a:pPr lvl="1"/>
            <a:r>
              <a:rPr lang="en-US" altLang="ko-KR" dirty="0" smtClean="0"/>
              <a:t>opr1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이면 값은 </a:t>
            </a:r>
            <a:r>
              <a:rPr lang="en-US" altLang="ko-KR" dirty="0" smtClean="0"/>
              <a:t>opr2, false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opr3.</a:t>
            </a:r>
          </a:p>
          <a:p>
            <a:pPr lvl="1"/>
            <a:r>
              <a:rPr lang="ko-KR" altLang="en-US" dirty="0" smtClean="0"/>
              <a:t>조건 연산자를 활용하면 변수에 값을 대입 연산 시 조건에 따라 다른 값을 대입할 수가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if-else</a:t>
            </a:r>
            <a:r>
              <a:rPr lang="ko-KR" altLang="en-US" dirty="0" smtClean="0"/>
              <a:t>에 비행 문장이 간결해짐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3789040"/>
            <a:ext cx="511256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x = 5;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y = 3;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s = (x&gt;y)?1:-1; // x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보다 크기 때문에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s</a:t>
            </a:r>
            <a:r>
              <a:rPr lang="ko-KR" altLang="en-US" dirty="0"/>
              <a:t>에 대입된다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895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내용 개체 틀 5"/>
          <p:cNvSpPr>
            <a:spLocks noGrp="1"/>
          </p:cNvSpPr>
          <p:nvPr>
            <p:ph sz="quarter" idx="2"/>
          </p:nvPr>
        </p:nvSpPr>
        <p:spPr>
          <a:xfrm>
            <a:off x="71406" y="1214422"/>
            <a:ext cx="4356578" cy="5022890"/>
          </a:xfrm>
        </p:spPr>
        <p:txBody>
          <a:bodyPr>
            <a:normAutofit/>
          </a:bodyPr>
          <a:lstStyle/>
          <a:p>
            <a:r>
              <a:rPr lang="ko-KR" altLang="en-US" sz="1400" dirty="0" err="1" smtClean="0"/>
              <a:t>주석문</a:t>
            </a:r>
            <a:endParaRPr lang="en-US" altLang="ko-KR" sz="1200" dirty="0" smtClean="0"/>
          </a:p>
          <a:p>
            <a:pPr lvl="1"/>
            <a:r>
              <a:rPr lang="ko-KR" altLang="en-US" sz="1100" dirty="0" smtClean="0"/>
              <a:t>실행에 영향을 주지 않음</a:t>
            </a:r>
            <a:r>
              <a:rPr lang="en-US" altLang="ko-KR" sz="1100" dirty="0" smtClean="0"/>
              <a:t>. </a:t>
            </a:r>
          </a:p>
          <a:p>
            <a:pPr lvl="1"/>
            <a:r>
              <a:rPr lang="en-US" altLang="ko-KR" sz="1100" dirty="0" smtClean="0"/>
              <a:t>“//”</a:t>
            </a:r>
            <a:r>
              <a:rPr lang="ko-KR" altLang="en-US" sz="1100" dirty="0" smtClean="0"/>
              <a:t>을 만나면 행 끝날 때가지 한 라인을 </a:t>
            </a:r>
            <a:r>
              <a:rPr lang="ko-KR" altLang="en-US" sz="1100" dirty="0" err="1" smtClean="0"/>
              <a:t>주석문</a:t>
            </a:r>
            <a:r>
              <a:rPr lang="ko-KR" altLang="en-US" sz="1100" dirty="0" smtClean="0"/>
              <a:t> 처리</a:t>
            </a:r>
            <a:endParaRPr lang="en-US" altLang="ko-KR" sz="1100" dirty="0" smtClean="0"/>
          </a:p>
          <a:p>
            <a:pPr lvl="1"/>
            <a:endParaRPr lang="en-US" altLang="ko-KR" sz="1100" dirty="0"/>
          </a:p>
          <a:p>
            <a:pPr marL="365760" lvl="1" indent="0">
              <a:buNone/>
            </a:pPr>
            <a:endParaRPr lang="en-US" altLang="ko-KR" sz="1100" dirty="0" smtClean="0"/>
          </a:p>
          <a:p>
            <a:pPr lvl="1"/>
            <a:r>
              <a:rPr lang="en-US" altLang="ko-KR" sz="1100" dirty="0" smtClean="0"/>
              <a:t>“/*”</a:t>
            </a:r>
            <a:r>
              <a:rPr lang="ko-KR" altLang="en-US" sz="1100" dirty="0" smtClean="0"/>
              <a:t>을 만나면 </a:t>
            </a:r>
            <a:r>
              <a:rPr lang="en-US" altLang="ko-KR" sz="1100" dirty="0" smtClean="0"/>
              <a:t>“*/”</a:t>
            </a:r>
            <a:r>
              <a:rPr lang="ko-KR" altLang="en-US" sz="1100" dirty="0" smtClean="0"/>
              <a:t>을 만날 때까지 여러 행을 </a:t>
            </a:r>
            <a:r>
              <a:rPr lang="ko-KR" altLang="en-US" sz="1100" dirty="0" err="1" smtClean="0"/>
              <a:t>주석문</a:t>
            </a:r>
            <a:r>
              <a:rPr lang="ko-KR" altLang="en-US" sz="1100" dirty="0" smtClean="0"/>
              <a:t> 처리</a:t>
            </a:r>
            <a:endParaRPr lang="en-US" altLang="ko-KR" sz="11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화면 출력</a:t>
            </a:r>
            <a:endParaRPr lang="en-US" altLang="ko-KR" sz="1100" dirty="0" smtClean="0"/>
          </a:p>
          <a:p>
            <a:pPr lvl="1">
              <a:defRPr/>
            </a:pPr>
            <a:r>
              <a:rPr lang="ko-KR" altLang="en-US" sz="1100" dirty="0" smtClean="0"/>
              <a:t>표준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출력 </a:t>
            </a:r>
            <a:r>
              <a:rPr lang="ko-KR" altLang="en-US" sz="1100" dirty="0" err="1" smtClean="0"/>
              <a:t>스트림에</a:t>
            </a:r>
            <a:r>
              <a:rPr lang="ko-KR" altLang="en-US" sz="1100" dirty="0" smtClean="0"/>
              <a:t> 메시지 출력</a:t>
            </a:r>
            <a:endParaRPr lang="en-US" altLang="ko-KR" sz="1100" dirty="0" smtClean="0"/>
          </a:p>
          <a:p>
            <a:pPr lvl="1">
              <a:defRPr/>
            </a:pPr>
            <a:endParaRPr lang="en-US" altLang="ko-KR" sz="1100" dirty="0"/>
          </a:p>
          <a:p>
            <a:pPr lvl="1">
              <a:defRPr/>
            </a:pPr>
            <a:endParaRPr lang="en-US" altLang="ko-KR" sz="1100" dirty="0" smtClean="0"/>
          </a:p>
          <a:p>
            <a:pPr lvl="1">
              <a:defRPr/>
            </a:pPr>
            <a:endParaRPr lang="en-US" altLang="ko-KR" sz="1100" dirty="0" smtClean="0"/>
          </a:p>
          <a:p>
            <a:pPr lvl="1">
              <a:defRPr/>
            </a:pPr>
            <a:r>
              <a:rPr lang="ko-KR" altLang="en-US" sz="1100" dirty="0" smtClean="0"/>
              <a:t>표준 출력 </a:t>
            </a:r>
            <a:r>
              <a:rPr lang="ko-KR" altLang="en-US" sz="1100" dirty="0" err="1" smtClean="0"/>
              <a:t>스트림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System.out</a:t>
            </a:r>
            <a:r>
              <a:rPr lang="ko-KR" altLang="en-US" sz="1100" dirty="0" smtClean="0"/>
              <a:t>의 </a:t>
            </a:r>
            <a:r>
              <a:rPr lang="en-US" altLang="ko-KR" sz="1100" dirty="0" err="1" smtClean="0"/>
              <a:t>println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호출</a:t>
            </a:r>
            <a:endParaRPr lang="en-US" altLang="ko-KR" sz="1100" dirty="0" smtClean="0"/>
          </a:p>
          <a:p>
            <a:pPr lvl="1">
              <a:defRPr/>
            </a:pPr>
            <a:r>
              <a:rPr lang="en-US" altLang="ko-KR" sz="1100" dirty="0" err="1" smtClean="0"/>
              <a:t>println</a:t>
            </a:r>
            <a:r>
              <a:rPr lang="ko-KR" altLang="en-US" sz="1100" dirty="0" smtClean="0"/>
              <a:t>은 여러가지 데이터 타입 출</a:t>
            </a:r>
            <a:r>
              <a:rPr lang="ko-KR" altLang="en-US" sz="1100" dirty="0"/>
              <a:t>력</a:t>
            </a:r>
            <a:endParaRPr lang="en-US" altLang="ko-KR" sz="1100" dirty="0" smtClean="0"/>
          </a:p>
          <a:p>
            <a:pPr lvl="1">
              <a:defRPr/>
            </a:pPr>
            <a:r>
              <a:rPr lang="en-US" altLang="ko-KR" sz="1100" dirty="0" err="1" smtClean="0"/>
              <a:t>println</a:t>
            </a:r>
            <a:r>
              <a:rPr lang="ko-KR" altLang="en-US" sz="1100" dirty="0" smtClean="0"/>
              <a:t>은 주어진 인자를 출력 후 다음 행으로 커서 이동</a:t>
            </a:r>
          </a:p>
          <a:p>
            <a:endParaRPr lang="en-US" altLang="ko-KR" sz="1400" dirty="0" smtClean="0"/>
          </a:p>
          <a:p>
            <a:endParaRPr lang="en-US" altLang="ko-KR" sz="1200" dirty="0" smtClean="0"/>
          </a:p>
          <a:p>
            <a:pPr lvl="1"/>
            <a:endParaRPr lang="en-US" altLang="ko-KR" sz="11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맛보기 </a:t>
            </a:r>
            <a:r>
              <a:rPr lang="ko-KR" altLang="en-US" dirty="0" smtClean="0"/>
              <a:t>예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내용 개체 틀 5"/>
          <p:cNvSpPr>
            <a:spLocks noGrp="1"/>
          </p:cNvSpPr>
          <p:nvPr>
            <p:ph sz="quarter" idx="2"/>
          </p:nvPr>
        </p:nvSpPr>
        <p:spPr>
          <a:xfrm>
            <a:off x="4644009" y="1285860"/>
            <a:ext cx="4176464" cy="4879444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문장</a:t>
            </a:r>
            <a:endParaRPr lang="en-US" altLang="ko-KR" sz="1100" dirty="0" smtClean="0"/>
          </a:p>
          <a:p>
            <a:pPr lvl="1"/>
            <a:r>
              <a:rPr lang="en-US" altLang="ko-KR" sz="1100" dirty="0" smtClean="0"/>
              <a:t>;</a:t>
            </a:r>
            <a:r>
              <a:rPr lang="ko-KR" altLang="en-US" sz="1100" dirty="0" smtClean="0"/>
              <a:t>로 한 문장의 끝을 인식</a:t>
            </a:r>
            <a:endParaRPr lang="en-US" altLang="ko-KR" sz="1100" dirty="0" smtClean="0"/>
          </a:p>
          <a:p>
            <a:pPr lvl="1"/>
            <a:endParaRPr lang="en-US" altLang="ko-KR" sz="1100" dirty="0" smtClean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1"/>
            <a:r>
              <a:rPr lang="ko-KR" altLang="en-US" sz="1100" dirty="0" smtClean="0"/>
              <a:t>한 문장을 여러 줄에 작성해도 무방</a:t>
            </a:r>
            <a:endParaRPr lang="en-US" altLang="ko-KR" sz="1100" dirty="0" smtClean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1"/>
            <a:r>
              <a:rPr lang="ko-KR" altLang="en-US" sz="1100" dirty="0" err="1"/>
              <a:t>주석문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끝에는 ‘</a:t>
            </a:r>
            <a:r>
              <a:rPr lang="en-US" altLang="ko-KR" sz="1100" dirty="0"/>
              <a:t>;</a:t>
            </a:r>
            <a:r>
              <a:rPr lang="ko-KR" altLang="en-US" sz="1100" dirty="0"/>
              <a:t>’를 붙이지 </a:t>
            </a:r>
            <a:r>
              <a:rPr lang="ko-KR" altLang="en-US" sz="1100" dirty="0" smtClean="0"/>
              <a:t>않음</a:t>
            </a:r>
            <a:endParaRPr lang="en-US" altLang="ko-KR" sz="1100" dirty="0" smtClean="0"/>
          </a:p>
          <a:p>
            <a:r>
              <a:rPr lang="ko-KR" altLang="en-US" sz="1300" dirty="0" smtClean="0"/>
              <a:t>블록</a:t>
            </a:r>
            <a:endParaRPr lang="en-US" altLang="ko-KR" sz="1100" dirty="0" smtClean="0"/>
          </a:p>
          <a:p>
            <a:pPr lvl="1"/>
            <a:r>
              <a:rPr lang="ko-KR" altLang="en-US" sz="1100" dirty="0" smtClean="0"/>
              <a:t>블록은 </a:t>
            </a:r>
            <a:r>
              <a:rPr lang="en-US" altLang="ko-KR" sz="1100" dirty="0" smtClean="0"/>
              <a:t>{</a:t>
            </a:r>
            <a:r>
              <a:rPr lang="ko-KR" altLang="en-US" sz="1100" dirty="0" smtClean="0"/>
              <a:t>으로 시작하여 </a:t>
            </a:r>
            <a:r>
              <a:rPr lang="en-US" altLang="ko-KR" sz="1100" dirty="0" smtClean="0"/>
              <a:t>}</a:t>
            </a:r>
            <a:r>
              <a:rPr lang="ko-KR" altLang="en-US" sz="1100" dirty="0" smtClean="0"/>
              <a:t>으로 끝남</a:t>
            </a:r>
            <a:endParaRPr lang="en-US" altLang="ko-KR" sz="1100" dirty="0" smtClean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marL="365760" lvl="1" indent="0">
              <a:buNone/>
            </a:pPr>
            <a:endParaRPr lang="en-US" altLang="ko-KR" sz="1100" dirty="0" smtClean="0"/>
          </a:p>
          <a:p>
            <a:pPr marL="365760" lvl="1" indent="0">
              <a:buNone/>
            </a:pPr>
            <a:endParaRPr lang="en-US" altLang="ko-KR" sz="1100" dirty="0" smtClean="0"/>
          </a:p>
          <a:p>
            <a:pPr lvl="1"/>
            <a:r>
              <a:rPr lang="ko-KR" altLang="en-US" sz="1100" dirty="0" smtClean="0"/>
              <a:t>클래스 선언과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선언 등은 블록으로 구성</a:t>
            </a:r>
            <a:endParaRPr lang="en-US" altLang="ko-KR" sz="1100" dirty="0" smtClean="0"/>
          </a:p>
          <a:p>
            <a:pPr lvl="1"/>
            <a:endParaRPr lang="en-US" altLang="ko-KR" sz="11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85786" y="4238990"/>
            <a:ext cx="3066134" cy="577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err="1"/>
              <a:t>System.out.println</a:t>
            </a:r>
            <a:r>
              <a:rPr lang="en-US" altLang="ko-KR" sz="1050" dirty="0"/>
              <a:t>(a); // </a:t>
            </a:r>
            <a:r>
              <a:rPr lang="ko-KR" altLang="en-US" sz="1050" dirty="0"/>
              <a:t>문자 </a:t>
            </a:r>
            <a:r>
              <a:rPr lang="en-US" altLang="ko-KR" sz="1050" dirty="0"/>
              <a:t>? </a:t>
            </a:r>
            <a:r>
              <a:rPr lang="ko-KR" altLang="en-US" sz="1050" dirty="0"/>
              <a:t>화면 출력</a:t>
            </a:r>
          </a:p>
          <a:p>
            <a:r>
              <a:rPr lang="en-US" altLang="ko-KR" sz="1050" dirty="0" err="1"/>
              <a:t>System.out.println</a:t>
            </a:r>
            <a:r>
              <a:rPr lang="en-US" altLang="ko-KR" sz="1050" dirty="0"/>
              <a:t>("Hello2"); // "Hello2" </a:t>
            </a:r>
            <a:r>
              <a:rPr lang="ko-KR" altLang="en-US" sz="1050" dirty="0"/>
              <a:t>문자열 화면 출력</a:t>
            </a:r>
          </a:p>
          <a:p>
            <a:r>
              <a:rPr lang="en-US" altLang="ko-KR" sz="1050" dirty="0" err="1"/>
              <a:t>System.out.println</a:t>
            </a:r>
            <a:r>
              <a:rPr lang="en-US" altLang="ko-KR" sz="1050" dirty="0"/>
              <a:t>(s); // </a:t>
            </a:r>
            <a:r>
              <a:rPr lang="ko-KR" altLang="en-US" sz="1050" dirty="0"/>
              <a:t>정수 </a:t>
            </a:r>
            <a:r>
              <a:rPr lang="en-US" altLang="ko-KR" sz="1050" dirty="0"/>
              <a:t>s </a:t>
            </a:r>
            <a:r>
              <a:rPr lang="ko-KR" altLang="en-US" sz="1050" dirty="0"/>
              <a:t>값 화면 출력</a:t>
            </a:r>
            <a:endParaRPr lang="en-US" altLang="ko-KR" sz="105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785786" y="2791561"/>
            <a:ext cx="171451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/*</a:t>
            </a:r>
          </a:p>
          <a:p>
            <a:r>
              <a:rPr lang="ko-KR" altLang="en-US" sz="1050" dirty="0"/>
              <a:t>* 맛보기 예제</a:t>
            </a:r>
          </a:p>
          <a:p>
            <a:r>
              <a:rPr lang="ko-KR" altLang="en-US" sz="1050" dirty="0"/>
              <a:t>* 소스 파일 </a:t>
            </a:r>
            <a:r>
              <a:rPr lang="en-US" altLang="ko-KR" sz="1050" dirty="0"/>
              <a:t>: Hello2.java</a:t>
            </a:r>
          </a:p>
          <a:p>
            <a:r>
              <a:rPr lang="ko-KR" altLang="en-US" sz="1050" dirty="0"/>
              <a:t>*</a:t>
            </a:r>
            <a:r>
              <a:rPr lang="en-US" altLang="ko-KR" sz="1050" dirty="0"/>
              <a:t>/</a:t>
            </a:r>
            <a:endParaRPr lang="ko-KR" altLang="en-US" sz="1050" dirty="0" smtClean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72132" y="1843807"/>
            <a:ext cx="1448140" cy="577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err="1"/>
              <a:t>int</a:t>
            </a:r>
            <a:r>
              <a:rPr lang="en-US" altLang="ko-KR" sz="1050" dirty="0"/>
              <a:t> i=20;</a:t>
            </a:r>
          </a:p>
          <a:p>
            <a:r>
              <a:rPr lang="en-US" altLang="ko-KR" sz="1050" dirty="0"/>
              <a:t>b = ’?’;</a:t>
            </a:r>
          </a:p>
          <a:p>
            <a:r>
              <a:rPr lang="en-US" altLang="ko-KR" sz="1050" dirty="0"/>
              <a:t>s = sum(i, 20);</a:t>
            </a:r>
            <a:endParaRPr lang="en-US" altLang="ko-KR" sz="105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572132" y="4079495"/>
            <a:ext cx="2240228" cy="1223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public class Hello2 {</a:t>
            </a:r>
          </a:p>
          <a:p>
            <a:r>
              <a:rPr lang="en-US" altLang="ko-KR" sz="1050" dirty="0"/>
              <a:t>....</a:t>
            </a:r>
          </a:p>
          <a:p>
            <a:r>
              <a:rPr lang="en-US" altLang="ko-KR" sz="1050" dirty="0"/>
              <a:t>} // Hello2 </a:t>
            </a:r>
            <a:r>
              <a:rPr lang="ko-KR" altLang="en-US" sz="1050" dirty="0"/>
              <a:t>클래스 선언문 </a:t>
            </a:r>
            <a:r>
              <a:rPr lang="ko-KR" altLang="en-US" sz="1050" dirty="0" smtClean="0"/>
              <a:t>끝</a:t>
            </a:r>
            <a:endParaRPr lang="en-US" altLang="ko-KR" sz="1050" dirty="0" smtClean="0"/>
          </a:p>
          <a:p>
            <a:endParaRPr lang="ko-KR" altLang="en-US" sz="1050" dirty="0"/>
          </a:p>
          <a:p>
            <a:r>
              <a:rPr lang="en-US" altLang="ko-KR" sz="1050" dirty="0"/>
              <a:t>public static void main(String[] </a:t>
            </a:r>
            <a:r>
              <a:rPr lang="en-US" altLang="ko-KR" sz="1050" dirty="0" err="1"/>
              <a:t>args</a:t>
            </a:r>
            <a:r>
              <a:rPr lang="en-US" altLang="ko-KR" sz="1050" dirty="0"/>
              <a:t>) {</a:t>
            </a:r>
          </a:p>
          <a:p>
            <a:r>
              <a:rPr lang="en-US" altLang="ko-KR" sz="1050" dirty="0"/>
              <a:t>...</a:t>
            </a:r>
          </a:p>
          <a:p>
            <a:r>
              <a:rPr lang="en-US" altLang="ko-KR" sz="1050" dirty="0"/>
              <a:t>} // </a:t>
            </a:r>
            <a:r>
              <a:rPr lang="ko-KR" altLang="en-US" sz="1050" dirty="0" err="1"/>
              <a:t>메소드</a:t>
            </a:r>
            <a:r>
              <a:rPr lang="ko-KR" altLang="en-US" sz="1050" dirty="0"/>
              <a:t> </a:t>
            </a:r>
            <a:r>
              <a:rPr lang="en-US" altLang="ko-KR" sz="1050" dirty="0"/>
              <a:t>main() </a:t>
            </a:r>
            <a:r>
              <a:rPr lang="ko-KR" altLang="en-US" sz="1050" dirty="0"/>
              <a:t>선언문 끝</a:t>
            </a:r>
            <a:endParaRPr lang="en-US" altLang="ko-KR" sz="105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98108" y="2066765"/>
            <a:ext cx="1714512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// main() </a:t>
            </a:r>
            <a:r>
              <a:rPr lang="ko-KR" altLang="en-US" sz="1050" dirty="0" err="1"/>
              <a:t>메소드에서</a:t>
            </a:r>
            <a:r>
              <a:rPr lang="ko-KR" altLang="en-US" sz="1050" dirty="0"/>
              <a:t> 실행 시작</a:t>
            </a:r>
          </a:p>
          <a:p>
            <a:r>
              <a:rPr lang="en-US" altLang="ko-KR" sz="1050" dirty="0"/>
              <a:t>s=sum(1,10); // </a:t>
            </a:r>
            <a:r>
              <a:rPr lang="ko-KR" altLang="en-US" sz="1050" dirty="0" err="1"/>
              <a:t>메소드</a:t>
            </a:r>
            <a:r>
              <a:rPr lang="ko-KR" altLang="en-US" sz="1050" dirty="0"/>
              <a:t> 호출</a:t>
            </a:r>
            <a:endParaRPr lang="ko-KR" altLang="en-US" sz="105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0112" y="2808111"/>
            <a:ext cx="1448140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</a:t>
            </a:r>
          </a:p>
          <a:p>
            <a:r>
              <a:rPr lang="en-US" altLang="ko-KR" sz="1050" dirty="0"/>
              <a:t>= </a:t>
            </a:r>
            <a:r>
              <a:rPr lang="ko-KR" altLang="en-US" sz="1050" dirty="0"/>
              <a:t>’</a:t>
            </a:r>
            <a:r>
              <a:rPr lang="en-US" altLang="ko-KR" sz="1050" dirty="0"/>
              <a:t>?’;</a:t>
            </a:r>
            <a:endParaRPr lang="en-US" altLang="ko-KR" sz="105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2-9 : </a:t>
            </a:r>
            <a:r>
              <a:rPr lang="ko-KR" altLang="en-US" dirty="0"/>
              <a:t>조건 연산자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579844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2000" dirty="0"/>
              <a:t>public class </a:t>
            </a:r>
            <a:r>
              <a:rPr lang="en-US" altLang="ko-KR" sz="2000" dirty="0" err="1"/>
              <a:t>TernaryOperator</a:t>
            </a:r>
            <a:r>
              <a:rPr lang="en-US" altLang="ko-KR" sz="2000" dirty="0"/>
              <a:t> {</a:t>
            </a:r>
          </a:p>
          <a:p>
            <a:pPr defTabSz="180000"/>
            <a:r>
              <a:rPr lang="en-US" altLang="ko-KR" sz="2000" dirty="0" smtClean="0"/>
              <a:t>	public </a:t>
            </a:r>
            <a:r>
              <a:rPr lang="en-US" altLang="ko-KR" sz="2000" dirty="0"/>
              <a:t>static void main 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defTabSz="180000"/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a = 3, b = 5;</a:t>
            </a:r>
          </a:p>
          <a:p>
            <a:pPr defTabSz="180000"/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두 수의 차는 </a:t>
            </a:r>
            <a:r>
              <a:rPr lang="en-US" altLang="ko-KR" sz="2000" dirty="0"/>
              <a:t>" + ((a&gt;b)?(a-b):(b-a)));</a:t>
            </a:r>
          </a:p>
          <a:p>
            <a:pPr defTabSz="180000"/>
            <a:r>
              <a:rPr lang="en-US" altLang="ko-KR" sz="2000" dirty="0" smtClean="0"/>
              <a:t>	}</a:t>
            </a:r>
            <a:endParaRPr lang="en-US" altLang="ko-KR" sz="2000" dirty="0"/>
          </a:p>
          <a:p>
            <a:pPr defTabSz="180000"/>
            <a:r>
              <a:rPr lang="en-US" altLang="ko-KR" sz="2000" dirty="0"/>
              <a:t>}</a:t>
            </a: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126876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소스의 실행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3933056"/>
            <a:ext cx="1080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두 수의 차는 </a:t>
            </a:r>
            <a:r>
              <a:rPr lang="en-US" altLang="ko-KR" dirty="0"/>
              <a:t>2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310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/>
              <a:t> </a:t>
            </a:r>
            <a:r>
              <a:rPr lang="en-US" altLang="ko-KR" dirty="0" smtClean="0"/>
              <a:t>- 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07170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단순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 </a:t>
            </a:r>
            <a:r>
              <a:rPr lang="ko-KR" altLang="en-US" dirty="0" smtClean="0"/>
              <a:t>다음의 </a:t>
            </a:r>
            <a:r>
              <a:rPr lang="ko-KR" altLang="en-US" smtClean="0"/>
              <a:t>괄호 안에는 조건식</a:t>
            </a:r>
            <a:r>
              <a:rPr lang="en-US" altLang="ko-KR" smtClean="0"/>
              <a:t>(</a:t>
            </a:r>
            <a:r>
              <a:rPr lang="ko-KR" altLang="en-US" smtClean="0"/>
              <a:t>논리형 </a:t>
            </a:r>
            <a:r>
              <a:rPr lang="ko-KR" altLang="en-US" dirty="0" smtClean="0"/>
              <a:t>변수나 </a:t>
            </a:r>
            <a:r>
              <a:rPr lang="ko-KR" altLang="en-US" smtClean="0"/>
              <a:t>논리 연산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조건식의 값</a:t>
            </a:r>
            <a:endParaRPr lang="en-US" altLang="ko-KR" smtClean="0"/>
          </a:p>
          <a:p>
            <a:pPr lvl="2"/>
            <a:r>
              <a:rPr lang="en-US" altLang="ko-KR" smtClean="0"/>
              <a:t>true</a:t>
            </a:r>
            <a:r>
              <a:rPr lang="ko-KR" altLang="en-US" smtClean="0"/>
              <a:t>인 경우</a:t>
            </a:r>
            <a:r>
              <a:rPr lang="en-US" altLang="ko-KR" smtClean="0"/>
              <a:t>, if</a:t>
            </a:r>
            <a:r>
              <a:rPr lang="ko-KR" altLang="en-US" dirty="0" smtClean="0"/>
              <a:t>문을 벗어나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 문장이 실행된다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false</a:t>
            </a:r>
            <a:r>
              <a:rPr lang="ko-KR" altLang="en-US" dirty="0" smtClean="0"/>
              <a:t>의 경우에는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다음의 문장이 실행되지 않고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빠져 나온다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smtClean="0"/>
              <a:t>실행문장이 단일 문장인 경우 둘러싸는 </a:t>
            </a:r>
            <a:r>
              <a:rPr lang="en-US" altLang="ko-KR" smtClean="0"/>
              <a:t>{, }</a:t>
            </a:r>
            <a:r>
              <a:rPr lang="ko-KR" altLang="en-US" smtClean="0"/>
              <a:t> 생략 가능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4546" y="4500570"/>
            <a:ext cx="178595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if (</a:t>
            </a:r>
            <a:r>
              <a:rPr lang="ko-KR" altLang="en-US" sz="2000" dirty="0" err="1" smtClean="0"/>
              <a:t>조건식</a:t>
            </a:r>
            <a:r>
              <a:rPr lang="en-US" altLang="ko-KR" sz="2000" dirty="0" smtClean="0"/>
              <a:t>) {</a:t>
            </a:r>
            <a:endParaRPr lang="ko-KR" altLang="en-US" sz="2000" dirty="0" smtClean="0"/>
          </a:p>
          <a:p>
            <a:pPr lvl="1"/>
            <a:r>
              <a:rPr lang="ko-KR" altLang="en-US" sz="2000" dirty="0" smtClean="0"/>
              <a:t>실행문장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sp>
        <p:nvSpPr>
          <p:cNvPr id="7" name="순서도: 연결자 6"/>
          <p:cNvSpPr/>
          <p:nvPr/>
        </p:nvSpPr>
        <p:spPr>
          <a:xfrm>
            <a:off x="5214942" y="3429000"/>
            <a:ext cx="214314" cy="214314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판단 7"/>
          <p:cNvSpPr/>
          <p:nvPr/>
        </p:nvSpPr>
        <p:spPr>
          <a:xfrm>
            <a:off x="4714876" y="4071942"/>
            <a:ext cx="1214446" cy="642966"/>
          </a:xfrm>
          <a:prstGeom prst="flowChartDecis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조건식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4714876" y="5357826"/>
            <a:ext cx="1214446" cy="42862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실행문장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7" idx="4"/>
            <a:endCxn id="8" idx="0"/>
          </p:cNvCxnSpPr>
          <p:nvPr/>
        </p:nvCxnSpPr>
        <p:spPr>
          <a:xfrm rot="5400000">
            <a:off x="5107785" y="385762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2"/>
            <a:endCxn id="9" idx="0"/>
          </p:cNvCxnSpPr>
          <p:nvPr/>
        </p:nvCxnSpPr>
        <p:spPr>
          <a:xfrm rot="5400000">
            <a:off x="5000640" y="5036367"/>
            <a:ext cx="64291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연결자 11"/>
          <p:cNvSpPr/>
          <p:nvPr/>
        </p:nvSpPr>
        <p:spPr>
          <a:xfrm>
            <a:off x="5214942" y="6215082"/>
            <a:ext cx="214314" cy="214314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9" idx="2"/>
            <a:endCxn id="12" idx="0"/>
          </p:cNvCxnSpPr>
          <p:nvPr/>
        </p:nvCxnSpPr>
        <p:spPr>
          <a:xfrm rot="5400000">
            <a:off x="5107785" y="600076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8" idx="3"/>
            <a:endCxn id="12" idx="6"/>
          </p:cNvCxnSpPr>
          <p:nvPr/>
        </p:nvCxnSpPr>
        <p:spPr>
          <a:xfrm flipH="1">
            <a:off x="5429256" y="4393425"/>
            <a:ext cx="500066" cy="1928814"/>
          </a:xfrm>
          <a:prstGeom prst="bentConnector3">
            <a:avLst>
              <a:gd name="adj1" fmla="val -4571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57752" y="471488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true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43636" y="478632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false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2-10 : </a:t>
            </a:r>
            <a:r>
              <a:rPr lang="en-US" altLang="ko-KR" dirty="0"/>
              <a:t>i</a:t>
            </a:r>
            <a:r>
              <a:rPr lang="en-US" altLang="ko-KR" dirty="0" smtClean="0"/>
              <a:t>f</a:t>
            </a:r>
            <a:r>
              <a:rPr lang="ko-KR" altLang="en-US" dirty="0"/>
              <a:t>문 사용하기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1862445"/>
            <a:ext cx="5798448" cy="317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2000" dirty="0"/>
              <a:t>import </a:t>
            </a:r>
            <a:r>
              <a:rPr lang="en-US" altLang="ko-KR" sz="2000" dirty="0" err="1"/>
              <a:t>java.util.Scanner</a:t>
            </a:r>
            <a:r>
              <a:rPr lang="en-US" altLang="ko-KR" sz="2000" dirty="0"/>
              <a:t>;</a:t>
            </a:r>
          </a:p>
          <a:p>
            <a:pPr defTabSz="180000"/>
            <a:r>
              <a:rPr lang="en-US" altLang="ko-KR" sz="2000" dirty="0"/>
              <a:t>public class </a:t>
            </a:r>
            <a:r>
              <a:rPr lang="en-US" altLang="ko-KR" sz="2000" dirty="0" err="1"/>
              <a:t>SuccessOrFail</a:t>
            </a:r>
            <a:r>
              <a:rPr lang="en-US" altLang="ko-KR" sz="2000" dirty="0"/>
              <a:t> {</a:t>
            </a:r>
          </a:p>
          <a:p>
            <a:pPr defTabSz="180000"/>
            <a:r>
              <a:rPr lang="en-US" altLang="ko-KR" sz="2000" dirty="0" smtClean="0"/>
              <a:t>	public </a:t>
            </a:r>
            <a:r>
              <a:rPr lang="en-US" altLang="ko-KR" sz="2000" dirty="0"/>
              <a:t>static void main 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defTabSz="180000"/>
            <a:r>
              <a:rPr lang="en-US" altLang="ko-KR" sz="2000" dirty="0" smtClean="0"/>
              <a:t>		Scanner </a:t>
            </a:r>
            <a:r>
              <a:rPr lang="en-US" altLang="ko-KR" sz="2000" dirty="0"/>
              <a:t>in = new Scanner(System.in);</a:t>
            </a:r>
          </a:p>
          <a:p>
            <a:pPr defTabSz="180000"/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System.out.print</a:t>
            </a:r>
            <a:r>
              <a:rPr lang="en-US" altLang="ko-KR" sz="2000" dirty="0"/>
              <a:t>("</a:t>
            </a:r>
            <a:r>
              <a:rPr lang="ko-KR" altLang="en-US" sz="2000" dirty="0"/>
              <a:t>점수를 입력하시오</a:t>
            </a:r>
            <a:r>
              <a:rPr lang="en-US" altLang="ko-KR" sz="2000" dirty="0"/>
              <a:t>: ");</a:t>
            </a:r>
            <a:endParaRPr lang="ko-KR" altLang="en-US" sz="2000" dirty="0"/>
          </a:p>
          <a:p>
            <a:pPr defTabSz="180000"/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score = </a:t>
            </a:r>
            <a:r>
              <a:rPr lang="en-US" altLang="ko-KR" sz="2000" dirty="0" err="1"/>
              <a:t>in.nextInt</a:t>
            </a:r>
            <a:r>
              <a:rPr lang="en-US" altLang="ko-KR" sz="2000" dirty="0"/>
              <a:t>();</a:t>
            </a:r>
          </a:p>
          <a:p>
            <a:pPr defTabSz="180000"/>
            <a:r>
              <a:rPr lang="en-US" altLang="ko-KR" sz="2000" dirty="0" smtClean="0"/>
              <a:t>		if </a:t>
            </a:r>
            <a:r>
              <a:rPr lang="en-US" altLang="ko-KR" sz="2000" dirty="0"/>
              <a:t>(score &gt;= 80)</a:t>
            </a:r>
          </a:p>
          <a:p>
            <a:pPr defTabSz="180000"/>
            <a:r>
              <a:rPr lang="en-US" altLang="ko-KR" sz="2000" dirty="0" smtClean="0"/>
              <a:t>		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축하합니다</a:t>
            </a:r>
            <a:r>
              <a:rPr lang="en-US" altLang="ko-KR" sz="2000" dirty="0"/>
              <a:t>! </a:t>
            </a:r>
            <a:r>
              <a:rPr lang="ko-KR" altLang="en-US" sz="2000" dirty="0"/>
              <a:t>합격입니다</a:t>
            </a:r>
            <a:r>
              <a:rPr lang="en-US" altLang="ko-KR" sz="2000" dirty="0"/>
              <a:t>.");</a:t>
            </a:r>
            <a:endParaRPr lang="ko-KR" altLang="en-US" sz="2000" dirty="0"/>
          </a:p>
          <a:p>
            <a:pPr defTabSz="180000"/>
            <a:r>
              <a:rPr lang="en-US" altLang="ko-KR" sz="2000" dirty="0" smtClean="0"/>
              <a:t>	}</a:t>
            </a:r>
            <a:endParaRPr lang="ko-KR" altLang="en-US" sz="2000" dirty="0"/>
          </a:p>
          <a:p>
            <a:pPr defTabSz="180000"/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9552" y="1340768"/>
            <a:ext cx="7569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시험 점수가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80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점이 이상이면 합격 판별을 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87624" y="5246821"/>
            <a:ext cx="18722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점수를 입력하시오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95</a:t>
            </a:r>
          </a:p>
          <a:p>
            <a:r>
              <a:rPr lang="ko-KR" altLang="en-US" dirty="0"/>
              <a:t>축하합니다</a:t>
            </a:r>
            <a:r>
              <a:rPr lang="en-US" altLang="ko-KR" dirty="0"/>
              <a:t>! </a:t>
            </a:r>
            <a:r>
              <a:rPr lang="ko-KR" altLang="en-US" dirty="0"/>
              <a:t>합격입니다</a:t>
            </a:r>
            <a:r>
              <a:rPr lang="en-US" altLang="ko-KR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2038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if-else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785950"/>
          </a:xfrm>
        </p:spPr>
        <p:txBody>
          <a:bodyPr/>
          <a:lstStyle/>
          <a:p>
            <a:r>
              <a:rPr lang="en-US" altLang="ko-KR" smtClean="0"/>
              <a:t>if-else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조건식이 </a:t>
            </a:r>
            <a:r>
              <a:rPr lang="en-US" altLang="ko-KR" smtClean="0"/>
              <a:t>true</a:t>
            </a:r>
            <a:r>
              <a:rPr lang="ko-KR" altLang="en-US" smtClean="0"/>
              <a:t>면 실행문장</a:t>
            </a:r>
            <a:r>
              <a:rPr lang="en-US" altLang="ko-KR" smtClean="0"/>
              <a:t>1</a:t>
            </a:r>
            <a:r>
              <a:rPr lang="ko-KR" altLang="en-US" smtClean="0"/>
              <a:t> 실행 후</a:t>
            </a:r>
            <a:r>
              <a:rPr lang="en-US" altLang="ko-KR" smtClean="0"/>
              <a:t> </a:t>
            </a:r>
            <a:r>
              <a:rPr lang="en-US" altLang="ko-KR" dirty="0" smtClean="0"/>
              <a:t>if-else</a:t>
            </a:r>
            <a:r>
              <a:rPr lang="ko-KR" altLang="en-US" smtClean="0"/>
              <a:t>문을 벗어남</a:t>
            </a:r>
            <a:endParaRPr lang="en-US" altLang="ko-KR" smtClean="0"/>
          </a:p>
          <a:p>
            <a:pPr lvl="1"/>
            <a:r>
              <a:rPr lang="en-US" altLang="ko-KR" smtClean="0"/>
              <a:t>false</a:t>
            </a:r>
            <a:r>
              <a:rPr lang="ko-KR" altLang="en-US" dirty="0" smtClean="0"/>
              <a:t>인 경우에 </a:t>
            </a:r>
            <a:r>
              <a:rPr lang="ko-KR" altLang="en-US" smtClean="0"/>
              <a:t>실행문장</a:t>
            </a:r>
            <a:r>
              <a:rPr lang="en-US" altLang="ko-KR" smtClean="0"/>
              <a:t>2</a:t>
            </a:r>
            <a:r>
              <a:rPr lang="ko-KR" altLang="en-US" smtClean="0"/>
              <a:t> 실행후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dirty="0" smtClean="0"/>
              <a:t>if-else</a:t>
            </a:r>
            <a:r>
              <a:rPr lang="ko-KR" altLang="en-US" smtClean="0"/>
              <a:t>문을 벗어남</a:t>
            </a:r>
            <a:endParaRPr lang="en-US" altLang="ko-KR" dirty="0" smtClean="0"/>
          </a:p>
        </p:txBody>
      </p:sp>
      <p:sp>
        <p:nvSpPr>
          <p:cNvPr id="8" name="순서도: 연결자 7"/>
          <p:cNvSpPr/>
          <p:nvPr/>
        </p:nvSpPr>
        <p:spPr>
          <a:xfrm>
            <a:off x="5429256" y="2857496"/>
            <a:ext cx="214314" cy="214314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판단 8"/>
          <p:cNvSpPr/>
          <p:nvPr/>
        </p:nvSpPr>
        <p:spPr>
          <a:xfrm>
            <a:off x="4857752" y="3500438"/>
            <a:ext cx="1357322" cy="642942"/>
          </a:xfrm>
          <a:prstGeom prst="flowChartDecis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조건식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5715008" y="4429132"/>
            <a:ext cx="1143008" cy="42862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실행문장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8" idx="4"/>
            <a:endCxn id="9" idx="0"/>
          </p:cNvCxnSpPr>
          <p:nvPr/>
        </p:nvCxnSpPr>
        <p:spPr>
          <a:xfrm rot="5400000">
            <a:off x="5322099" y="3286124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9" idx="3"/>
            <a:endCxn id="10" idx="3"/>
          </p:cNvCxnSpPr>
          <p:nvPr/>
        </p:nvCxnSpPr>
        <p:spPr>
          <a:xfrm>
            <a:off x="6215074" y="3821909"/>
            <a:ext cx="642942" cy="821537"/>
          </a:xfrm>
          <a:prstGeom prst="bentConnector3">
            <a:avLst>
              <a:gd name="adj1" fmla="val 13555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71934" y="350043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true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86512" y="350043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false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6" name="순서도: 처리 15"/>
          <p:cNvSpPr/>
          <p:nvPr/>
        </p:nvSpPr>
        <p:spPr>
          <a:xfrm>
            <a:off x="4214810" y="4429132"/>
            <a:ext cx="1143008" cy="42862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실행문장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꺾인 연결선 16"/>
          <p:cNvCxnSpPr>
            <a:stCxn id="9" idx="1"/>
            <a:endCxn id="16" idx="1"/>
          </p:cNvCxnSpPr>
          <p:nvPr/>
        </p:nvCxnSpPr>
        <p:spPr>
          <a:xfrm rot="10800000" flipV="1">
            <a:off x="4214810" y="3821908"/>
            <a:ext cx="642942" cy="821537"/>
          </a:xfrm>
          <a:prstGeom prst="bentConnector3">
            <a:avLst>
              <a:gd name="adj1" fmla="val 13555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6" idx="2"/>
            <a:endCxn id="72" idx="2"/>
          </p:cNvCxnSpPr>
          <p:nvPr/>
        </p:nvCxnSpPr>
        <p:spPr>
          <a:xfrm rot="16200000" flipH="1">
            <a:off x="4911331" y="4732743"/>
            <a:ext cx="464347" cy="7143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0" idx="2"/>
            <a:endCxn id="72" idx="6"/>
          </p:cNvCxnSpPr>
          <p:nvPr/>
        </p:nvCxnSpPr>
        <p:spPr>
          <a:xfrm rot="5400000">
            <a:off x="5768587" y="4804181"/>
            <a:ext cx="464347" cy="57150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2" idx="4"/>
          </p:cNvCxnSpPr>
          <p:nvPr/>
        </p:nvCxnSpPr>
        <p:spPr>
          <a:xfrm>
            <a:off x="5607851" y="5429264"/>
            <a:ext cx="1" cy="3760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19672" y="3146624"/>
            <a:ext cx="170026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if (</a:t>
            </a:r>
            <a:r>
              <a:rPr lang="ko-KR" altLang="en-US" sz="2000" dirty="0" err="1" smtClean="0"/>
              <a:t>조건식</a:t>
            </a:r>
            <a:r>
              <a:rPr lang="en-US" altLang="ko-KR" sz="2000" dirty="0" smtClean="0"/>
              <a:t>) {</a:t>
            </a:r>
            <a:endParaRPr lang="ko-KR" altLang="en-US" sz="2000" dirty="0" smtClean="0"/>
          </a:p>
          <a:p>
            <a:pPr lvl="1"/>
            <a:r>
              <a:rPr lang="ko-KR" altLang="en-US" sz="2000" dirty="0" smtClean="0"/>
              <a:t>실행문장</a:t>
            </a:r>
            <a:r>
              <a:rPr lang="en-US" altLang="ko-KR" sz="2000" dirty="0" smtClean="0"/>
              <a:t>1</a:t>
            </a:r>
            <a:endParaRPr lang="ko-KR" altLang="en-US" sz="2000" dirty="0" smtClean="0"/>
          </a:p>
          <a:p>
            <a:r>
              <a:rPr lang="en-US" altLang="ko-KR" sz="2000" dirty="0" smtClean="0"/>
              <a:t>} </a:t>
            </a:r>
          </a:p>
          <a:p>
            <a:r>
              <a:rPr lang="en-US" altLang="ko-KR" sz="2000" dirty="0" smtClean="0"/>
              <a:t>else</a:t>
            </a:r>
          </a:p>
          <a:p>
            <a:r>
              <a:rPr lang="en-US" altLang="ko-KR" sz="2000" dirty="0" smtClean="0"/>
              <a:t>{</a:t>
            </a:r>
          </a:p>
          <a:p>
            <a:pPr lvl="1"/>
            <a:r>
              <a:rPr lang="ko-KR" altLang="en-US" sz="2000" dirty="0" smtClean="0"/>
              <a:t>실행문장</a:t>
            </a:r>
            <a:r>
              <a:rPr lang="en-US" altLang="ko-KR" sz="2000" dirty="0" smtClean="0"/>
              <a:t>2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sp>
        <p:nvSpPr>
          <p:cNvPr id="72" name="순서도: 연결자 71"/>
          <p:cNvSpPr/>
          <p:nvPr/>
        </p:nvSpPr>
        <p:spPr>
          <a:xfrm>
            <a:off x="5500694" y="5214950"/>
            <a:ext cx="214314" cy="214314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2-11 : if-else</a:t>
            </a:r>
            <a:r>
              <a:rPr lang="ko-KR" altLang="en-US" dirty="0" smtClean="0"/>
              <a:t> </a:t>
            </a:r>
            <a:r>
              <a:rPr lang="ko-KR" altLang="en-US" dirty="0"/>
              <a:t>사용하기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620638"/>
            <a:ext cx="579844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2000" dirty="0"/>
              <a:t>import </a:t>
            </a:r>
            <a:r>
              <a:rPr lang="en-US" altLang="ko-KR" sz="2000" dirty="0" err="1"/>
              <a:t>java.util.Scanner</a:t>
            </a:r>
            <a:r>
              <a:rPr lang="en-US" altLang="ko-KR" sz="2000" dirty="0"/>
              <a:t>;</a:t>
            </a:r>
          </a:p>
          <a:p>
            <a:pPr defTabSz="180000"/>
            <a:r>
              <a:rPr lang="en-US" altLang="ko-KR" sz="2000" dirty="0"/>
              <a:t>public class </a:t>
            </a:r>
            <a:r>
              <a:rPr lang="en-US" altLang="ko-KR" sz="2000" dirty="0" err="1"/>
              <a:t>MultipleOfThree</a:t>
            </a:r>
            <a:r>
              <a:rPr lang="en-US" altLang="ko-KR" sz="2000" dirty="0"/>
              <a:t> {</a:t>
            </a:r>
          </a:p>
          <a:p>
            <a:pPr defTabSz="180000"/>
            <a:r>
              <a:rPr lang="en-US" altLang="ko-KR" sz="2000" dirty="0" smtClean="0"/>
              <a:t>	public </a:t>
            </a:r>
            <a:r>
              <a:rPr lang="en-US" altLang="ko-KR" sz="2000" dirty="0"/>
              <a:t>static void main 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defTabSz="180000"/>
            <a:r>
              <a:rPr lang="en-US" altLang="ko-KR" sz="2000" dirty="0" smtClean="0"/>
              <a:t>		Scanner </a:t>
            </a:r>
            <a:r>
              <a:rPr lang="en-US" altLang="ko-KR" sz="2000" dirty="0"/>
              <a:t>in = new Scanner(System.in);</a:t>
            </a:r>
          </a:p>
          <a:p>
            <a:pPr defTabSz="180000"/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System.out.print</a:t>
            </a:r>
            <a:r>
              <a:rPr lang="en-US" altLang="ko-KR" sz="2000" dirty="0"/>
              <a:t>("</a:t>
            </a:r>
            <a:r>
              <a:rPr lang="ko-KR" altLang="en-US" sz="2000" dirty="0"/>
              <a:t>수를 입력하시오</a:t>
            </a:r>
            <a:r>
              <a:rPr lang="en-US" altLang="ko-KR" sz="2000" dirty="0"/>
              <a:t>: ");</a:t>
            </a:r>
            <a:endParaRPr lang="ko-KR" altLang="en-US" sz="2000" dirty="0"/>
          </a:p>
          <a:p>
            <a:pPr defTabSz="180000"/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number = </a:t>
            </a:r>
            <a:r>
              <a:rPr lang="en-US" altLang="ko-KR" sz="2000" dirty="0" err="1"/>
              <a:t>in.nextInt</a:t>
            </a:r>
            <a:r>
              <a:rPr lang="en-US" altLang="ko-KR" sz="2000" dirty="0"/>
              <a:t>();</a:t>
            </a:r>
          </a:p>
          <a:p>
            <a:pPr defTabSz="180000"/>
            <a:r>
              <a:rPr lang="en-US" altLang="ko-KR" sz="2000" dirty="0" smtClean="0"/>
              <a:t>		if </a:t>
            </a:r>
            <a:r>
              <a:rPr lang="en-US" altLang="ko-KR" sz="2000" dirty="0"/>
              <a:t>(number % 3 == 0)</a:t>
            </a:r>
          </a:p>
          <a:p>
            <a:pPr defTabSz="180000"/>
            <a:r>
              <a:rPr lang="en-US" altLang="ko-KR" sz="2000" dirty="0" smtClean="0"/>
              <a:t>		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/>
              <a:t>("3</a:t>
            </a:r>
            <a:r>
              <a:rPr lang="ko-KR" altLang="en-US" sz="2000" dirty="0"/>
              <a:t>의 배수입니다</a:t>
            </a:r>
            <a:r>
              <a:rPr lang="en-US" altLang="ko-KR" sz="2000" dirty="0"/>
              <a:t>.");</a:t>
            </a:r>
            <a:endParaRPr lang="ko-KR" altLang="en-US" sz="2000" dirty="0"/>
          </a:p>
          <a:p>
            <a:pPr defTabSz="180000"/>
            <a:r>
              <a:rPr lang="en-US" altLang="ko-KR" sz="2000" dirty="0" smtClean="0"/>
              <a:t>		else </a:t>
            </a:r>
            <a:endParaRPr lang="en-US" altLang="ko-KR" sz="2000" dirty="0"/>
          </a:p>
          <a:p>
            <a:pPr defTabSz="180000"/>
            <a:r>
              <a:rPr lang="en-US" altLang="ko-KR" sz="2000" dirty="0" smtClean="0"/>
              <a:t>		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/>
              <a:t>("3</a:t>
            </a:r>
            <a:r>
              <a:rPr lang="ko-KR" altLang="en-US" sz="2000" dirty="0"/>
              <a:t>의 배수가 아닙니다</a:t>
            </a:r>
            <a:r>
              <a:rPr lang="en-US" altLang="ko-KR" sz="2000" dirty="0"/>
              <a:t>.");</a:t>
            </a:r>
            <a:endParaRPr lang="ko-KR" altLang="en-US" sz="2000" dirty="0"/>
          </a:p>
          <a:p>
            <a:pPr defTabSz="180000"/>
            <a:r>
              <a:rPr lang="en-US" altLang="ko-KR" sz="2000" dirty="0" smtClean="0"/>
              <a:t>	}</a:t>
            </a:r>
            <a:endParaRPr lang="ko-KR" altLang="en-US" sz="2000" dirty="0"/>
          </a:p>
          <a:p>
            <a:pPr defTabSz="180000"/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9552" y="1214422"/>
            <a:ext cx="636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입력된 수가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배수인지 판별하는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04248" y="4759959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수를 입력하시오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129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의 배수입니다</a:t>
            </a:r>
            <a:r>
              <a:rPr lang="en-US" altLang="ko-KR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206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다중 </a:t>
            </a:r>
            <a:r>
              <a:rPr lang="en-US" altLang="ko-KR" dirty="0" smtClean="0"/>
              <a:t>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50017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다중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실행문장이 다시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또는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문을 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else </a:t>
            </a:r>
            <a:r>
              <a:rPr lang="ko-KR" altLang="en-US" dirty="0" smtClean="0"/>
              <a:t>문은 바로 전의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문과 짝을 이룬다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조건문이</a:t>
            </a:r>
            <a:r>
              <a:rPr lang="ko-KR" altLang="en-US" dirty="0" smtClean="0"/>
              <a:t> 너무 많은 경우에는                                                                                                        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문을 사용하는 것이 좋다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2919548"/>
            <a:ext cx="321699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if(</a:t>
            </a:r>
            <a:r>
              <a:rPr lang="ko-KR" altLang="en-US" sz="1600" dirty="0" err="1" smtClean="0"/>
              <a:t>조건식</a:t>
            </a:r>
            <a:r>
              <a:rPr lang="en-US" altLang="ko-KR" sz="1600" dirty="0" smtClean="0"/>
              <a:t>1) { 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ko-KR" altLang="en-US" sz="1600" dirty="0" smtClean="0"/>
              <a:t>실행문장</a:t>
            </a:r>
            <a:r>
              <a:rPr lang="en-US" altLang="ko-KR" sz="1600" dirty="0" smtClean="0"/>
              <a:t>1; // </a:t>
            </a:r>
            <a:r>
              <a:rPr lang="ko-KR" altLang="en-US" sz="1600" dirty="0" err="1" smtClean="0"/>
              <a:t>조건식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 참인 경우</a:t>
            </a:r>
            <a:r>
              <a:rPr lang="en-US" altLang="ko-KR" sz="1600" dirty="0" smtClean="0"/>
              <a:t>. </a:t>
            </a:r>
          </a:p>
          <a:p>
            <a:pPr defTabSz="180000"/>
            <a:r>
              <a:rPr lang="en-US" altLang="ko-KR" sz="1600" dirty="0" smtClean="0"/>
              <a:t>}</a:t>
            </a:r>
            <a:endParaRPr lang="ko-KR" altLang="en-US" sz="1600" dirty="0" smtClean="0"/>
          </a:p>
          <a:p>
            <a:pPr defTabSz="180000"/>
            <a:r>
              <a:rPr lang="en-US" altLang="ko-KR" sz="1600" dirty="0" smtClean="0"/>
              <a:t>else if(</a:t>
            </a:r>
            <a:r>
              <a:rPr lang="ko-KR" altLang="en-US" sz="1600" dirty="0" err="1" smtClean="0"/>
              <a:t>조건식</a:t>
            </a:r>
            <a:r>
              <a:rPr lang="en-US" altLang="ko-KR" sz="1600" dirty="0" smtClean="0"/>
              <a:t>2)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ko-KR" altLang="en-US" sz="1600" dirty="0" smtClean="0"/>
              <a:t>실행문장</a:t>
            </a:r>
            <a:r>
              <a:rPr lang="en-US" altLang="ko-KR" sz="1600" dirty="0" smtClean="0"/>
              <a:t>2; // </a:t>
            </a:r>
            <a:r>
              <a:rPr lang="ko-KR" altLang="en-US" sz="1600" dirty="0" err="1" smtClean="0"/>
              <a:t>조건식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가 참인 경우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r>
              <a:rPr lang="en-US" altLang="ko-KR" sz="1600" dirty="0" smtClean="0"/>
              <a:t>else if(</a:t>
            </a:r>
            <a:r>
              <a:rPr lang="ko-KR" altLang="en-US" sz="1600" dirty="0" err="1" smtClean="0"/>
              <a:t>조건식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m)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ko-KR" altLang="en-US" sz="1600" dirty="0" smtClean="0"/>
              <a:t>실행문장</a:t>
            </a:r>
            <a:r>
              <a:rPr lang="en-US" altLang="ko-KR" sz="1600" dirty="0" smtClean="0"/>
              <a:t>m;		// </a:t>
            </a:r>
            <a:r>
              <a:rPr lang="ko-KR" altLang="en-US" sz="1600" dirty="0" err="1" smtClean="0"/>
              <a:t>조건식</a:t>
            </a:r>
            <a:r>
              <a:rPr lang="en-US" altLang="ko-KR" sz="1600" dirty="0" smtClean="0"/>
              <a:t>m</a:t>
            </a:r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참인경우</a:t>
            </a:r>
            <a:r>
              <a:rPr lang="en-US" altLang="ko-KR" sz="1600" dirty="0" smtClean="0"/>
              <a:t>.</a:t>
            </a:r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r>
              <a:rPr lang="en-US" altLang="ko-KR" sz="1600" dirty="0" smtClean="0"/>
              <a:t>else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ko-KR" altLang="en-US" sz="1600" dirty="0" smtClean="0"/>
              <a:t>실행문장</a:t>
            </a:r>
            <a:r>
              <a:rPr lang="en-US" altLang="ko-KR" sz="1600" dirty="0" smtClean="0"/>
              <a:t>n;	//</a:t>
            </a:r>
            <a:r>
              <a:rPr lang="ko-KR" altLang="en-US" sz="1600" dirty="0" smtClean="0"/>
              <a:t>앞의 모든 조건이 거짓인 경우</a:t>
            </a:r>
            <a:r>
              <a:rPr lang="en-US" altLang="ko-KR" sz="1600" dirty="0" smtClean="0"/>
              <a:t>.</a:t>
            </a:r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sp>
        <p:nvSpPr>
          <p:cNvPr id="53" name="순서도: 판단 52"/>
          <p:cNvSpPr/>
          <p:nvPr/>
        </p:nvSpPr>
        <p:spPr>
          <a:xfrm>
            <a:off x="4786314" y="2560914"/>
            <a:ext cx="1571635" cy="408217"/>
          </a:xfrm>
          <a:prstGeom prst="flowChartDecis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조건식</a:t>
            </a:r>
            <a:r>
              <a:rPr lang="en-US" altLang="ko-KR" sz="140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순서도: 판단 53"/>
          <p:cNvSpPr/>
          <p:nvPr/>
        </p:nvSpPr>
        <p:spPr>
          <a:xfrm>
            <a:off x="4786314" y="3418170"/>
            <a:ext cx="1571635" cy="408217"/>
          </a:xfrm>
          <a:prstGeom prst="flowChartDecis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조건식</a:t>
            </a:r>
            <a:r>
              <a:rPr lang="en-US" altLang="ko-KR" sz="140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순서도: 판단 54"/>
          <p:cNvSpPr/>
          <p:nvPr/>
        </p:nvSpPr>
        <p:spPr>
          <a:xfrm>
            <a:off x="4786314" y="4489740"/>
            <a:ext cx="1571635" cy="408217"/>
          </a:xfrm>
          <a:prstGeom prst="flowChartDecis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조건식</a:t>
            </a:r>
            <a:r>
              <a:rPr lang="en-US" altLang="ko-KR" sz="1400" dirty="0">
                <a:solidFill>
                  <a:schemeClr val="tx1"/>
                </a:solidFill>
              </a:rPr>
              <a:t>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순서도: 처리 55"/>
          <p:cNvSpPr/>
          <p:nvPr/>
        </p:nvSpPr>
        <p:spPr>
          <a:xfrm>
            <a:off x="6929454" y="2632352"/>
            <a:ext cx="1071570" cy="285752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실행문장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순서도: 처리 56"/>
          <p:cNvSpPr/>
          <p:nvPr/>
        </p:nvSpPr>
        <p:spPr>
          <a:xfrm>
            <a:off x="6929454" y="3489608"/>
            <a:ext cx="1071570" cy="285752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실행문장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순서도: 처리 57"/>
          <p:cNvSpPr/>
          <p:nvPr/>
        </p:nvSpPr>
        <p:spPr>
          <a:xfrm>
            <a:off x="6929454" y="4561178"/>
            <a:ext cx="1071570" cy="285752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실행문장</a:t>
            </a:r>
            <a:r>
              <a:rPr lang="en-US" altLang="ko-KR" sz="1400" dirty="0">
                <a:solidFill>
                  <a:schemeClr val="tx1"/>
                </a:solidFill>
              </a:rPr>
              <a:t>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순서도: 처리 58"/>
          <p:cNvSpPr/>
          <p:nvPr/>
        </p:nvSpPr>
        <p:spPr>
          <a:xfrm>
            <a:off x="5000628" y="5418434"/>
            <a:ext cx="1143008" cy="35719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실행문장</a:t>
            </a:r>
            <a:r>
              <a:rPr lang="en-US" altLang="ko-KR" sz="1400" dirty="0">
                <a:solidFill>
                  <a:schemeClr val="tx1"/>
                </a:solidFill>
              </a:rPr>
              <a:t>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>
            <a:stCxn id="53" idx="2"/>
            <a:endCxn id="54" idx="0"/>
          </p:cNvCxnSpPr>
          <p:nvPr/>
        </p:nvCxnSpPr>
        <p:spPr>
          <a:xfrm rot="5400000">
            <a:off x="5347613" y="3193650"/>
            <a:ext cx="44903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5" idx="3"/>
            <a:endCxn id="58" idx="1"/>
          </p:cNvCxnSpPr>
          <p:nvPr/>
        </p:nvCxnSpPr>
        <p:spPr>
          <a:xfrm>
            <a:off x="6357949" y="4693849"/>
            <a:ext cx="571505" cy="102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4" idx="3"/>
            <a:endCxn id="57" idx="1"/>
          </p:cNvCxnSpPr>
          <p:nvPr/>
        </p:nvCxnSpPr>
        <p:spPr>
          <a:xfrm>
            <a:off x="6357949" y="3622279"/>
            <a:ext cx="571505" cy="102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6357950" y="2775228"/>
            <a:ext cx="571505" cy="102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20409" y="4092795"/>
            <a:ext cx="400110" cy="2308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 smtClean="0"/>
              <a:t>…</a:t>
            </a:r>
            <a:endParaRPr lang="ko-KR" altLang="en-US" sz="1400" dirty="0"/>
          </a:p>
        </p:txBody>
      </p:sp>
      <p:sp>
        <p:nvSpPr>
          <p:cNvPr id="65" name="순서도: 연결자 64"/>
          <p:cNvSpPr/>
          <p:nvPr/>
        </p:nvSpPr>
        <p:spPr>
          <a:xfrm>
            <a:off x="5500694" y="2060848"/>
            <a:ext cx="142876" cy="14287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66" name="직선 화살표 연결선 65"/>
          <p:cNvCxnSpPr>
            <a:stCxn id="65" idx="4"/>
            <a:endCxn id="53" idx="0"/>
          </p:cNvCxnSpPr>
          <p:nvPr/>
        </p:nvCxnSpPr>
        <p:spPr>
          <a:xfrm rot="5400000">
            <a:off x="5393537" y="2382319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5" idx="2"/>
            <a:endCxn id="59" idx="0"/>
          </p:cNvCxnSpPr>
          <p:nvPr/>
        </p:nvCxnSpPr>
        <p:spPr>
          <a:xfrm rot="5400000">
            <a:off x="5311894" y="5158195"/>
            <a:ext cx="52047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endCxn id="73" idx="0"/>
          </p:cNvCxnSpPr>
          <p:nvPr/>
        </p:nvCxnSpPr>
        <p:spPr>
          <a:xfrm rot="5400000">
            <a:off x="5210822" y="3128298"/>
            <a:ext cx="3714774" cy="3008639"/>
          </a:xfrm>
          <a:prstGeom prst="bentConnector3">
            <a:avLst>
              <a:gd name="adj1" fmla="val 886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6" idx="3"/>
          </p:cNvCxnSpPr>
          <p:nvPr/>
        </p:nvCxnSpPr>
        <p:spPr>
          <a:xfrm>
            <a:off x="8001024" y="2775228"/>
            <a:ext cx="571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57" idx="3"/>
          </p:cNvCxnSpPr>
          <p:nvPr/>
        </p:nvCxnSpPr>
        <p:spPr>
          <a:xfrm flipV="1">
            <a:off x="8001024" y="3630814"/>
            <a:ext cx="586325" cy="1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8" idx="3"/>
          </p:cNvCxnSpPr>
          <p:nvPr/>
        </p:nvCxnSpPr>
        <p:spPr>
          <a:xfrm>
            <a:off x="8001024" y="4704054"/>
            <a:ext cx="571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9" idx="2"/>
            <a:endCxn id="73" idx="0"/>
          </p:cNvCxnSpPr>
          <p:nvPr/>
        </p:nvCxnSpPr>
        <p:spPr>
          <a:xfrm rot="5400000">
            <a:off x="5210821" y="6128693"/>
            <a:ext cx="714380" cy="8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연결자 72"/>
          <p:cNvSpPr/>
          <p:nvPr/>
        </p:nvSpPr>
        <p:spPr>
          <a:xfrm>
            <a:off x="5500694" y="6490004"/>
            <a:ext cx="126390" cy="14287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4" name="TextBox 73"/>
          <p:cNvSpPr txBox="1"/>
          <p:nvPr/>
        </p:nvSpPr>
        <p:spPr>
          <a:xfrm>
            <a:off x="6357950" y="2489476"/>
            <a:ext cx="316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5508104" y="2987856"/>
            <a:ext cx="530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거짓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6372200" y="3347896"/>
            <a:ext cx="316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6372200" y="4428016"/>
            <a:ext cx="316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5508104" y="3779944"/>
            <a:ext cx="530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거짓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5580112" y="4860064"/>
            <a:ext cx="530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거짓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2-12 : </a:t>
            </a:r>
            <a:r>
              <a:rPr lang="ko-KR" altLang="en-US" dirty="0" smtClean="0"/>
              <a:t>학점 매기기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869" y="1860753"/>
            <a:ext cx="5801298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public </a:t>
            </a:r>
            <a:r>
              <a:rPr lang="en-US" altLang="ko-KR" sz="1400" dirty="0"/>
              <a:t>class Grading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char </a:t>
            </a:r>
            <a:r>
              <a:rPr lang="en-US" altLang="ko-KR" sz="1400" dirty="0"/>
              <a:t>grade;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/>
              <a:t>a = new Scanner(System.in);</a:t>
            </a:r>
          </a:p>
          <a:p>
            <a:pPr defTabSz="180000"/>
            <a:r>
              <a:rPr lang="en-US" altLang="ko-KR" sz="1400" dirty="0" smtClean="0"/>
              <a:t>		while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a.hasNext</a:t>
            </a:r>
            <a:r>
              <a:rPr lang="en-US" altLang="ko-KR" sz="1400" dirty="0"/>
              <a:t>())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score = </a:t>
            </a:r>
            <a:r>
              <a:rPr lang="en-US" altLang="ko-KR" sz="1400" dirty="0" err="1"/>
              <a:t>a.nextInt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	if(score </a:t>
            </a:r>
            <a:r>
              <a:rPr lang="en-US" altLang="ko-KR" sz="1400" dirty="0"/>
              <a:t>&gt;= 90.0)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90.0 </a:t>
            </a:r>
            <a:r>
              <a:rPr lang="ko-KR" altLang="en-US" sz="1400" dirty="0"/>
              <a:t>이상인 경우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		grade </a:t>
            </a:r>
            <a:r>
              <a:rPr lang="en-US" altLang="ko-KR" sz="1400" dirty="0"/>
              <a:t>= 'A';</a:t>
            </a:r>
          </a:p>
          <a:p>
            <a:pPr defTabSz="180000"/>
            <a:r>
              <a:rPr lang="en-US" altLang="ko-KR" sz="1400" dirty="0" smtClean="0"/>
              <a:t>			else </a:t>
            </a:r>
            <a:r>
              <a:rPr lang="en-US" altLang="ko-KR" sz="1400" dirty="0"/>
              <a:t>if(score &gt;= 80.0)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80.0 </a:t>
            </a:r>
            <a:r>
              <a:rPr lang="ko-KR" altLang="en-US" sz="1400" dirty="0"/>
              <a:t>이상이면서 </a:t>
            </a:r>
            <a:r>
              <a:rPr lang="en-US" altLang="ko-KR" sz="1400" dirty="0"/>
              <a:t>90.0 </a:t>
            </a:r>
            <a:r>
              <a:rPr lang="ko-KR" altLang="en-US" sz="1400" dirty="0"/>
              <a:t>미만인 경우</a:t>
            </a:r>
          </a:p>
          <a:p>
            <a:pPr defTabSz="180000"/>
            <a:r>
              <a:rPr lang="en-US" altLang="ko-KR" sz="1400" dirty="0" smtClean="0"/>
              <a:t>				grade </a:t>
            </a:r>
            <a:r>
              <a:rPr lang="en-US" altLang="ko-KR" sz="1400" dirty="0"/>
              <a:t>= 'B';</a:t>
            </a:r>
          </a:p>
          <a:p>
            <a:pPr defTabSz="180000"/>
            <a:r>
              <a:rPr lang="en-US" altLang="ko-KR" sz="1400" dirty="0" smtClean="0"/>
              <a:t>			else </a:t>
            </a:r>
            <a:r>
              <a:rPr lang="en-US" altLang="ko-KR" sz="1400" dirty="0"/>
              <a:t>if(score &gt;= 70.0)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70.0 </a:t>
            </a:r>
            <a:r>
              <a:rPr lang="ko-KR" altLang="en-US" sz="1400" dirty="0"/>
              <a:t>이상이면서 </a:t>
            </a:r>
            <a:r>
              <a:rPr lang="en-US" altLang="ko-KR" sz="1400" dirty="0"/>
              <a:t>80.0 </a:t>
            </a:r>
            <a:r>
              <a:rPr lang="ko-KR" altLang="en-US" sz="1400" dirty="0"/>
              <a:t>이만인 경우</a:t>
            </a:r>
          </a:p>
          <a:p>
            <a:pPr defTabSz="180000"/>
            <a:r>
              <a:rPr lang="en-US" altLang="ko-KR" sz="1400" dirty="0" smtClean="0"/>
              <a:t>				grade </a:t>
            </a:r>
            <a:r>
              <a:rPr lang="en-US" altLang="ko-KR" sz="1400" dirty="0"/>
              <a:t>= 'C';</a:t>
            </a:r>
          </a:p>
          <a:p>
            <a:pPr defTabSz="180000"/>
            <a:r>
              <a:rPr lang="en-US" altLang="ko-KR" sz="1400" dirty="0" smtClean="0"/>
              <a:t>			else </a:t>
            </a:r>
            <a:r>
              <a:rPr lang="en-US" altLang="ko-KR" sz="1400" dirty="0"/>
              <a:t>if(score &gt;= 60.0)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60.0 </a:t>
            </a:r>
            <a:r>
              <a:rPr lang="ko-KR" altLang="en-US" sz="1400" dirty="0"/>
              <a:t>이상이면서 </a:t>
            </a:r>
            <a:r>
              <a:rPr lang="en-US" altLang="ko-KR" sz="1400" dirty="0"/>
              <a:t>70.0 </a:t>
            </a:r>
            <a:r>
              <a:rPr lang="ko-KR" altLang="en-US" sz="1400" dirty="0"/>
              <a:t>이만인 경우</a:t>
            </a:r>
          </a:p>
          <a:p>
            <a:pPr defTabSz="180000"/>
            <a:r>
              <a:rPr lang="en-US" altLang="ko-KR" sz="1400" dirty="0" smtClean="0"/>
              <a:t>				grade </a:t>
            </a:r>
            <a:r>
              <a:rPr lang="en-US" altLang="ko-KR" sz="1400" dirty="0"/>
              <a:t>= 'D';</a:t>
            </a:r>
          </a:p>
          <a:p>
            <a:pPr defTabSz="180000"/>
            <a:r>
              <a:rPr lang="en-US" altLang="ko-KR" sz="1400" dirty="0" smtClean="0"/>
              <a:t>			else </a:t>
            </a:r>
            <a:r>
              <a:rPr lang="en-US" altLang="ko-KR" sz="1400" dirty="0"/>
              <a:t>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60.0 </a:t>
            </a:r>
            <a:r>
              <a:rPr lang="ko-KR" altLang="en-US" sz="1400" dirty="0"/>
              <a:t>이만인 경우</a:t>
            </a:r>
          </a:p>
          <a:p>
            <a:pPr defTabSz="180000"/>
            <a:r>
              <a:rPr lang="en-US" altLang="ko-KR" sz="1400" dirty="0" smtClean="0"/>
              <a:t>				grade </a:t>
            </a:r>
            <a:r>
              <a:rPr lang="en-US" altLang="ko-KR" sz="1400" dirty="0"/>
              <a:t>= 'F';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(“</a:t>
            </a:r>
            <a:r>
              <a:rPr lang="ko-KR" altLang="en-US" sz="1400" dirty="0" smtClean="0"/>
              <a:t>학점은 </a:t>
            </a:r>
            <a:r>
              <a:rPr lang="en-US" altLang="ko-KR" sz="1400" dirty="0" smtClean="0"/>
              <a:t>“+</a:t>
            </a:r>
            <a:r>
              <a:rPr lang="en-US" altLang="ko-KR" sz="1400" dirty="0"/>
              <a:t>grade+"</a:t>
            </a:r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”);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1214422"/>
            <a:ext cx="5163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if-else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키보드 입력된 성적에 대해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학점을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부여하는 프로그램을 작성해보자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65417" y="4698454"/>
            <a:ext cx="129614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80</a:t>
            </a:r>
          </a:p>
          <a:p>
            <a:r>
              <a:rPr lang="ko-KR" altLang="en-US" dirty="0"/>
              <a:t>학점은 </a:t>
            </a:r>
            <a:r>
              <a:rPr lang="en-US" altLang="ko-KR" dirty="0"/>
              <a:t>B</a:t>
            </a:r>
            <a:r>
              <a:rPr lang="ko-KR" altLang="en-US" dirty="0" smtClean="0"/>
              <a:t>입니다</a:t>
            </a:r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90</a:t>
            </a:r>
          </a:p>
          <a:p>
            <a:r>
              <a:rPr lang="ko-KR" altLang="en-US" dirty="0"/>
              <a:t>학점은 </a:t>
            </a:r>
            <a:r>
              <a:rPr lang="en-US" altLang="ko-KR" dirty="0"/>
              <a:t>A</a:t>
            </a:r>
            <a:r>
              <a:rPr lang="ko-KR" altLang="en-US" dirty="0" smtClean="0"/>
              <a:t>입니다</a:t>
            </a:r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76</a:t>
            </a:r>
          </a:p>
          <a:p>
            <a:r>
              <a:rPr lang="ko-KR" altLang="en-US" dirty="0"/>
              <a:t>학점은 </a:t>
            </a:r>
            <a:r>
              <a:rPr lang="en-US" altLang="ko-KR" dirty="0"/>
              <a:t>C</a:t>
            </a:r>
            <a:r>
              <a:rPr lang="ko-KR" altLang="en-US" dirty="0" smtClean="0"/>
              <a:t>입니다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Tip: if</a:t>
            </a:r>
            <a:r>
              <a:rPr lang="ko-KR" altLang="en-US" dirty="0" smtClean="0"/>
              <a:t>문과 조건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?: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조건 연산자 </a:t>
            </a:r>
            <a:r>
              <a:rPr lang="en-US" altLang="ko-KR" dirty="0" smtClean="0"/>
              <a:t>?: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로 바꿀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91938" y="3573016"/>
            <a:ext cx="200014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if (a&gt;b)</a:t>
            </a:r>
          </a:p>
          <a:p>
            <a:pPr lvl="1"/>
            <a:r>
              <a:rPr lang="en-US" altLang="ko-KR" sz="2000" dirty="0" err="1" smtClean="0">
                <a:solidFill>
                  <a:prstClr val="black"/>
                </a:solidFill>
              </a:rPr>
              <a:t>i</a:t>
            </a:r>
            <a:r>
              <a:rPr lang="en-US" altLang="ko-KR" sz="2000" dirty="0" smtClean="0">
                <a:solidFill>
                  <a:prstClr val="black"/>
                </a:solidFill>
              </a:rPr>
              <a:t> = a – b;</a:t>
            </a:r>
          </a:p>
          <a:p>
            <a:r>
              <a:rPr lang="en-US" altLang="ko-KR" sz="2000" dirty="0" smtClean="0">
                <a:solidFill>
                  <a:prstClr val="black"/>
                </a:solidFill>
              </a:rPr>
              <a:t>else</a:t>
            </a:r>
          </a:p>
          <a:p>
            <a:pPr lvl="1"/>
            <a:r>
              <a:rPr lang="en-US" altLang="ko-KR" sz="2000" dirty="0" err="1" smtClean="0">
                <a:solidFill>
                  <a:prstClr val="black"/>
                </a:solidFill>
              </a:rPr>
              <a:t>i</a:t>
            </a:r>
            <a:r>
              <a:rPr lang="en-US" altLang="ko-KR" sz="2000" dirty="0" smtClean="0">
                <a:solidFill>
                  <a:prstClr val="black"/>
                </a:solidFill>
              </a:rPr>
              <a:t> = b – a;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20378" y="2248327"/>
            <a:ext cx="207170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prstClr val="black"/>
                </a:solidFill>
              </a:rPr>
              <a:t>i</a:t>
            </a:r>
            <a:r>
              <a:rPr lang="en-US" altLang="ko-KR" sz="2000" dirty="0" smtClean="0">
                <a:solidFill>
                  <a:prstClr val="black"/>
                </a:solidFill>
              </a:rPr>
              <a:t> = a&gt;</a:t>
            </a:r>
            <a:r>
              <a:rPr lang="en-US" altLang="ko-KR" sz="2000" dirty="0" err="1" smtClean="0">
                <a:solidFill>
                  <a:prstClr val="black"/>
                </a:solidFill>
              </a:rPr>
              <a:t>b?a</a:t>
            </a:r>
            <a:r>
              <a:rPr lang="en-US" altLang="ko-KR" sz="2000" dirty="0" smtClean="0">
                <a:solidFill>
                  <a:prstClr val="black"/>
                </a:solidFill>
              </a:rPr>
              <a:t>-b:b-a;</a:t>
            </a:r>
          </a:p>
        </p:txBody>
      </p:sp>
      <p:sp>
        <p:nvSpPr>
          <p:cNvPr id="6" name="아래쪽 화살표 5"/>
          <p:cNvSpPr/>
          <p:nvPr/>
        </p:nvSpPr>
        <p:spPr>
          <a:xfrm>
            <a:off x="3979383" y="2843513"/>
            <a:ext cx="28005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423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428736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문은 하나의 식에  대해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결과값만 비교할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case</a:t>
            </a:r>
            <a:r>
              <a:rPr lang="ko-KR" altLang="en-US" dirty="0" smtClean="0"/>
              <a:t>문의 비교 값은 정수형 또는 </a:t>
            </a:r>
            <a:r>
              <a:rPr lang="en-US" altLang="ko-KR" dirty="0" err="1" smtClean="0"/>
              <a:t>enum</a:t>
            </a:r>
            <a:r>
              <a:rPr lang="ko-KR" altLang="en-US" dirty="0" smtClean="0"/>
              <a:t>만이 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비교값과</a:t>
            </a:r>
            <a:r>
              <a:rPr lang="ko-KR" altLang="en-US" dirty="0" smtClean="0"/>
              <a:t> 일치하면 해당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문의 실행문장 수행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를 만나면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벗어남</a:t>
            </a:r>
            <a:endParaRPr lang="en-US" altLang="ko-KR" dirty="0" smtClean="0"/>
          </a:p>
          <a:p>
            <a:r>
              <a:rPr lang="ko-KR" altLang="en-US" dirty="0" smtClean="0"/>
              <a:t>일치하는 </a:t>
            </a:r>
            <a:r>
              <a:rPr lang="ko-KR" altLang="en-US" dirty="0" err="1" smtClean="0"/>
              <a:t>비교값이</a:t>
            </a:r>
            <a:r>
              <a:rPr lang="ko-KR" altLang="en-US" dirty="0" smtClean="0"/>
              <a:t> 없으면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 문 실행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default</a:t>
            </a:r>
            <a:r>
              <a:rPr lang="ko-KR" altLang="en-US" dirty="0" smtClean="0"/>
              <a:t>문은 생략 가능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1913" y="2812508"/>
            <a:ext cx="257176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switch (</a:t>
            </a:r>
            <a:r>
              <a:rPr lang="ko-KR" altLang="en-US" sz="1600" dirty="0" smtClean="0"/>
              <a:t>식</a:t>
            </a:r>
            <a:r>
              <a:rPr lang="en-US" altLang="ko-KR" sz="1600" dirty="0" smtClean="0"/>
              <a:t>) {</a:t>
            </a:r>
            <a:endParaRPr lang="ko-KR" altLang="en-US" sz="1600" dirty="0" smtClean="0"/>
          </a:p>
          <a:p>
            <a:pPr lvl="1"/>
            <a:r>
              <a:rPr lang="en-US" altLang="ko-KR" sz="1600" dirty="0" smtClean="0"/>
              <a:t>case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1: </a:t>
            </a:r>
            <a:endParaRPr lang="ko-KR" altLang="en-US" sz="1600" dirty="0" smtClean="0"/>
          </a:p>
          <a:p>
            <a:pPr lvl="2"/>
            <a:r>
              <a:rPr lang="ko-KR" altLang="en-US" sz="1600" dirty="0" smtClean="0"/>
              <a:t>실행문장</a:t>
            </a:r>
            <a:r>
              <a:rPr lang="en-US" altLang="ko-KR" sz="1600" dirty="0" smtClean="0"/>
              <a:t>1</a:t>
            </a:r>
          </a:p>
          <a:p>
            <a:pPr lvl="2"/>
            <a:r>
              <a:rPr lang="en-US" altLang="ko-KR" sz="1600" dirty="0" smtClean="0"/>
              <a:t>break;</a:t>
            </a:r>
          </a:p>
          <a:p>
            <a:pPr lvl="1"/>
            <a:r>
              <a:rPr lang="en-US" altLang="ko-KR" sz="1600" dirty="0" smtClean="0"/>
              <a:t>case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2:</a:t>
            </a:r>
            <a:endParaRPr lang="ko-KR" altLang="en-US" sz="1600" dirty="0" smtClean="0"/>
          </a:p>
          <a:p>
            <a:pPr lvl="2"/>
            <a:r>
              <a:rPr lang="ko-KR" altLang="en-US" sz="1600" dirty="0" smtClean="0"/>
              <a:t>실행문장</a:t>
            </a:r>
            <a:r>
              <a:rPr lang="en-US" altLang="ko-KR" sz="1600" dirty="0" smtClean="0"/>
              <a:t>1</a:t>
            </a:r>
          </a:p>
          <a:p>
            <a:pPr lvl="2"/>
            <a:r>
              <a:rPr lang="en-US" altLang="ko-KR" sz="1600" dirty="0" smtClean="0"/>
              <a:t>break;</a:t>
            </a:r>
          </a:p>
          <a:p>
            <a:pPr lvl="1"/>
            <a:r>
              <a:rPr lang="en-US" altLang="ko-KR" sz="1600" dirty="0" smtClean="0"/>
              <a:t>...</a:t>
            </a:r>
          </a:p>
          <a:p>
            <a:pPr lvl="1"/>
            <a:r>
              <a:rPr lang="en-US" altLang="ko-KR" sz="1600" dirty="0" smtClean="0"/>
              <a:t>case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m:</a:t>
            </a:r>
          </a:p>
          <a:p>
            <a:pPr lvl="2"/>
            <a:r>
              <a:rPr lang="ko-KR" altLang="en-US" sz="1600" dirty="0" smtClean="0"/>
              <a:t>실행문장</a:t>
            </a:r>
            <a:r>
              <a:rPr lang="en-US" altLang="ko-KR" sz="1600" dirty="0" smtClean="0"/>
              <a:t>m</a:t>
            </a:r>
          </a:p>
          <a:p>
            <a:pPr lvl="2"/>
            <a:r>
              <a:rPr lang="en-US" altLang="ko-KR" sz="1600" dirty="0" smtClean="0"/>
              <a:t>break;</a:t>
            </a:r>
          </a:p>
          <a:p>
            <a:pPr lvl="1"/>
            <a:r>
              <a:rPr lang="en-US" altLang="ko-KR" sz="1600" dirty="0" smtClean="0"/>
              <a:t>default:</a:t>
            </a:r>
          </a:p>
          <a:p>
            <a:pPr lvl="2"/>
            <a:r>
              <a:rPr lang="ko-KR" altLang="en-US" sz="1600" dirty="0" smtClean="0"/>
              <a:t>실행문장</a:t>
            </a:r>
            <a:r>
              <a:rPr lang="en-US" altLang="ko-KR" sz="1600" dirty="0" smtClean="0"/>
              <a:t>n</a:t>
            </a:r>
          </a:p>
          <a:p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5" name="순서도: 판단 4"/>
          <p:cNvSpPr/>
          <p:nvPr/>
        </p:nvSpPr>
        <p:spPr>
          <a:xfrm>
            <a:off x="4786314" y="2786034"/>
            <a:ext cx="1571635" cy="408217"/>
          </a:xfrm>
          <a:prstGeom prst="flowChartDecis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식</a:t>
            </a:r>
            <a:r>
              <a:rPr lang="en-US" altLang="ko-KR" sz="1400" smtClean="0">
                <a:solidFill>
                  <a:schemeClr val="tx1"/>
                </a:solidFill>
              </a:rPr>
              <a:t>==</a:t>
            </a:r>
            <a:r>
              <a:rPr lang="ko-KR" altLang="en-US" sz="1400" smtClean="0">
                <a:solidFill>
                  <a:schemeClr val="tx1"/>
                </a:solidFill>
              </a:rPr>
              <a:t>값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순서도: 판단 6"/>
          <p:cNvSpPr/>
          <p:nvPr/>
        </p:nvSpPr>
        <p:spPr>
          <a:xfrm>
            <a:off x="4786314" y="3643290"/>
            <a:ext cx="1571635" cy="408217"/>
          </a:xfrm>
          <a:prstGeom prst="flowChartDecis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식</a:t>
            </a:r>
            <a:r>
              <a:rPr lang="en-US" altLang="ko-KR" sz="1400" smtClean="0">
                <a:solidFill>
                  <a:schemeClr val="tx1"/>
                </a:solidFill>
              </a:rPr>
              <a:t>==</a:t>
            </a:r>
            <a:r>
              <a:rPr lang="ko-KR" altLang="en-US" sz="1400" smtClean="0">
                <a:solidFill>
                  <a:schemeClr val="tx1"/>
                </a:solidFill>
              </a:rPr>
              <a:t>값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순서도: 판단 7"/>
          <p:cNvSpPr/>
          <p:nvPr/>
        </p:nvSpPr>
        <p:spPr>
          <a:xfrm>
            <a:off x="4786314" y="4714860"/>
            <a:ext cx="1571635" cy="408217"/>
          </a:xfrm>
          <a:prstGeom prst="flowChartDecis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식</a:t>
            </a:r>
            <a:r>
              <a:rPr lang="en-US" altLang="ko-KR" sz="1400" dirty="0" smtClean="0">
                <a:solidFill>
                  <a:schemeClr val="tx1"/>
                </a:solidFill>
              </a:rPr>
              <a:t>==</a:t>
            </a:r>
            <a:r>
              <a:rPr lang="ko-KR" altLang="en-US" sz="1400" dirty="0" smtClean="0">
                <a:solidFill>
                  <a:schemeClr val="tx1"/>
                </a:solidFill>
              </a:rPr>
              <a:t>값</a:t>
            </a:r>
            <a:r>
              <a:rPr lang="en-US" altLang="ko-KR" sz="1400" dirty="0">
                <a:solidFill>
                  <a:schemeClr val="tx1"/>
                </a:solidFill>
              </a:rPr>
              <a:t>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6929454" y="2857472"/>
            <a:ext cx="1071570" cy="285752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실행문장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6929454" y="3714728"/>
            <a:ext cx="1071570" cy="285752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실행문장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929454" y="4786298"/>
            <a:ext cx="1071570" cy="285752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실행문장</a:t>
            </a:r>
            <a:r>
              <a:rPr lang="en-US" altLang="ko-KR" sz="1400" dirty="0">
                <a:solidFill>
                  <a:schemeClr val="tx1"/>
                </a:solidFill>
              </a:rPr>
              <a:t>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5000628" y="5643554"/>
            <a:ext cx="1143008" cy="35719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실행문장</a:t>
            </a:r>
            <a:r>
              <a:rPr lang="en-US" altLang="ko-KR" sz="1400" dirty="0">
                <a:solidFill>
                  <a:schemeClr val="tx1"/>
                </a:solidFill>
              </a:rPr>
              <a:t>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5" idx="2"/>
            <a:endCxn id="7" idx="0"/>
          </p:cNvCxnSpPr>
          <p:nvPr/>
        </p:nvCxnSpPr>
        <p:spPr>
          <a:xfrm rot="5400000">
            <a:off x="5347613" y="3418770"/>
            <a:ext cx="44903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3"/>
            <a:endCxn id="12" idx="1"/>
          </p:cNvCxnSpPr>
          <p:nvPr/>
        </p:nvCxnSpPr>
        <p:spPr>
          <a:xfrm>
            <a:off x="6357949" y="4918969"/>
            <a:ext cx="571505" cy="102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3"/>
            <a:endCxn id="11" idx="1"/>
          </p:cNvCxnSpPr>
          <p:nvPr/>
        </p:nvCxnSpPr>
        <p:spPr>
          <a:xfrm>
            <a:off x="6357949" y="3847399"/>
            <a:ext cx="571505" cy="102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357950" y="3000348"/>
            <a:ext cx="571505" cy="102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43526" y="4286233"/>
            <a:ext cx="400110" cy="2308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 smtClean="0"/>
              <a:t>…</a:t>
            </a:r>
            <a:endParaRPr lang="ko-KR" altLang="en-US" sz="1400" dirty="0"/>
          </a:p>
        </p:txBody>
      </p:sp>
      <p:sp>
        <p:nvSpPr>
          <p:cNvPr id="25" name="순서도: 연결자 24"/>
          <p:cNvSpPr/>
          <p:nvPr/>
        </p:nvSpPr>
        <p:spPr>
          <a:xfrm>
            <a:off x="5500694" y="2285968"/>
            <a:ext cx="142876" cy="14287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6" name="직선 화살표 연결선 25"/>
          <p:cNvCxnSpPr>
            <a:stCxn id="25" idx="4"/>
            <a:endCxn id="5" idx="0"/>
          </p:cNvCxnSpPr>
          <p:nvPr/>
        </p:nvCxnSpPr>
        <p:spPr>
          <a:xfrm rot="5400000">
            <a:off x="5393537" y="2607439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8" idx="2"/>
            <a:endCxn id="13" idx="0"/>
          </p:cNvCxnSpPr>
          <p:nvPr/>
        </p:nvCxnSpPr>
        <p:spPr>
          <a:xfrm rot="5400000">
            <a:off x="5311894" y="5383315"/>
            <a:ext cx="52047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47" idx="0"/>
          </p:cNvCxnSpPr>
          <p:nvPr/>
        </p:nvCxnSpPr>
        <p:spPr>
          <a:xfrm rot="5400000">
            <a:off x="5210822" y="3353418"/>
            <a:ext cx="3714774" cy="3008639"/>
          </a:xfrm>
          <a:prstGeom prst="bentConnector3">
            <a:avLst>
              <a:gd name="adj1" fmla="val 886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0" idx="3"/>
          </p:cNvCxnSpPr>
          <p:nvPr/>
        </p:nvCxnSpPr>
        <p:spPr>
          <a:xfrm>
            <a:off x="8001024" y="3000348"/>
            <a:ext cx="571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1" idx="3"/>
          </p:cNvCxnSpPr>
          <p:nvPr/>
        </p:nvCxnSpPr>
        <p:spPr>
          <a:xfrm flipV="1">
            <a:off x="8001024" y="3855934"/>
            <a:ext cx="586325" cy="1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2" idx="3"/>
          </p:cNvCxnSpPr>
          <p:nvPr/>
        </p:nvCxnSpPr>
        <p:spPr>
          <a:xfrm>
            <a:off x="8001024" y="4929174"/>
            <a:ext cx="571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3" idx="2"/>
            <a:endCxn id="47" idx="0"/>
          </p:cNvCxnSpPr>
          <p:nvPr/>
        </p:nvCxnSpPr>
        <p:spPr>
          <a:xfrm rot="5400000">
            <a:off x="5210821" y="6353813"/>
            <a:ext cx="714380" cy="8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연결자 46"/>
          <p:cNvSpPr/>
          <p:nvPr/>
        </p:nvSpPr>
        <p:spPr>
          <a:xfrm>
            <a:off x="5500694" y="6715124"/>
            <a:ext cx="126390" cy="14287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357950" y="2714596"/>
            <a:ext cx="316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예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6357950" y="3631148"/>
            <a:ext cx="316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예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6357950" y="4714860"/>
            <a:ext cx="316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예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5357818" y="3214662"/>
            <a:ext cx="530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아니오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5357818" y="5143488"/>
            <a:ext cx="530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아니오</a:t>
            </a:r>
            <a:endParaRPr lang="ko-KR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357818" y="4000480"/>
            <a:ext cx="530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아니오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03648" y="3017276"/>
            <a:ext cx="4572000" cy="3416320"/>
            <a:chOff x="1403648" y="3017276"/>
            <a:chExt cx="4572000" cy="3416320"/>
          </a:xfrm>
        </p:grpSpPr>
        <p:sp>
          <p:nvSpPr>
            <p:cNvPr id="13" name="직사각형 12"/>
            <p:cNvSpPr/>
            <p:nvPr/>
          </p:nvSpPr>
          <p:spPr>
            <a:xfrm>
              <a:off x="1403648" y="3017276"/>
              <a:ext cx="4572000" cy="3416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 defTabSz="180000"/>
              <a:r>
                <a:rPr lang="en-US" altLang="ko-KR" dirty="0" smtClean="0"/>
                <a:t>char grade='A';</a:t>
              </a:r>
            </a:p>
            <a:p>
              <a:pPr defTabSz="180000"/>
              <a:r>
                <a:rPr lang="en-US" altLang="ko-KR" dirty="0" smtClean="0"/>
                <a:t>switch (grade) {</a:t>
              </a:r>
            </a:p>
            <a:p>
              <a:pPr defTabSz="180000"/>
              <a:r>
                <a:rPr lang="en-US" altLang="ko-KR" dirty="0" smtClean="0"/>
                <a:t>	case 'A': </a:t>
              </a:r>
            </a:p>
            <a:p>
              <a:pPr defTabSz="180000"/>
              <a:r>
                <a:rPr lang="en-US" altLang="ko-KR" dirty="0" smtClean="0"/>
                <a:t>		</a:t>
              </a:r>
              <a:r>
                <a:rPr lang="en-US" altLang="ko-KR" dirty="0" err="1" smtClean="0"/>
                <a:t>System.out.println</a:t>
              </a:r>
              <a:r>
                <a:rPr lang="en-US" altLang="ko-KR" dirty="0" smtClean="0"/>
                <a:t>("90 ~ 100</a:t>
              </a:r>
              <a:r>
                <a:rPr lang="ko-KR" altLang="en-US" dirty="0" smtClean="0"/>
                <a:t>점입니다</a:t>
              </a:r>
              <a:r>
                <a:rPr lang="en-US" altLang="ko-KR" dirty="0" smtClean="0"/>
                <a:t>.“);</a:t>
              </a:r>
            </a:p>
            <a:p>
              <a:pPr defTabSz="180000"/>
              <a:r>
                <a:rPr lang="en-US" altLang="ko-KR" dirty="0" smtClean="0"/>
                <a:t>		</a:t>
              </a:r>
              <a:r>
                <a:rPr lang="en-US" altLang="ko-KR" strike="sngStrike" dirty="0" smtClean="0"/>
                <a:t>break;</a:t>
              </a:r>
            </a:p>
            <a:p>
              <a:pPr defTabSz="180000"/>
              <a:r>
                <a:rPr lang="en-US" altLang="ko-KR" dirty="0" smtClean="0"/>
                <a:t>	case 'B':</a:t>
              </a:r>
            </a:p>
            <a:p>
              <a:pPr defTabSz="180000"/>
              <a:r>
                <a:rPr lang="en-US" altLang="ko-KR" dirty="0" smtClean="0"/>
                <a:t>		</a:t>
              </a:r>
              <a:r>
                <a:rPr lang="en-US" altLang="ko-KR" dirty="0" err="1" smtClean="0"/>
                <a:t>System.out.println</a:t>
              </a:r>
              <a:r>
                <a:rPr lang="en-US" altLang="ko-KR" dirty="0" smtClean="0"/>
                <a:t>("80 ~ 89</a:t>
              </a:r>
              <a:r>
                <a:rPr lang="ko-KR" altLang="en-US" dirty="0" smtClean="0"/>
                <a:t>점입니다</a:t>
              </a:r>
              <a:r>
                <a:rPr lang="en-US" altLang="ko-KR" dirty="0" smtClean="0"/>
                <a:t>.“);</a:t>
              </a:r>
            </a:p>
            <a:p>
              <a:pPr defTabSz="180000"/>
              <a:r>
                <a:rPr lang="en-US" altLang="ko-KR" dirty="0" smtClean="0"/>
                <a:t>		break;</a:t>
              </a:r>
            </a:p>
            <a:p>
              <a:pPr defTabSz="180000"/>
              <a:r>
                <a:rPr lang="en-US" altLang="ko-KR" dirty="0" smtClean="0"/>
                <a:t>	case 'C':</a:t>
              </a:r>
            </a:p>
            <a:p>
              <a:pPr defTabSz="180000"/>
              <a:r>
                <a:rPr lang="en-US" altLang="ko-KR" dirty="0" smtClean="0"/>
                <a:t>		</a:t>
              </a:r>
              <a:r>
                <a:rPr lang="en-US" altLang="ko-KR" dirty="0" err="1" smtClean="0"/>
                <a:t>System.out.println</a:t>
              </a:r>
              <a:r>
                <a:rPr lang="en-US" altLang="ko-KR" dirty="0" smtClean="0"/>
                <a:t>("70 ~ 79</a:t>
              </a:r>
              <a:r>
                <a:rPr lang="ko-KR" altLang="en-US" dirty="0" smtClean="0"/>
                <a:t>점입니다</a:t>
              </a:r>
              <a:r>
                <a:rPr lang="en-US" altLang="ko-KR" dirty="0" smtClean="0"/>
                <a:t>.“);</a:t>
              </a:r>
            </a:p>
            <a:p>
              <a:pPr defTabSz="180000"/>
              <a:r>
                <a:rPr lang="en-US" altLang="ko-KR" dirty="0" smtClean="0"/>
                <a:t>		break;</a:t>
              </a:r>
            </a:p>
            <a:p>
              <a:pPr defTabSz="180000"/>
              <a:r>
                <a:rPr lang="en-US" altLang="ko-KR" dirty="0" smtClean="0"/>
                <a:t>}</a:t>
              </a:r>
              <a:endParaRPr lang="en-US" altLang="ko-KR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772038" y="4174603"/>
              <a:ext cx="720080" cy="288032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2492118" y="4174603"/>
              <a:ext cx="1276709" cy="224287"/>
            </a:xfrm>
            <a:custGeom>
              <a:avLst/>
              <a:gdLst>
                <a:gd name="connsiteX0" fmla="*/ 0 w 1276709"/>
                <a:gd name="connsiteY0" fmla="*/ 129396 h 224287"/>
                <a:gd name="connsiteX1" fmla="*/ 51758 w 1276709"/>
                <a:gd name="connsiteY1" fmla="*/ 86264 h 224287"/>
                <a:gd name="connsiteX2" fmla="*/ 77637 w 1276709"/>
                <a:gd name="connsiteY2" fmla="*/ 77638 h 224287"/>
                <a:gd name="connsiteX3" fmla="*/ 112143 w 1276709"/>
                <a:gd name="connsiteY3" fmla="*/ 60385 h 224287"/>
                <a:gd name="connsiteX4" fmla="*/ 163902 w 1276709"/>
                <a:gd name="connsiteY4" fmla="*/ 51759 h 224287"/>
                <a:gd name="connsiteX5" fmla="*/ 284671 w 1276709"/>
                <a:gd name="connsiteY5" fmla="*/ 60385 h 224287"/>
                <a:gd name="connsiteX6" fmla="*/ 319177 w 1276709"/>
                <a:gd name="connsiteY6" fmla="*/ 69012 h 224287"/>
                <a:gd name="connsiteX7" fmla="*/ 379562 w 1276709"/>
                <a:gd name="connsiteY7" fmla="*/ 103517 h 224287"/>
                <a:gd name="connsiteX8" fmla="*/ 327803 w 1276709"/>
                <a:gd name="connsiteY8" fmla="*/ 146649 h 224287"/>
                <a:gd name="connsiteX9" fmla="*/ 336430 w 1276709"/>
                <a:gd name="connsiteY9" fmla="*/ 112144 h 224287"/>
                <a:gd name="connsiteX10" fmla="*/ 388188 w 1276709"/>
                <a:gd name="connsiteY10" fmla="*/ 77638 h 224287"/>
                <a:gd name="connsiteX11" fmla="*/ 414068 w 1276709"/>
                <a:gd name="connsiteY11" fmla="*/ 60385 h 224287"/>
                <a:gd name="connsiteX12" fmla="*/ 439947 w 1276709"/>
                <a:gd name="connsiteY12" fmla="*/ 43132 h 224287"/>
                <a:gd name="connsiteX13" fmla="*/ 491705 w 1276709"/>
                <a:gd name="connsiteY13" fmla="*/ 34506 h 224287"/>
                <a:gd name="connsiteX14" fmla="*/ 543464 w 1276709"/>
                <a:gd name="connsiteY14" fmla="*/ 60385 h 224287"/>
                <a:gd name="connsiteX15" fmla="*/ 552090 w 1276709"/>
                <a:gd name="connsiteY15" fmla="*/ 86264 h 224287"/>
                <a:gd name="connsiteX16" fmla="*/ 526211 w 1276709"/>
                <a:gd name="connsiteY16" fmla="*/ 94891 h 224287"/>
                <a:gd name="connsiteX17" fmla="*/ 508958 w 1276709"/>
                <a:gd name="connsiteY17" fmla="*/ 43132 h 224287"/>
                <a:gd name="connsiteX18" fmla="*/ 560717 w 1276709"/>
                <a:gd name="connsiteY18" fmla="*/ 0 h 224287"/>
                <a:gd name="connsiteX19" fmla="*/ 638354 w 1276709"/>
                <a:gd name="connsiteY19" fmla="*/ 8627 h 224287"/>
                <a:gd name="connsiteX20" fmla="*/ 664234 w 1276709"/>
                <a:gd name="connsiteY20" fmla="*/ 25880 h 224287"/>
                <a:gd name="connsiteX21" fmla="*/ 698739 w 1276709"/>
                <a:gd name="connsiteY21" fmla="*/ 43132 h 224287"/>
                <a:gd name="connsiteX22" fmla="*/ 707366 w 1276709"/>
                <a:gd name="connsiteY22" fmla="*/ 172529 h 224287"/>
                <a:gd name="connsiteX23" fmla="*/ 681486 w 1276709"/>
                <a:gd name="connsiteY23" fmla="*/ 189781 h 224287"/>
                <a:gd name="connsiteX24" fmla="*/ 664234 w 1276709"/>
                <a:gd name="connsiteY24" fmla="*/ 163902 h 224287"/>
                <a:gd name="connsiteX25" fmla="*/ 672860 w 1276709"/>
                <a:gd name="connsiteY25" fmla="*/ 129396 h 224287"/>
                <a:gd name="connsiteX26" fmla="*/ 724619 w 1276709"/>
                <a:gd name="connsiteY26" fmla="*/ 77638 h 224287"/>
                <a:gd name="connsiteX27" fmla="*/ 785003 w 1276709"/>
                <a:gd name="connsiteY27" fmla="*/ 69012 h 224287"/>
                <a:gd name="connsiteX28" fmla="*/ 836762 w 1276709"/>
                <a:gd name="connsiteY28" fmla="*/ 60385 h 224287"/>
                <a:gd name="connsiteX29" fmla="*/ 897147 w 1276709"/>
                <a:gd name="connsiteY29" fmla="*/ 69012 h 224287"/>
                <a:gd name="connsiteX30" fmla="*/ 905773 w 1276709"/>
                <a:gd name="connsiteY30" fmla="*/ 94891 h 224287"/>
                <a:gd name="connsiteX31" fmla="*/ 897147 w 1276709"/>
                <a:gd name="connsiteY31" fmla="*/ 189781 h 224287"/>
                <a:gd name="connsiteX32" fmla="*/ 871268 w 1276709"/>
                <a:gd name="connsiteY32" fmla="*/ 181155 h 224287"/>
                <a:gd name="connsiteX33" fmla="*/ 871268 w 1276709"/>
                <a:gd name="connsiteY33" fmla="*/ 112144 h 224287"/>
                <a:gd name="connsiteX34" fmla="*/ 879894 w 1276709"/>
                <a:gd name="connsiteY34" fmla="*/ 86264 h 224287"/>
                <a:gd name="connsiteX35" fmla="*/ 948905 w 1276709"/>
                <a:gd name="connsiteY35" fmla="*/ 60385 h 224287"/>
                <a:gd name="connsiteX36" fmla="*/ 1026543 w 1276709"/>
                <a:gd name="connsiteY36" fmla="*/ 69012 h 224287"/>
                <a:gd name="connsiteX37" fmla="*/ 1069675 w 1276709"/>
                <a:gd name="connsiteY37" fmla="*/ 112144 h 224287"/>
                <a:gd name="connsiteX38" fmla="*/ 1095554 w 1276709"/>
                <a:gd name="connsiteY38" fmla="*/ 138023 h 224287"/>
                <a:gd name="connsiteX39" fmla="*/ 1104181 w 1276709"/>
                <a:gd name="connsiteY39" fmla="*/ 163902 h 224287"/>
                <a:gd name="connsiteX40" fmla="*/ 1086928 w 1276709"/>
                <a:gd name="connsiteY40" fmla="*/ 224287 h 224287"/>
                <a:gd name="connsiteX41" fmla="*/ 1078302 w 1276709"/>
                <a:gd name="connsiteY41" fmla="*/ 129396 h 224287"/>
                <a:gd name="connsiteX42" fmla="*/ 1112807 w 1276709"/>
                <a:gd name="connsiteY42" fmla="*/ 103517 h 224287"/>
                <a:gd name="connsiteX43" fmla="*/ 1164566 w 1276709"/>
                <a:gd name="connsiteY43" fmla="*/ 51759 h 224287"/>
                <a:gd name="connsiteX44" fmla="*/ 1199071 w 1276709"/>
                <a:gd name="connsiteY44" fmla="*/ 43132 h 224287"/>
                <a:gd name="connsiteX45" fmla="*/ 1250830 w 1276709"/>
                <a:gd name="connsiteY45" fmla="*/ 25880 h 224287"/>
                <a:gd name="connsiteX46" fmla="*/ 1276709 w 1276709"/>
                <a:gd name="connsiteY46" fmla="*/ 17253 h 22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276709" h="224287">
                  <a:moveTo>
                    <a:pt x="0" y="129396"/>
                  </a:moveTo>
                  <a:cubicBezTo>
                    <a:pt x="19077" y="110319"/>
                    <a:pt x="27739" y="98273"/>
                    <a:pt x="51758" y="86264"/>
                  </a:cubicBezTo>
                  <a:cubicBezTo>
                    <a:pt x="59891" y="82198"/>
                    <a:pt x="69279" y="81220"/>
                    <a:pt x="77637" y="77638"/>
                  </a:cubicBezTo>
                  <a:cubicBezTo>
                    <a:pt x="89457" y="72572"/>
                    <a:pt x="99826" y="64080"/>
                    <a:pt x="112143" y="60385"/>
                  </a:cubicBezTo>
                  <a:cubicBezTo>
                    <a:pt x="128896" y="55359"/>
                    <a:pt x="146649" y="54634"/>
                    <a:pt x="163902" y="51759"/>
                  </a:cubicBezTo>
                  <a:cubicBezTo>
                    <a:pt x="204158" y="54634"/>
                    <a:pt x="244559" y="55928"/>
                    <a:pt x="284671" y="60385"/>
                  </a:cubicBezTo>
                  <a:cubicBezTo>
                    <a:pt x="296455" y="61694"/>
                    <a:pt x="308573" y="63710"/>
                    <a:pt x="319177" y="69012"/>
                  </a:cubicBezTo>
                  <a:cubicBezTo>
                    <a:pt x="423619" y="121233"/>
                    <a:pt x="300413" y="77135"/>
                    <a:pt x="379562" y="103517"/>
                  </a:cubicBezTo>
                  <a:cubicBezTo>
                    <a:pt x="378940" y="107249"/>
                    <a:pt x="379357" y="211091"/>
                    <a:pt x="327803" y="146649"/>
                  </a:cubicBezTo>
                  <a:cubicBezTo>
                    <a:pt x="320397" y="137391"/>
                    <a:pt x="328623" y="121066"/>
                    <a:pt x="336430" y="112144"/>
                  </a:cubicBezTo>
                  <a:cubicBezTo>
                    <a:pt x="350084" y="96539"/>
                    <a:pt x="370935" y="89140"/>
                    <a:pt x="388188" y="77638"/>
                  </a:cubicBezTo>
                  <a:lnTo>
                    <a:pt x="414068" y="60385"/>
                  </a:lnTo>
                  <a:cubicBezTo>
                    <a:pt x="422694" y="54634"/>
                    <a:pt x="429720" y="44836"/>
                    <a:pt x="439947" y="43132"/>
                  </a:cubicBezTo>
                  <a:lnTo>
                    <a:pt x="491705" y="34506"/>
                  </a:lnTo>
                  <a:cubicBezTo>
                    <a:pt x="508754" y="40189"/>
                    <a:pt x="531301" y="45181"/>
                    <a:pt x="543464" y="60385"/>
                  </a:cubicBezTo>
                  <a:cubicBezTo>
                    <a:pt x="549144" y="67485"/>
                    <a:pt x="549215" y="77638"/>
                    <a:pt x="552090" y="86264"/>
                  </a:cubicBezTo>
                  <a:cubicBezTo>
                    <a:pt x="543464" y="89140"/>
                    <a:pt x="535304" y="94891"/>
                    <a:pt x="526211" y="94891"/>
                  </a:cubicBezTo>
                  <a:cubicBezTo>
                    <a:pt x="488418" y="94891"/>
                    <a:pt x="495331" y="73793"/>
                    <a:pt x="508958" y="43132"/>
                  </a:cubicBezTo>
                  <a:cubicBezTo>
                    <a:pt x="525306" y="6348"/>
                    <a:pt x="530677" y="10014"/>
                    <a:pt x="560717" y="0"/>
                  </a:cubicBezTo>
                  <a:cubicBezTo>
                    <a:pt x="586596" y="2876"/>
                    <a:pt x="613093" y="2312"/>
                    <a:pt x="638354" y="8627"/>
                  </a:cubicBezTo>
                  <a:cubicBezTo>
                    <a:pt x="648412" y="11142"/>
                    <a:pt x="655232" y="20736"/>
                    <a:pt x="664234" y="25880"/>
                  </a:cubicBezTo>
                  <a:cubicBezTo>
                    <a:pt x="675399" y="32260"/>
                    <a:pt x="687237" y="37381"/>
                    <a:pt x="698739" y="43132"/>
                  </a:cubicBezTo>
                  <a:cubicBezTo>
                    <a:pt x="716152" y="95372"/>
                    <a:pt x="729560" y="111496"/>
                    <a:pt x="707366" y="172529"/>
                  </a:cubicBezTo>
                  <a:cubicBezTo>
                    <a:pt x="703823" y="182272"/>
                    <a:pt x="690113" y="184030"/>
                    <a:pt x="681486" y="189781"/>
                  </a:cubicBezTo>
                  <a:cubicBezTo>
                    <a:pt x="675735" y="181155"/>
                    <a:pt x="665700" y="174165"/>
                    <a:pt x="664234" y="163902"/>
                  </a:cubicBezTo>
                  <a:cubicBezTo>
                    <a:pt x="662557" y="152165"/>
                    <a:pt x="668190" y="140293"/>
                    <a:pt x="672860" y="129396"/>
                  </a:cubicBezTo>
                  <a:cubicBezTo>
                    <a:pt x="681360" y="109561"/>
                    <a:pt x="705016" y="84766"/>
                    <a:pt x="724619" y="77638"/>
                  </a:cubicBezTo>
                  <a:cubicBezTo>
                    <a:pt x="743727" y="70690"/>
                    <a:pt x="764907" y="72104"/>
                    <a:pt x="785003" y="69012"/>
                  </a:cubicBezTo>
                  <a:cubicBezTo>
                    <a:pt x="802291" y="66352"/>
                    <a:pt x="819509" y="63261"/>
                    <a:pt x="836762" y="60385"/>
                  </a:cubicBezTo>
                  <a:cubicBezTo>
                    <a:pt x="856890" y="63261"/>
                    <a:pt x="878961" y="59919"/>
                    <a:pt x="897147" y="69012"/>
                  </a:cubicBezTo>
                  <a:cubicBezTo>
                    <a:pt x="905280" y="73079"/>
                    <a:pt x="905773" y="85798"/>
                    <a:pt x="905773" y="94891"/>
                  </a:cubicBezTo>
                  <a:cubicBezTo>
                    <a:pt x="905773" y="126651"/>
                    <a:pt x="900022" y="158151"/>
                    <a:pt x="897147" y="189781"/>
                  </a:cubicBezTo>
                  <a:cubicBezTo>
                    <a:pt x="888521" y="186906"/>
                    <a:pt x="876948" y="188255"/>
                    <a:pt x="871268" y="181155"/>
                  </a:cubicBezTo>
                  <a:cubicBezTo>
                    <a:pt x="854317" y="159966"/>
                    <a:pt x="865214" y="133333"/>
                    <a:pt x="871268" y="112144"/>
                  </a:cubicBezTo>
                  <a:cubicBezTo>
                    <a:pt x="873766" y="103401"/>
                    <a:pt x="873464" y="92694"/>
                    <a:pt x="879894" y="86264"/>
                  </a:cubicBezTo>
                  <a:cubicBezTo>
                    <a:pt x="894928" y="71230"/>
                    <a:pt x="929653" y="65198"/>
                    <a:pt x="948905" y="60385"/>
                  </a:cubicBezTo>
                  <a:cubicBezTo>
                    <a:pt x="974784" y="63261"/>
                    <a:pt x="1001282" y="62697"/>
                    <a:pt x="1026543" y="69012"/>
                  </a:cubicBezTo>
                  <a:cubicBezTo>
                    <a:pt x="1053180" y="75671"/>
                    <a:pt x="1054540" y="93982"/>
                    <a:pt x="1069675" y="112144"/>
                  </a:cubicBezTo>
                  <a:cubicBezTo>
                    <a:pt x="1077485" y="121516"/>
                    <a:pt x="1086928" y="129397"/>
                    <a:pt x="1095554" y="138023"/>
                  </a:cubicBezTo>
                  <a:cubicBezTo>
                    <a:pt x="1098430" y="146649"/>
                    <a:pt x="1104181" y="154809"/>
                    <a:pt x="1104181" y="163902"/>
                  </a:cubicBezTo>
                  <a:cubicBezTo>
                    <a:pt x="1104181" y="174731"/>
                    <a:pt x="1090995" y="212085"/>
                    <a:pt x="1086928" y="224287"/>
                  </a:cubicBezTo>
                  <a:cubicBezTo>
                    <a:pt x="1063764" y="189542"/>
                    <a:pt x="1052851" y="185389"/>
                    <a:pt x="1078302" y="129396"/>
                  </a:cubicBezTo>
                  <a:cubicBezTo>
                    <a:pt x="1084251" y="116308"/>
                    <a:pt x="1102641" y="113683"/>
                    <a:pt x="1112807" y="103517"/>
                  </a:cubicBezTo>
                  <a:cubicBezTo>
                    <a:pt x="1147832" y="68492"/>
                    <a:pt x="1108180" y="79952"/>
                    <a:pt x="1164566" y="51759"/>
                  </a:cubicBezTo>
                  <a:cubicBezTo>
                    <a:pt x="1175170" y="46457"/>
                    <a:pt x="1187715" y="46539"/>
                    <a:pt x="1199071" y="43132"/>
                  </a:cubicBezTo>
                  <a:cubicBezTo>
                    <a:pt x="1216490" y="37906"/>
                    <a:pt x="1233577" y="31631"/>
                    <a:pt x="1250830" y="25880"/>
                  </a:cubicBezTo>
                  <a:lnTo>
                    <a:pt x="1276709" y="17253"/>
                  </a:lnTo>
                </a:path>
              </a:pathLst>
            </a:cu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1533045" y="3848770"/>
              <a:ext cx="267418" cy="198408"/>
            </a:xfrm>
            <a:custGeom>
              <a:avLst/>
              <a:gdLst>
                <a:gd name="connsiteX0" fmla="*/ 112143 w 267418"/>
                <a:gd name="connsiteY0" fmla="*/ 0 h 198408"/>
                <a:gd name="connsiteX1" fmla="*/ 25879 w 267418"/>
                <a:gd name="connsiteY1" fmla="*/ 129396 h 198408"/>
                <a:gd name="connsiteX2" fmla="*/ 267418 w 267418"/>
                <a:gd name="connsiteY2" fmla="*/ 198408 h 19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418" h="198408">
                  <a:moveTo>
                    <a:pt x="112143" y="0"/>
                  </a:moveTo>
                  <a:cubicBezTo>
                    <a:pt x="56071" y="48164"/>
                    <a:pt x="0" y="96328"/>
                    <a:pt x="25879" y="129396"/>
                  </a:cubicBezTo>
                  <a:cubicBezTo>
                    <a:pt x="51758" y="162464"/>
                    <a:pt x="159588" y="180436"/>
                    <a:pt x="267418" y="198408"/>
                  </a:cubicBezTo>
                </a:path>
              </a:pathLst>
            </a:cu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566112" y="4073057"/>
              <a:ext cx="217098" cy="785004"/>
            </a:xfrm>
            <a:custGeom>
              <a:avLst/>
              <a:gdLst>
                <a:gd name="connsiteX0" fmla="*/ 217098 w 217098"/>
                <a:gd name="connsiteY0" fmla="*/ 0 h 785004"/>
                <a:gd name="connsiteX1" fmla="*/ 1438 w 217098"/>
                <a:gd name="connsiteY1" fmla="*/ 422694 h 785004"/>
                <a:gd name="connsiteX2" fmla="*/ 208472 w 217098"/>
                <a:gd name="connsiteY2" fmla="*/ 785004 h 78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098" h="785004">
                  <a:moveTo>
                    <a:pt x="217098" y="0"/>
                  </a:moveTo>
                  <a:cubicBezTo>
                    <a:pt x="109987" y="145930"/>
                    <a:pt x="2876" y="291860"/>
                    <a:pt x="1438" y="422694"/>
                  </a:cubicBezTo>
                  <a:cubicBezTo>
                    <a:pt x="0" y="553528"/>
                    <a:pt x="104236" y="669266"/>
                    <a:pt x="208472" y="785004"/>
                  </a:cubicBezTo>
                </a:path>
              </a:pathLst>
            </a:cu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672504" y="4909819"/>
              <a:ext cx="145212" cy="241540"/>
            </a:xfrm>
            <a:custGeom>
              <a:avLst/>
              <a:gdLst>
                <a:gd name="connsiteX0" fmla="*/ 145212 w 145212"/>
                <a:gd name="connsiteY0" fmla="*/ 0 h 241540"/>
                <a:gd name="connsiteX1" fmla="*/ 7189 w 145212"/>
                <a:gd name="connsiteY1" fmla="*/ 138023 h 241540"/>
                <a:gd name="connsiteX2" fmla="*/ 102080 w 145212"/>
                <a:gd name="connsiteY2" fmla="*/ 241540 h 24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212" h="241540">
                  <a:moveTo>
                    <a:pt x="145212" y="0"/>
                  </a:moveTo>
                  <a:cubicBezTo>
                    <a:pt x="79795" y="48883"/>
                    <a:pt x="14378" y="97767"/>
                    <a:pt x="7189" y="138023"/>
                  </a:cubicBezTo>
                  <a:cubicBezTo>
                    <a:pt x="0" y="178279"/>
                    <a:pt x="51040" y="209909"/>
                    <a:pt x="102080" y="241540"/>
                  </a:cubicBezTo>
                </a:path>
              </a:pathLst>
            </a:cu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403648" y="5194491"/>
              <a:ext cx="414068" cy="1173192"/>
            </a:xfrm>
            <a:custGeom>
              <a:avLst/>
              <a:gdLst>
                <a:gd name="connsiteX0" fmla="*/ 414068 w 414068"/>
                <a:gd name="connsiteY0" fmla="*/ 0 h 1173192"/>
                <a:gd name="connsiteX1" fmla="*/ 69011 w 414068"/>
                <a:gd name="connsiteY1" fmla="*/ 293298 h 1173192"/>
                <a:gd name="connsiteX2" fmla="*/ 0 w 414068"/>
                <a:gd name="connsiteY2" fmla="*/ 1173192 h 117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068" h="1173192">
                  <a:moveTo>
                    <a:pt x="414068" y="0"/>
                  </a:moveTo>
                  <a:cubicBezTo>
                    <a:pt x="276045" y="48883"/>
                    <a:pt x="138022" y="97766"/>
                    <a:pt x="69011" y="293298"/>
                  </a:cubicBezTo>
                  <a:cubicBezTo>
                    <a:pt x="0" y="488830"/>
                    <a:pt x="0" y="831011"/>
                    <a:pt x="0" y="1173192"/>
                  </a:cubicBezTo>
                </a:path>
              </a:pathLst>
            </a:cu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462433" y="3573016"/>
              <a:ext cx="267418" cy="198408"/>
            </a:xfrm>
            <a:custGeom>
              <a:avLst/>
              <a:gdLst>
                <a:gd name="connsiteX0" fmla="*/ 112143 w 267418"/>
                <a:gd name="connsiteY0" fmla="*/ 0 h 198408"/>
                <a:gd name="connsiteX1" fmla="*/ 25879 w 267418"/>
                <a:gd name="connsiteY1" fmla="*/ 129396 h 198408"/>
                <a:gd name="connsiteX2" fmla="*/ 267418 w 267418"/>
                <a:gd name="connsiteY2" fmla="*/ 198408 h 19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418" h="198408">
                  <a:moveTo>
                    <a:pt x="112143" y="0"/>
                  </a:moveTo>
                  <a:cubicBezTo>
                    <a:pt x="56071" y="48164"/>
                    <a:pt x="0" y="96328"/>
                    <a:pt x="25879" y="129396"/>
                  </a:cubicBezTo>
                  <a:cubicBezTo>
                    <a:pt x="51758" y="162464"/>
                    <a:pt x="159588" y="180436"/>
                    <a:pt x="267418" y="198408"/>
                  </a:cubicBezTo>
                </a:path>
              </a:pathLst>
            </a:cu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문에서 벗어나기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99912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 내의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 </a:t>
            </a:r>
            <a:r>
              <a:rPr lang="ko-KR" altLang="en-US" dirty="0"/>
              <a:t>문장을 만나면 </a:t>
            </a:r>
            <a:r>
              <a:rPr lang="en-US" altLang="ko-KR" dirty="0"/>
              <a:t>switch</a:t>
            </a:r>
            <a:r>
              <a:rPr lang="ko-KR" altLang="en-US" dirty="0"/>
              <a:t>문을 벗어나도록 지시</a:t>
            </a:r>
          </a:p>
          <a:p>
            <a:pPr lvl="1"/>
            <a:r>
              <a:rPr lang="ko-KR" altLang="en-US" dirty="0"/>
              <a:t>만일 </a:t>
            </a:r>
            <a:r>
              <a:rPr lang="en-US" altLang="ko-KR" dirty="0" smtClean="0"/>
              <a:t>case </a:t>
            </a:r>
            <a:r>
              <a:rPr lang="ko-KR" altLang="en-US" dirty="0"/>
              <a:t>문에 </a:t>
            </a:r>
            <a:r>
              <a:rPr lang="en-US" altLang="ko-KR" dirty="0"/>
              <a:t>break</a:t>
            </a:r>
            <a:r>
              <a:rPr lang="ko-KR" altLang="en-US" dirty="0"/>
              <a:t>문이 없다면 다음 </a:t>
            </a:r>
            <a:r>
              <a:rPr lang="en-US" altLang="ko-KR" dirty="0"/>
              <a:t>case</a:t>
            </a:r>
            <a:r>
              <a:rPr lang="ko-KR" altLang="en-US" dirty="0"/>
              <a:t>문의 실행문장으로 실행을 계속하게 되며 언젠가 </a:t>
            </a:r>
            <a:r>
              <a:rPr lang="en-US" altLang="ko-KR" dirty="0"/>
              <a:t>break</a:t>
            </a:r>
            <a:r>
              <a:rPr lang="ko-KR" altLang="en-US" dirty="0"/>
              <a:t>를 만날 때까지 계속 </a:t>
            </a:r>
            <a:r>
              <a:rPr lang="ko-KR" altLang="en-US" dirty="0" smtClean="0"/>
              <a:t>내려감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208923" y="5787265"/>
            <a:ext cx="16695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90 ~ 100</a:t>
            </a:r>
            <a:r>
              <a:rPr lang="ko-KR" altLang="en-US" dirty="0"/>
              <a:t>점입니다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80 ~ 89</a:t>
            </a:r>
            <a:r>
              <a:rPr lang="ko-KR" altLang="en-US" dirty="0" smtClean="0"/>
              <a:t>점입니다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(identifier)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식별자란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등에 붙이는 이름</a:t>
            </a:r>
            <a:endParaRPr lang="en-US" altLang="ko-KR" dirty="0" smtClean="0"/>
          </a:p>
          <a:p>
            <a:r>
              <a:rPr lang="ko-KR" altLang="en-US" dirty="0" smtClean="0"/>
              <a:t>식별자의 원칙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‘</a:t>
            </a:r>
            <a:r>
              <a:rPr lang="en-US" altLang="ko-KR" dirty="0" smtClean="0"/>
              <a:t>@’, ‘#’, ‘!’</a:t>
            </a:r>
            <a:r>
              <a:rPr lang="ko-KR" altLang="en-US" dirty="0" smtClean="0"/>
              <a:t>와 같은 특수 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공백 또는 탭은 </a:t>
            </a:r>
            <a:r>
              <a:rPr lang="ko-KR" altLang="en-US" dirty="0" err="1" smtClean="0"/>
              <a:t>식별자로</a:t>
            </a:r>
            <a:r>
              <a:rPr lang="ko-KR" altLang="en-US" dirty="0" smtClean="0"/>
              <a:t> 사용할 수 없으나 </a:t>
            </a:r>
            <a:r>
              <a:rPr lang="en-US" altLang="ko-KR" dirty="0" smtClean="0"/>
              <a:t>‘_’, ‘$’</a:t>
            </a:r>
            <a:r>
              <a:rPr lang="ko-KR" altLang="en-US" dirty="0" smtClean="0"/>
              <a:t>는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유니코드 문자 사용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한글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언어의 키워드는 </a:t>
            </a:r>
            <a:r>
              <a:rPr lang="ko-KR" altLang="en-US" dirty="0" err="1" smtClean="0"/>
              <a:t>식별자로</a:t>
            </a:r>
            <a:r>
              <a:rPr lang="ko-KR" altLang="en-US" dirty="0" smtClean="0"/>
              <a:t> 사용할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식별자의 첫 번째 문자로 숫자는 사용할 수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‘_’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‘$’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첫 번째 문자로 사용할 수 있으나 일반적으로 잘 사용하지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불린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</a:t>
            </a:r>
            <a:r>
              <a:rPr lang="en-US" altLang="ko-KR" dirty="0" smtClean="0"/>
              <a:t>(true, false)</a:t>
            </a:r>
            <a:r>
              <a:rPr lang="ko-KR" altLang="en-US" dirty="0" smtClean="0"/>
              <a:t>와 널 리터럴</a:t>
            </a:r>
            <a:r>
              <a:rPr lang="en-US" altLang="ko-KR" dirty="0" smtClean="0"/>
              <a:t>(null)</a:t>
            </a:r>
            <a:r>
              <a:rPr lang="ko-KR" altLang="en-US" dirty="0" smtClean="0"/>
              <a:t>은 식별자로 사용할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길이 제한 없음</a:t>
            </a:r>
            <a:endParaRPr lang="en-US" altLang="ko-KR" dirty="0" smtClean="0"/>
          </a:p>
          <a:p>
            <a:r>
              <a:rPr lang="ko-KR" altLang="en-US" dirty="0" smtClean="0"/>
              <a:t>대소문자 구별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는 별개의 식별자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2-13 : </a:t>
            </a:r>
            <a:r>
              <a:rPr lang="en-US" altLang="ko-KR" dirty="0"/>
              <a:t>switch</a:t>
            </a:r>
            <a:r>
              <a:rPr lang="ko-KR" altLang="en-US" dirty="0"/>
              <a:t>문의 </a:t>
            </a:r>
            <a:r>
              <a:rPr lang="en-US" altLang="ko-KR" dirty="0"/>
              <a:t>break </a:t>
            </a:r>
            <a:r>
              <a:rPr lang="ko-KR" altLang="en-US" dirty="0"/>
              <a:t>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4355" y="2217095"/>
            <a:ext cx="5801298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GradeSwitch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char </a:t>
            </a:r>
            <a:r>
              <a:rPr lang="en-US" altLang="ko-KR" sz="1400" dirty="0"/>
              <a:t>grade='C';</a:t>
            </a:r>
          </a:p>
          <a:p>
            <a:pPr defTabSz="180000"/>
            <a:r>
              <a:rPr lang="en-US" altLang="ko-KR" sz="1400" dirty="0" smtClean="0"/>
              <a:t>		switch </a:t>
            </a:r>
            <a:r>
              <a:rPr lang="en-US" altLang="ko-KR" sz="1400" dirty="0"/>
              <a:t>(grade) {</a:t>
            </a:r>
          </a:p>
          <a:p>
            <a:pPr defTabSz="180000"/>
            <a:r>
              <a:rPr lang="en-US" altLang="ko-KR" sz="1400" dirty="0" smtClean="0"/>
              <a:t>			case </a:t>
            </a:r>
            <a:r>
              <a:rPr lang="en-US" altLang="ko-KR" sz="1400" dirty="0"/>
              <a:t>'A': </a:t>
            </a:r>
          </a:p>
          <a:p>
            <a:pPr defTabSz="180000"/>
            <a:r>
              <a:rPr lang="en-US" altLang="ko-KR" sz="1400" dirty="0" smtClean="0"/>
              <a:t>			case </a:t>
            </a:r>
            <a:r>
              <a:rPr lang="en-US" altLang="ko-KR" sz="1400" dirty="0"/>
              <a:t>'B':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참 잘하였습니다</a:t>
            </a:r>
            <a:r>
              <a:rPr lang="en-US" altLang="ko-KR" sz="1400" dirty="0"/>
              <a:t>.“);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		break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		case </a:t>
            </a:r>
            <a:r>
              <a:rPr lang="en-US" altLang="ko-KR" sz="1400" dirty="0"/>
              <a:t>'C':</a:t>
            </a:r>
          </a:p>
          <a:p>
            <a:pPr defTabSz="180000"/>
            <a:r>
              <a:rPr lang="en-US" altLang="ko-KR" sz="1400" dirty="0" smtClean="0"/>
              <a:t>			case </a:t>
            </a:r>
            <a:r>
              <a:rPr lang="en-US" altLang="ko-KR" sz="1400" dirty="0"/>
              <a:t>'D':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좀 더 노력하세요</a:t>
            </a:r>
            <a:r>
              <a:rPr lang="en-US" altLang="ko-KR" sz="1400" dirty="0"/>
              <a:t>.“);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		break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		case </a:t>
            </a:r>
            <a:r>
              <a:rPr lang="en-US" altLang="ko-KR" sz="1400" dirty="0"/>
              <a:t>'F':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다음 학기에 다시 수강하세요</a:t>
            </a:r>
            <a:r>
              <a:rPr lang="en-US" altLang="ko-KR" sz="1400" dirty="0"/>
              <a:t>.“);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		break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		default</a:t>
            </a:r>
            <a:r>
              <a:rPr lang="en-US" altLang="ko-KR" sz="1400" dirty="0"/>
              <a:t>: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잘못된 학점입니다</a:t>
            </a:r>
            <a:r>
              <a:rPr lang="en-US" altLang="ko-KR" sz="1400" dirty="0"/>
              <a:t>.“);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}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}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1214422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학점이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A, B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인 학생에게는 “참 잘하였습니다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.",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학점이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C, D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인 학생에게는 ”좀 더 노력하세요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.“,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학점이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인 학생에게는 ”다음 학기에 다시 수강하세요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출력하는 프로그램을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switch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break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잘 활용하여 작성하여라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36296" y="6248968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좀 더 노력하세요</a:t>
            </a:r>
            <a:r>
              <a:rPr lang="en-US" altLang="ko-KR" dirty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1787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</a:t>
            </a:r>
            <a:r>
              <a:rPr lang="ko-KR" altLang="en-US" dirty="0" smtClean="0"/>
              <a:t>문의 값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2780929"/>
            <a:ext cx="3312368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a = 0;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b = 1;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c = 25;</a:t>
            </a:r>
          </a:p>
          <a:p>
            <a:pPr defTabSz="180000"/>
            <a:r>
              <a:rPr lang="en-US" altLang="ko-KR" dirty="0"/>
              <a:t>switch(c%2) {</a:t>
            </a:r>
          </a:p>
          <a:p>
            <a:pPr defTabSz="180000"/>
            <a:r>
              <a:rPr lang="en-US" altLang="ko-KR" dirty="0" smtClean="0"/>
              <a:t>	case </a:t>
            </a:r>
            <a:r>
              <a:rPr lang="en-US" altLang="ko-KR" dirty="0"/>
              <a:t>a : // </a:t>
            </a:r>
            <a:r>
              <a:rPr lang="ko-KR" altLang="en-US" dirty="0"/>
              <a:t>오류</a:t>
            </a:r>
            <a:r>
              <a:rPr lang="en-US" altLang="ko-KR" dirty="0"/>
              <a:t>, </a:t>
            </a:r>
            <a:r>
              <a:rPr lang="ko-KR" altLang="en-US" dirty="0"/>
              <a:t>변수를 사용할 수 없음</a:t>
            </a:r>
          </a:p>
          <a:p>
            <a:pPr defTabSz="180000"/>
            <a:r>
              <a:rPr lang="en-US" altLang="ko-KR" dirty="0" smtClean="0"/>
              <a:t>	...; </a:t>
            </a:r>
            <a:endParaRPr lang="ko-KR" altLang="en-US" dirty="0"/>
          </a:p>
          <a:p>
            <a:pPr defTabSz="180000"/>
            <a:r>
              <a:rPr lang="en-US" altLang="ko-KR" dirty="0" smtClean="0"/>
              <a:t>	break</a:t>
            </a:r>
            <a:r>
              <a:rPr lang="en-US" altLang="ko-KR" dirty="0"/>
              <a:t>;</a:t>
            </a:r>
          </a:p>
          <a:p>
            <a:pPr defTabSz="180000"/>
            <a:r>
              <a:rPr lang="en-US" altLang="ko-KR" dirty="0" smtClean="0"/>
              <a:t>	case </a:t>
            </a:r>
            <a:r>
              <a:rPr lang="en-US" altLang="ko-KR" dirty="0"/>
              <a:t>1 : // </a:t>
            </a:r>
            <a:r>
              <a:rPr lang="ko-KR" altLang="en-US" dirty="0"/>
              <a:t>정상</a:t>
            </a:r>
          </a:p>
          <a:p>
            <a:pPr defTabSz="180000"/>
            <a:r>
              <a:rPr lang="en-US" altLang="ko-KR" dirty="0" smtClean="0"/>
              <a:t>	...; </a:t>
            </a:r>
            <a:endParaRPr lang="ko-KR" altLang="en-US" dirty="0"/>
          </a:p>
          <a:p>
            <a:pPr defTabSz="180000"/>
            <a:r>
              <a:rPr lang="en-US" altLang="ko-KR" dirty="0" smtClean="0"/>
              <a:t>	break</a:t>
            </a:r>
            <a:r>
              <a:rPr lang="en-US" altLang="ko-KR" dirty="0"/>
              <a:t>;</a:t>
            </a:r>
          </a:p>
          <a:p>
            <a:pPr defTabSz="180000"/>
            <a:r>
              <a:rPr lang="en-US" altLang="ko-KR" dirty="0"/>
              <a:t>}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99912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case</a:t>
            </a:r>
            <a:r>
              <a:rPr lang="ko-KR" altLang="en-US" dirty="0" smtClean="0"/>
              <a:t>문의 값의 특징</a:t>
            </a:r>
            <a:endParaRPr lang="en-US" altLang="ko-KR" dirty="0" smtClean="0"/>
          </a:p>
          <a:p>
            <a:pPr lvl="1"/>
            <a:r>
              <a:rPr lang="en-US" altLang="ko-KR" dirty="0"/>
              <a:t>switch</a:t>
            </a:r>
            <a:r>
              <a:rPr lang="ko-KR" altLang="en-US" dirty="0"/>
              <a:t>문은 식의 결과 값을 </a:t>
            </a:r>
            <a:r>
              <a:rPr lang="en-US" altLang="ko-KR" dirty="0"/>
              <a:t>case </a:t>
            </a:r>
            <a:r>
              <a:rPr lang="ko-KR" altLang="en-US" dirty="0"/>
              <a:t>문과 비교</a:t>
            </a:r>
          </a:p>
          <a:p>
            <a:pPr lvl="1"/>
            <a:r>
              <a:rPr lang="en-US" altLang="ko-KR" dirty="0"/>
              <a:t>case</a:t>
            </a:r>
            <a:r>
              <a:rPr lang="ko-KR" altLang="en-US" dirty="0"/>
              <a:t>문에 지정하는 비교 값은 정수 타입 </a:t>
            </a:r>
            <a:r>
              <a:rPr lang="ko-KR" altLang="en-US" dirty="0" err="1"/>
              <a:t>리터럴</a:t>
            </a:r>
            <a:r>
              <a:rPr lang="ko-KR" altLang="en-US" dirty="0"/>
              <a:t> 만 될 수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572000" y="2780928"/>
            <a:ext cx="331236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/>
              <a:t>switch(a) {</a:t>
            </a:r>
          </a:p>
          <a:p>
            <a:pPr defTabSz="180000"/>
            <a:r>
              <a:rPr lang="en-US" altLang="ko-KR" dirty="0" smtClean="0"/>
              <a:t>	case </a:t>
            </a:r>
            <a:r>
              <a:rPr lang="en-US" altLang="ko-KR" dirty="0"/>
              <a:t>a &gt; 3 : // </a:t>
            </a:r>
            <a:r>
              <a:rPr lang="ko-KR" altLang="en-US" dirty="0"/>
              <a:t>오류</a:t>
            </a:r>
          </a:p>
          <a:p>
            <a:pPr defTabSz="180000"/>
            <a:r>
              <a:rPr lang="en-US" altLang="ko-KR" dirty="0" smtClean="0"/>
              <a:t>	case </a:t>
            </a:r>
            <a:r>
              <a:rPr lang="en-US" altLang="ko-KR" dirty="0"/>
              <a:t>a == 1 : // </a:t>
            </a:r>
            <a:r>
              <a:rPr lang="ko-KR" altLang="en-US" dirty="0"/>
              <a:t>오류</a:t>
            </a:r>
          </a:p>
          <a:p>
            <a:pPr defTabSz="180000"/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3792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2-14 : </a:t>
            </a:r>
            <a:r>
              <a:rPr lang="ko-KR" altLang="en-US" dirty="0"/>
              <a:t>성적 분류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9912" y="1292420"/>
            <a:ext cx="453650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public class Grading2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 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char </a:t>
            </a:r>
            <a:r>
              <a:rPr lang="en-US" altLang="ko-KR" sz="1200" dirty="0"/>
              <a:t>grade;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/>
              <a:t>a = new Scanner(System.in);</a:t>
            </a:r>
          </a:p>
          <a:p>
            <a:pPr defTabSz="180000"/>
            <a:r>
              <a:rPr lang="en-US" altLang="ko-KR" sz="1200" dirty="0" smtClean="0"/>
              <a:t>		while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a.hasNext</a:t>
            </a:r>
            <a:r>
              <a:rPr lang="en-US" altLang="ko-KR" sz="1200" dirty="0"/>
              <a:t>())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score = </a:t>
            </a:r>
            <a:r>
              <a:rPr lang="en-US" altLang="ko-KR" sz="1200" dirty="0" err="1"/>
              <a:t>a.nextInt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switch </a:t>
            </a:r>
            <a:r>
              <a:rPr lang="en-US" altLang="ko-KR" sz="1200" dirty="0"/>
              <a:t>(score/10) {</a:t>
            </a:r>
          </a:p>
          <a:p>
            <a:pPr defTabSz="180000"/>
            <a:r>
              <a:rPr lang="en-US" altLang="ko-KR" sz="1200" dirty="0" smtClean="0"/>
              <a:t>				case </a:t>
            </a:r>
            <a:r>
              <a:rPr lang="en-US" altLang="ko-KR" sz="1200" dirty="0"/>
              <a:t>10:</a:t>
            </a:r>
          </a:p>
          <a:p>
            <a:pPr defTabSz="180000"/>
            <a:r>
              <a:rPr lang="en-US" altLang="ko-KR" sz="1200" dirty="0" smtClean="0"/>
              <a:t>				case </a:t>
            </a:r>
            <a:r>
              <a:rPr lang="en-US" altLang="ko-KR" sz="1200" dirty="0"/>
              <a:t>9:</a:t>
            </a:r>
          </a:p>
          <a:p>
            <a:pPr defTabSz="180000"/>
            <a:r>
              <a:rPr lang="en-US" altLang="ko-KR" sz="1200" dirty="0" smtClean="0"/>
              <a:t>					grade </a:t>
            </a:r>
            <a:r>
              <a:rPr lang="en-US" altLang="ko-KR" sz="1200" dirty="0"/>
              <a:t>= 'A';</a:t>
            </a:r>
          </a:p>
          <a:p>
            <a:pPr defTabSz="180000"/>
            <a:r>
              <a:rPr lang="en-US" altLang="ko-KR" sz="1200" dirty="0" smtClean="0"/>
              <a:t>					break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		case </a:t>
            </a:r>
            <a:r>
              <a:rPr lang="en-US" altLang="ko-KR" sz="1200" dirty="0"/>
              <a:t>8:</a:t>
            </a:r>
          </a:p>
          <a:p>
            <a:pPr defTabSz="180000"/>
            <a:r>
              <a:rPr lang="en-US" altLang="ko-KR" sz="1200" dirty="0" smtClean="0"/>
              <a:t>					grade </a:t>
            </a:r>
            <a:r>
              <a:rPr lang="en-US" altLang="ko-KR" sz="1200" dirty="0"/>
              <a:t>= 'B';</a:t>
            </a:r>
          </a:p>
          <a:p>
            <a:pPr defTabSz="180000"/>
            <a:r>
              <a:rPr lang="en-US" altLang="ko-KR" sz="1200" dirty="0" smtClean="0"/>
              <a:t>					break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		case </a:t>
            </a:r>
            <a:r>
              <a:rPr lang="en-US" altLang="ko-KR" sz="1200" dirty="0"/>
              <a:t>7:</a:t>
            </a:r>
          </a:p>
          <a:p>
            <a:pPr defTabSz="180000"/>
            <a:r>
              <a:rPr lang="en-US" altLang="ko-KR" sz="1200" dirty="0" smtClean="0"/>
              <a:t>					grade </a:t>
            </a:r>
            <a:r>
              <a:rPr lang="en-US" altLang="ko-KR" sz="1200" dirty="0"/>
              <a:t>= 'C';</a:t>
            </a:r>
          </a:p>
          <a:p>
            <a:pPr defTabSz="180000"/>
            <a:r>
              <a:rPr lang="en-US" altLang="ko-KR" sz="1200" dirty="0" smtClean="0"/>
              <a:t>					break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		case </a:t>
            </a:r>
            <a:r>
              <a:rPr lang="en-US" altLang="ko-KR" sz="1200" dirty="0"/>
              <a:t>6:</a:t>
            </a:r>
          </a:p>
          <a:p>
            <a:pPr defTabSz="180000"/>
            <a:r>
              <a:rPr lang="en-US" altLang="ko-KR" sz="1200" dirty="0" smtClean="0"/>
              <a:t>					grade </a:t>
            </a:r>
            <a:r>
              <a:rPr lang="en-US" altLang="ko-KR" sz="1200" dirty="0"/>
              <a:t>= 'D';</a:t>
            </a:r>
          </a:p>
          <a:p>
            <a:pPr defTabSz="180000"/>
            <a:r>
              <a:rPr lang="en-US" altLang="ko-KR" sz="1200" dirty="0" smtClean="0"/>
              <a:t>					break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		default</a:t>
            </a:r>
            <a:r>
              <a:rPr lang="en-US" altLang="ko-KR" sz="1200" dirty="0"/>
              <a:t>:</a:t>
            </a:r>
          </a:p>
          <a:p>
            <a:pPr defTabSz="180000"/>
            <a:r>
              <a:rPr lang="en-US" altLang="ko-KR" sz="1200" dirty="0" smtClean="0"/>
              <a:t>					grade </a:t>
            </a:r>
            <a:r>
              <a:rPr lang="en-US" altLang="ko-KR" sz="1200" dirty="0"/>
              <a:t>= 'F';</a:t>
            </a:r>
          </a:p>
          <a:p>
            <a:pPr defTabSz="180000"/>
            <a:r>
              <a:rPr lang="en-US" altLang="ko-KR" sz="1200" dirty="0" smtClean="0"/>
              <a:t>	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학점은 </a:t>
            </a:r>
            <a:r>
              <a:rPr lang="en-US" altLang="ko-KR" sz="1200" dirty="0"/>
              <a:t>"+grade+"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");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}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24688" y="1292420"/>
            <a:ext cx="2867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앞의 다중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if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이용한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성적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분류 프로그램을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switch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문으로 바꾸시오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80872" y="4801073"/>
            <a:ext cx="129614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100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/>
              <a:t>학점은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입니다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00B050"/>
                </a:solidFill>
              </a:rPr>
              <a:t>55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/>
              <a:t>학점은 </a:t>
            </a:r>
            <a:r>
              <a:rPr lang="en-US" altLang="ko-KR" dirty="0"/>
              <a:t>F</a:t>
            </a:r>
            <a:r>
              <a:rPr lang="ko-KR" altLang="en-US" dirty="0" smtClean="0"/>
              <a:t>입니다</a:t>
            </a:r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76</a:t>
            </a:r>
          </a:p>
          <a:p>
            <a:r>
              <a:rPr lang="ko-KR" altLang="en-US" dirty="0"/>
              <a:t>학점은 </a:t>
            </a:r>
            <a:r>
              <a:rPr lang="en-US" altLang="ko-KR" dirty="0"/>
              <a:t>C</a:t>
            </a:r>
            <a:r>
              <a:rPr lang="ko-KR" altLang="en-US" dirty="0" smtClean="0"/>
              <a:t>입니다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981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식별자 이름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사용 가능한 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잘못된 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785927"/>
            <a:ext cx="782094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name;</a:t>
            </a:r>
          </a:p>
          <a:p>
            <a:r>
              <a:rPr lang="en-US" altLang="ko-KR" dirty="0" err="1"/>
              <a:t>charstudent_ID</a:t>
            </a:r>
            <a:r>
              <a:rPr lang="en-US" altLang="ko-KR" dirty="0" smtClean="0"/>
              <a:t>;			// </a:t>
            </a:r>
            <a:r>
              <a:rPr lang="en-US" altLang="ko-KR" dirty="0"/>
              <a:t>'_' </a:t>
            </a:r>
            <a:r>
              <a:rPr lang="ko-KR" altLang="en-US" dirty="0"/>
              <a:t>사용 가능</a:t>
            </a:r>
          </a:p>
          <a:p>
            <a:r>
              <a:rPr lang="en-US" altLang="ko-KR" dirty="0" err="1"/>
              <a:t>void$func</a:t>
            </a:r>
            <a:r>
              <a:rPr lang="en-US" altLang="ko-KR" dirty="0"/>
              <a:t>() { </a:t>
            </a:r>
            <a:r>
              <a:rPr lang="en-US" altLang="ko-KR" dirty="0" smtClean="0"/>
              <a:t>}			// </a:t>
            </a:r>
            <a:r>
              <a:rPr lang="en-US" altLang="ko-KR" dirty="0"/>
              <a:t>'$' </a:t>
            </a:r>
            <a:r>
              <a:rPr lang="ko-KR" altLang="en-US" dirty="0"/>
              <a:t>사용 가능</a:t>
            </a:r>
          </a:p>
          <a:p>
            <a:r>
              <a:rPr lang="en-US" altLang="ko-KR" dirty="0"/>
              <a:t>classMonster3 { } </a:t>
            </a:r>
            <a:r>
              <a:rPr lang="en-US" altLang="ko-KR" dirty="0" smtClean="0"/>
              <a:t>			// </a:t>
            </a:r>
            <a:r>
              <a:rPr lang="ko-KR" altLang="en-US" dirty="0"/>
              <a:t>숫자 사용 가능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whatsyournamemynameiskitae</a:t>
            </a:r>
            <a:r>
              <a:rPr lang="en-US" altLang="ko-KR" dirty="0"/>
              <a:t>; </a:t>
            </a:r>
            <a:r>
              <a:rPr lang="en-US" altLang="ko-KR" dirty="0" smtClean="0"/>
              <a:t>	// </a:t>
            </a:r>
            <a:r>
              <a:rPr lang="ko-KR" altLang="en-US" dirty="0"/>
              <a:t>길이 제한 없음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barChart</a:t>
            </a:r>
            <a:r>
              <a:rPr lang="en-US" altLang="ko-KR" dirty="0"/>
              <a:t>;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barchart</a:t>
            </a:r>
            <a:r>
              <a:rPr lang="en-US" altLang="ko-KR" dirty="0"/>
              <a:t>; </a:t>
            </a:r>
            <a:r>
              <a:rPr lang="en-US" altLang="ko-KR" dirty="0" smtClean="0"/>
              <a:t>		// </a:t>
            </a:r>
            <a:r>
              <a:rPr lang="ko-KR" altLang="en-US" dirty="0"/>
              <a:t>대소문자 구분</a:t>
            </a:r>
            <a:r>
              <a:rPr lang="en-US" altLang="ko-KR" dirty="0"/>
              <a:t>. </a:t>
            </a:r>
            <a:r>
              <a:rPr lang="en-US" altLang="ko-KR" dirty="0" err="1"/>
              <a:t>barChart</a:t>
            </a:r>
            <a:r>
              <a:rPr lang="ko-KR" altLang="en-US" dirty="0"/>
              <a:t>와 </a:t>
            </a:r>
            <a:r>
              <a:rPr lang="en-US" altLang="ko-KR" dirty="0" err="1"/>
              <a:t>barchart</a:t>
            </a:r>
            <a:r>
              <a:rPr lang="ko-KR" altLang="en-US" dirty="0"/>
              <a:t>는 다른 이름임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가격</a:t>
            </a:r>
            <a:r>
              <a:rPr lang="en-US" altLang="ko-KR" dirty="0"/>
              <a:t>; </a:t>
            </a:r>
            <a:r>
              <a:rPr lang="en-US" altLang="ko-KR" dirty="0" smtClean="0"/>
              <a:t>				// </a:t>
            </a:r>
            <a:r>
              <a:rPr lang="ko-KR" altLang="en-US" dirty="0"/>
              <a:t>한글 이름 사용 가능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4539817"/>
            <a:ext cx="7820942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3Chapter; </a:t>
            </a:r>
            <a:r>
              <a:rPr lang="en-US" altLang="ko-KR" dirty="0" smtClean="0"/>
              <a:t>	// </a:t>
            </a:r>
            <a:r>
              <a:rPr lang="ko-KR" altLang="en-US" dirty="0"/>
              <a:t>숫자로 사용하였기 때문</a:t>
            </a:r>
          </a:p>
          <a:p>
            <a:r>
              <a:rPr lang="en-US" altLang="ko-KR" dirty="0"/>
              <a:t>class if { } </a:t>
            </a:r>
            <a:r>
              <a:rPr lang="en-US" altLang="ko-KR" dirty="0" smtClean="0"/>
              <a:t>	// </a:t>
            </a:r>
            <a:r>
              <a:rPr lang="en-US" altLang="ko-KR" dirty="0"/>
              <a:t>if</a:t>
            </a:r>
            <a:r>
              <a:rPr lang="ko-KR" altLang="en-US" dirty="0"/>
              <a:t>는 자바의 </a:t>
            </a:r>
            <a:r>
              <a:rPr lang="ko-KR" altLang="en-US" dirty="0" err="1"/>
              <a:t>예약어임</a:t>
            </a:r>
            <a:endParaRPr lang="ko-KR" altLang="en-US" dirty="0"/>
          </a:p>
          <a:p>
            <a:r>
              <a:rPr lang="en-US" altLang="ko-KR" dirty="0"/>
              <a:t>char false; </a:t>
            </a:r>
            <a:r>
              <a:rPr lang="en-US" altLang="ko-KR" dirty="0" smtClean="0"/>
              <a:t>	// </a:t>
            </a:r>
            <a:r>
              <a:rPr lang="en-US" altLang="ko-KR" dirty="0"/>
              <a:t>false</a:t>
            </a:r>
            <a:r>
              <a:rPr lang="ko-KR" altLang="en-US" dirty="0"/>
              <a:t>는 사용 불가</a:t>
            </a:r>
          </a:p>
          <a:p>
            <a:r>
              <a:rPr lang="en-US" altLang="ko-KR" dirty="0"/>
              <a:t>void null() { } </a:t>
            </a:r>
            <a:r>
              <a:rPr lang="en-US" altLang="ko-KR" dirty="0" smtClean="0"/>
              <a:t>	// </a:t>
            </a:r>
            <a:r>
              <a:rPr lang="en-US" altLang="ko-KR" dirty="0"/>
              <a:t>null </a:t>
            </a:r>
            <a:r>
              <a:rPr lang="ko-KR" altLang="en-US" dirty="0"/>
              <a:t>사용 불가</a:t>
            </a:r>
          </a:p>
          <a:p>
            <a:r>
              <a:rPr lang="en-US" altLang="ko-KR" dirty="0"/>
              <a:t>class %</a:t>
            </a:r>
            <a:r>
              <a:rPr lang="en-US" altLang="ko-KR" dirty="0" err="1"/>
              <a:t>calc</a:t>
            </a:r>
            <a:r>
              <a:rPr lang="en-US" altLang="ko-KR" dirty="0"/>
              <a:t> { } </a:t>
            </a:r>
            <a:r>
              <a:rPr lang="en-US" altLang="ko-KR" dirty="0" smtClean="0"/>
              <a:t>	// </a:t>
            </a:r>
            <a:r>
              <a:rPr lang="en-US" altLang="ko-KR" dirty="0"/>
              <a:t>'%'</a:t>
            </a:r>
            <a:r>
              <a:rPr lang="ko-KR" altLang="en-US" dirty="0"/>
              <a:t>는 특수문자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키워드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28660" y="1428740"/>
          <a:ext cx="7215240" cy="4572030"/>
        </p:xfrm>
        <a:graphic>
          <a:graphicData uri="http://schemas.openxmlformats.org/drawingml/2006/table">
            <a:tbl>
              <a:tblPr/>
              <a:tblGrid>
                <a:gridCol w="1443048"/>
                <a:gridCol w="1443048"/>
                <a:gridCol w="1443048"/>
                <a:gridCol w="1443048"/>
                <a:gridCol w="1443048"/>
              </a:tblGrid>
              <a:tr h="4572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abstract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continue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for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new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switch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assert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default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if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package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synchronized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boolean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do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goto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private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this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break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double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implements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protected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throw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byte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else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import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public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throws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case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enum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instanceof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return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transient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catch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extends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int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short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try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char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final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interface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static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void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class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finally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long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strictfp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volatile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const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float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native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super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while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r>
              <a:rPr lang="ko-KR" altLang="en-US" dirty="0" smtClean="0"/>
              <a:t> 이름 붙이는 관습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000" dirty="0" smtClean="0"/>
              <a:t>기본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헝그리안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이름붙이기</a:t>
            </a:r>
            <a:r>
              <a:rPr lang="ko-KR" altLang="en-US" sz="2000" dirty="0" smtClean="0"/>
              <a:t> 관습</a:t>
            </a:r>
            <a:endParaRPr lang="en-US" altLang="ko-KR" sz="2000" dirty="0" smtClean="0"/>
          </a:p>
          <a:p>
            <a:r>
              <a:rPr lang="ko-KR" altLang="en-US" sz="2000" dirty="0" smtClean="0"/>
              <a:t>클래스 이름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 lvl="1"/>
            <a:r>
              <a:rPr lang="ko-KR" altLang="en-US" sz="1800" dirty="0" smtClean="0"/>
              <a:t>첫 번째 문자는 대문자로 시작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여러 단어가 복합되어 있을 때는 각 단어의 첫 번째 문자만 대문자로 표시</a:t>
            </a:r>
            <a:endParaRPr lang="en-US" altLang="ko-KR" sz="1800" dirty="0" smtClean="0"/>
          </a:p>
          <a:p>
            <a:r>
              <a:rPr lang="ko-KR" altLang="en-US" sz="2000" dirty="0" smtClean="0"/>
              <a:t>변수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이름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첫 단어 이후 각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단어의 첫 번째 문자는 대문자로 시작</a:t>
            </a:r>
            <a:endParaRPr lang="en-US" altLang="ko-KR" sz="1800" dirty="0" smtClean="0"/>
          </a:p>
          <a:p>
            <a:r>
              <a:rPr lang="ko-KR" altLang="en-US" sz="2000" dirty="0" smtClean="0"/>
              <a:t>상수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1800" dirty="0" smtClean="0"/>
          </a:p>
          <a:p>
            <a:pPr lvl="1"/>
            <a:r>
              <a:rPr lang="ko-KR" altLang="en-US" sz="1800" dirty="0" smtClean="0"/>
              <a:t>모든 문자를 대문자로 표시</a:t>
            </a:r>
            <a:endParaRPr lang="en-US" altLang="ko-KR" sz="1600" dirty="0" smtClean="0"/>
          </a:p>
          <a:p>
            <a:pPr lvl="1"/>
            <a:endParaRPr lang="en-US" altLang="ko-KR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7290" y="1956781"/>
            <a:ext cx="321471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HelloWorld</a:t>
            </a:r>
            <a:r>
              <a:rPr lang="en-US" altLang="ko-KR" sz="1400" dirty="0" smtClean="0"/>
              <a:t> {}</a:t>
            </a:r>
          </a:p>
          <a:p>
            <a:r>
              <a:rPr lang="en-US" altLang="ko-KR" sz="1400" dirty="0" smtClean="0"/>
              <a:t>class </a:t>
            </a:r>
            <a:r>
              <a:rPr lang="en-US" altLang="ko-KR" sz="1400" dirty="0" smtClean="0">
                <a:solidFill>
                  <a:srgbClr val="FF0000"/>
                </a:solidFill>
              </a:rPr>
              <a:t>Vehicle</a:t>
            </a:r>
            <a:r>
              <a:rPr lang="en-US" altLang="ko-KR" sz="1400" dirty="0" smtClean="0"/>
              <a:t> {}</a:t>
            </a:r>
          </a:p>
          <a:p>
            <a:r>
              <a:rPr lang="en-US" altLang="ko-KR" sz="1400" dirty="0" smtClean="0"/>
              <a:t>class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AutoVendingMachine</a:t>
            </a:r>
            <a:r>
              <a:rPr lang="en-US" altLang="ko-KR" sz="1400" dirty="0" smtClean="0"/>
              <a:t> {}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357290" y="3857628"/>
            <a:ext cx="528641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iAge</a:t>
            </a:r>
            <a:r>
              <a:rPr lang="en-US" altLang="ko-KR" sz="1400" smtClean="0"/>
              <a:t>; 		// </a:t>
            </a:r>
            <a:r>
              <a:rPr lang="en-US" altLang="ko-KR" sz="1400" dirty="0" err="1" smtClean="0"/>
              <a:t>iAge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i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i</a:t>
            </a:r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표시</a:t>
            </a:r>
          </a:p>
          <a:p>
            <a:r>
              <a:rPr lang="en-US" altLang="ko-KR" sz="1400" dirty="0" err="1" smtClean="0"/>
              <a:t>boolean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bIsSingle</a:t>
            </a:r>
            <a:r>
              <a:rPr lang="en-US" altLang="ko-KR" sz="1400" smtClean="0"/>
              <a:t>; 	// </a:t>
            </a:r>
            <a:r>
              <a:rPr lang="en-US" altLang="ko-KR" sz="1400" dirty="0" err="1" smtClean="0"/>
              <a:t>bIsSingle</a:t>
            </a:r>
            <a:r>
              <a:rPr lang="ko-KR" altLang="en-US" sz="1400" dirty="0" smtClean="0"/>
              <a:t>의 처음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boolean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를 표시</a:t>
            </a:r>
          </a:p>
          <a:p>
            <a:r>
              <a:rPr lang="en-US" altLang="ko-KR" sz="1400" dirty="0" smtClean="0"/>
              <a:t>String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strName</a:t>
            </a:r>
            <a:r>
              <a:rPr lang="en-US" altLang="ko-KR" sz="1400" smtClean="0"/>
              <a:t>; 	//</a:t>
            </a:r>
            <a:r>
              <a:rPr lang="en-US" altLang="ko-KR" sz="1400" dirty="0" err="1" smtClean="0"/>
              <a:t>strName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str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String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str</a:t>
            </a:r>
            <a:r>
              <a:rPr lang="ko-KR" altLang="en-US" sz="1400" dirty="0" smtClean="0"/>
              <a:t>을 표시</a:t>
            </a:r>
          </a:p>
          <a:p>
            <a:r>
              <a:rPr lang="en-US" altLang="ko-KR" sz="1400" dirty="0" smtClean="0"/>
              <a:t>public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iGetAge</a:t>
            </a:r>
            <a:r>
              <a:rPr lang="en-US" altLang="ko-KR" sz="1400" dirty="0" smtClean="0"/>
              <a:t>()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smtClean="0"/>
              <a:t>{} 	//</a:t>
            </a:r>
            <a:r>
              <a:rPr lang="en-US" altLang="ko-KR" sz="1400" dirty="0" err="1" smtClean="0"/>
              <a:t>iGetAge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i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i</a:t>
            </a:r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표시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28728" y="5715016"/>
            <a:ext cx="27146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final static double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PI</a:t>
            </a:r>
            <a:r>
              <a:rPr lang="en-US" altLang="ko-KR" sz="1400" dirty="0" smtClean="0"/>
              <a:t> = 3.141592;</a:t>
            </a:r>
            <a:endParaRPr lang="en-US" altLang="ko-KR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8321</TotalTime>
  <Words>4484</Words>
  <Application>Microsoft Office PowerPoint</Application>
  <PresentationFormat>화면 슬라이드 쇼(4:3)</PresentationFormat>
  <Paragraphs>1457</Paragraphs>
  <Slides>62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3" baseType="lpstr">
      <vt:lpstr>가을</vt:lpstr>
      <vt:lpstr>제 2 장 자바 기본 프로그래밍</vt:lpstr>
      <vt:lpstr>자바 프로그램 구조 - 맛보기 예제</vt:lpstr>
      <vt:lpstr>맛보기 예제 설명</vt:lpstr>
      <vt:lpstr>sum() 메소드 호출과 리턴</vt:lpstr>
      <vt:lpstr>맛보기 예 설명(계속)</vt:lpstr>
      <vt:lpstr>식별자 (identifier)</vt:lpstr>
      <vt:lpstr>식별자 이름 사례</vt:lpstr>
      <vt:lpstr>자바 키워드</vt:lpstr>
      <vt:lpstr>식별자 이름 붙이는 관습</vt:lpstr>
      <vt:lpstr>자바의 데이터 타입</vt:lpstr>
      <vt:lpstr>자바의 기본 데이터 타입</vt:lpstr>
      <vt:lpstr>변수와 선언</vt:lpstr>
      <vt:lpstr>변수와 선언</vt:lpstr>
      <vt:lpstr>정수타입 리터럴</vt:lpstr>
      <vt:lpstr>실수타입 리터럴</vt:lpstr>
      <vt:lpstr>문자타입 리터럴</vt:lpstr>
      <vt:lpstr>논리타입 리터럴</vt:lpstr>
      <vt:lpstr>Tip: 기본 데이터 타입 이외 리터럴</vt:lpstr>
      <vt:lpstr>상수</vt:lpstr>
      <vt:lpstr>예제 2-1 : 변수, 리터럴, 상수 사용하기</vt:lpstr>
      <vt:lpstr>자동 타입 변환</vt:lpstr>
      <vt:lpstr>강제 타입 변환</vt:lpstr>
      <vt:lpstr>byte 타입이 int 타입으로 자동 변환되는 사례</vt:lpstr>
      <vt:lpstr>int에서 byte 타입으로, double 타입이 int 타입으로 강제 변환되는 사례</vt:lpstr>
      <vt:lpstr>예제 2-2 : 자동 타입 변환, 강제 타입 변환</vt:lpstr>
      <vt:lpstr>자바에서 키 입력, System.in</vt:lpstr>
      <vt:lpstr>예제 2-3 : 표준 입력 스트림을 이용한 키 입력</vt:lpstr>
      <vt:lpstr>Scanner를 이용한 키 입력</vt:lpstr>
      <vt:lpstr>Scanner를 이용한 키 입력</vt:lpstr>
      <vt:lpstr>Scanner 주요 메소드</vt:lpstr>
      <vt:lpstr>예제 2-4 : Scanner를 이용한 키 입력 연습</vt:lpstr>
      <vt:lpstr>식과 연산자</vt:lpstr>
      <vt:lpstr>연산자 우선 순위</vt:lpstr>
      <vt:lpstr>산술 연산자</vt:lpstr>
      <vt:lpstr>예제 2-5 : 산술 연산 예제</vt:lpstr>
      <vt:lpstr>비트 연산자</vt:lpstr>
      <vt:lpstr>비트 연산자의 사례</vt:lpstr>
      <vt:lpstr>시프트 연산자</vt:lpstr>
      <vt:lpstr>시프트 연산자의 사례</vt:lpstr>
      <vt:lpstr>Tip: 산술적 시프트와 논리적 시프트</vt:lpstr>
      <vt:lpstr>예제 2-6 : 비트 연산자와 시프트 연산자 사용 예</vt:lpstr>
      <vt:lpstr>비교연산자</vt:lpstr>
      <vt:lpstr>논리 연산자 1</vt:lpstr>
      <vt:lpstr>논리 연산자 2</vt:lpstr>
      <vt:lpstr>예제 2-7 : 비교 연산자와 논리 연산자 사용하기</vt:lpstr>
      <vt:lpstr>대입 연산자, 증감 연산자</vt:lpstr>
      <vt:lpstr>증감 연산자</vt:lpstr>
      <vt:lpstr>예제 2-8 : 대입 연산자와 증감 연산자 사용하기</vt:lpstr>
      <vt:lpstr>조건 연산자 ?:</vt:lpstr>
      <vt:lpstr>예제 2-9 : 조건 연산자 사용하기</vt:lpstr>
      <vt:lpstr>조건문 - if</vt:lpstr>
      <vt:lpstr>예제 2-10 : if문 사용하기 </vt:lpstr>
      <vt:lpstr>조건문 – if-else</vt:lpstr>
      <vt:lpstr>예제 2-11 : if-else 사용하기 </vt:lpstr>
      <vt:lpstr>조건문 – 다중 if</vt:lpstr>
      <vt:lpstr>예제 2-12 : 학점 매기기</vt:lpstr>
      <vt:lpstr>Tip: if문과 조건 연산자 ?:</vt:lpstr>
      <vt:lpstr>switch문</vt:lpstr>
      <vt:lpstr>switch문에서 벗어나기</vt:lpstr>
      <vt:lpstr>예제 2-13 : switch문의 break 사용하기</vt:lpstr>
      <vt:lpstr>case문의 값</vt:lpstr>
      <vt:lpstr>예제 2-14 : 성적 분류</vt:lpstr>
    </vt:vector>
  </TitlesOfParts>
  <Company>한성대학교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Windows User</cp:lastModifiedBy>
  <cp:revision>1174</cp:revision>
  <dcterms:created xsi:type="dcterms:W3CDTF">2009-09-01T01:24:33Z</dcterms:created>
  <dcterms:modified xsi:type="dcterms:W3CDTF">2011-07-31T20:05:25Z</dcterms:modified>
</cp:coreProperties>
</file>