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80" r:id="rId3"/>
    <p:sldId id="330" r:id="rId4"/>
    <p:sldId id="289" r:id="rId5"/>
    <p:sldId id="319" r:id="rId6"/>
    <p:sldId id="346" r:id="rId7"/>
    <p:sldId id="257" r:id="rId8"/>
    <p:sldId id="347" r:id="rId9"/>
    <p:sldId id="290" r:id="rId10"/>
    <p:sldId id="258" r:id="rId11"/>
    <p:sldId id="348" r:id="rId12"/>
    <p:sldId id="291" r:id="rId13"/>
    <p:sldId id="259" r:id="rId14"/>
    <p:sldId id="333" r:id="rId15"/>
    <p:sldId id="287" r:id="rId16"/>
    <p:sldId id="320" r:id="rId17"/>
    <p:sldId id="321" r:id="rId18"/>
    <p:sldId id="322" r:id="rId19"/>
    <p:sldId id="338" r:id="rId20"/>
    <p:sldId id="323" r:id="rId21"/>
    <p:sldId id="324" r:id="rId22"/>
    <p:sldId id="305" r:id="rId23"/>
    <p:sldId id="262" r:id="rId24"/>
    <p:sldId id="306" r:id="rId25"/>
    <p:sldId id="349" r:id="rId26"/>
    <p:sldId id="350" r:id="rId27"/>
    <p:sldId id="264" r:id="rId28"/>
    <p:sldId id="339" r:id="rId29"/>
    <p:sldId id="325" r:id="rId30"/>
    <p:sldId id="351" r:id="rId31"/>
    <p:sldId id="340" r:id="rId32"/>
    <p:sldId id="327" r:id="rId33"/>
    <p:sldId id="352" r:id="rId34"/>
    <p:sldId id="273" r:id="rId35"/>
    <p:sldId id="328" r:id="rId36"/>
    <p:sldId id="329" r:id="rId37"/>
    <p:sldId id="294" r:id="rId38"/>
    <p:sldId id="269" r:id="rId39"/>
    <p:sldId id="341" r:id="rId40"/>
    <p:sldId id="314" r:id="rId41"/>
    <p:sldId id="315" r:id="rId42"/>
    <p:sldId id="342" r:id="rId43"/>
    <p:sldId id="316" r:id="rId44"/>
    <p:sldId id="343" r:id="rId45"/>
    <p:sldId id="295" r:id="rId46"/>
    <p:sldId id="296" r:id="rId47"/>
    <p:sldId id="335" r:id="rId48"/>
    <p:sldId id="317" r:id="rId49"/>
    <p:sldId id="276" r:id="rId50"/>
    <p:sldId id="344" r:id="rId51"/>
    <p:sldId id="277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E6F0"/>
    <a:srgbClr val="FDFDA9"/>
    <a:srgbClr val="ADA5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9" d="100"/>
          <a:sy n="99" d="100"/>
        </p:scale>
        <p:origin x="-69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499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95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2893FF-B587-45B7-825C-BCF4268DFC44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</a:t>
            </a:r>
            <a:r>
              <a:rPr lang="en-US" altLang="ko-KR" smtClean="0">
                <a:latin typeface="HY나무M" pitchFamily="18" charset="-127"/>
                <a:ea typeface="HY나무M" pitchFamily="18" charset="-127"/>
              </a:rPr>
              <a:t>Programming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98E8B334-24C6-4FE5-A92C-0F842F920CAD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D8532F-3113-449E-AAAF-293F86187EE5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D77935BF-83F9-4530-A007-39E2BF50A17A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F9BB43A-DA17-448D-BF08-009773393236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CCF5DD8B-22B1-425C-87C2-3D4A96BF4143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14A2375-26B7-423A-A822-1F8221B7C0F9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A786F1-6F87-4003-8F4C-51C26383EDA7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D14A4D92-1903-4613-AE87-103E5829E04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F77D43F-3091-447F-AC29-74ECE3A0F639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명품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JAVA Programming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08689"/>
            <a:ext cx="525658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>
                <a:latin typeface="+mj-lt"/>
              </a:rPr>
              <a:t>import </a:t>
            </a:r>
            <a:r>
              <a:rPr lang="en-US" altLang="ko-KR" sz="1600" dirty="0" err="1">
                <a:latin typeface="+mj-lt"/>
              </a:rPr>
              <a:t>java.util.Scanner</a:t>
            </a:r>
            <a:r>
              <a:rPr lang="en-US" altLang="ko-KR" sz="1600" dirty="0">
                <a:latin typeface="+mj-lt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>
                <a:latin typeface="+mj-lt"/>
              </a:rPr>
              <a:t>class </a:t>
            </a:r>
            <a:r>
              <a:rPr lang="en-US" altLang="ko-KR" sz="1600" dirty="0" err="1">
                <a:latin typeface="+mj-lt"/>
              </a:rPr>
              <a:t>WhileSample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defTabSz="180000"/>
            <a:r>
              <a:rPr lang="en-US" altLang="ko-KR" sz="1600" dirty="0">
                <a:latin typeface="+mj-lt"/>
              </a:rPr>
              <a:t>	public static void main (String[] </a:t>
            </a:r>
            <a:r>
              <a:rPr lang="en-US" altLang="ko-KR" sz="1600" dirty="0" err="1">
                <a:latin typeface="+mj-lt"/>
              </a:rPr>
              <a:t>args</a:t>
            </a:r>
            <a:r>
              <a:rPr lang="en-US" altLang="ko-KR" sz="1600" dirty="0">
                <a:latin typeface="+mj-lt"/>
              </a:rPr>
              <a:t>) {</a:t>
            </a:r>
          </a:p>
          <a:p>
            <a:pPr defTabSz="180000"/>
            <a:r>
              <a:rPr lang="en-US" altLang="ko-KR" sz="1600" dirty="0">
                <a:latin typeface="+mj-lt"/>
              </a:rPr>
              <a:t>		Scanner </a:t>
            </a:r>
            <a:r>
              <a:rPr lang="en-US" altLang="ko-KR" sz="1600" dirty="0" err="1">
                <a:latin typeface="+mj-lt"/>
              </a:rPr>
              <a:t>rd</a:t>
            </a:r>
            <a:r>
              <a:rPr lang="en-US" altLang="ko-KR" sz="1600" dirty="0">
                <a:latin typeface="+mj-lt"/>
              </a:rPr>
              <a:t> = new Scanner(System.in);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n = 0;</a:t>
            </a:r>
          </a:p>
          <a:p>
            <a:pPr defTabSz="180000"/>
            <a:r>
              <a:rPr lang="en-US" altLang="ko-KR" sz="1600" dirty="0">
                <a:latin typeface="+mj-lt"/>
              </a:rPr>
              <a:t>		double sum = 0;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i=0;</a:t>
            </a:r>
          </a:p>
          <a:p>
            <a:pPr defTabSz="180000"/>
            <a:r>
              <a:rPr lang="en-US" altLang="ko-KR" sz="1600" dirty="0" smtClean="0">
                <a:latin typeface="+mj-lt"/>
              </a:rPr>
              <a:t>	</a:t>
            </a:r>
            <a:r>
              <a:rPr lang="en-US" altLang="ko-KR" sz="1600" dirty="0">
                <a:latin typeface="+mj-lt"/>
              </a:rPr>
              <a:t>	while ((i = </a:t>
            </a:r>
            <a:r>
              <a:rPr lang="en-US" altLang="ko-KR" sz="1600" dirty="0" err="1">
                <a:latin typeface="+mj-lt"/>
              </a:rPr>
              <a:t>rd.nextInt</a:t>
            </a:r>
            <a:r>
              <a:rPr lang="en-US" altLang="ko-KR" sz="1600" dirty="0">
                <a:latin typeface="+mj-lt"/>
              </a:rPr>
              <a:t>()) != 0) { </a:t>
            </a:r>
          </a:p>
          <a:p>
            <a:pPr defTabSz="180000"/>
            <a:r>
              <a:rPr lang="en-US" altLang="ko-KR" sz="1600" dirty="0">
                <a:latin typeface="+mj-lt"/>
              </a:rPr>
              <a:t>			sum += i;</a:t>
            </a:r>
          </a:p>
          <a:p>
            <a:pPr defTabSz="180000"/>
            <a:r>
              <a:rPr lang="en-US" altLang="ko-KR" sz="1600" dirty="0">
                <a:latin typeface="+mj-lt"/>
              </a:rPr>
              <a:t>			n++;</a:t>
            </a:r>
          </a:p>
          <a:p>
            <a:pPr defTabSz="180000"/>
            <a:r>
              <a:rPr lang="en-US" altLang="ko-KR" sz="1600" dirty="0">
                <a:latin typeface="+mj-lt"/>
              </a:rPr>
              <a:t>		}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System.out.println</a:t>
            </a:r>
            <a:r>
              <a:rPr lang="en-US" altLang="ko-KR" sz="1600" dirty="0">
                <a:latin typeface="+mj-lt"/>
              </a:rPr>
              <a:t>("</a:t>
            </a:r>
            <a:r>
              <a:rPr lang="ko-KR" altLang="en-US" sz="1600" dirty="0">
                <a:latin typeface="+mj-lt"/>
              </a:rPr>
              <a:t>입력된 수의 개수는 </a:t>
            </a:r>
            <a:r>
              <a:rPr lang="en-US" altLang="ko-KR" sz="1600" dirty="0">
                <a:latin typeface="+mj-lt"/>
              </a:rPr>
              <a:t>" + n + "</a:t>
            </a:r>
            <a:r>
              <a:rPr lang="ko-KR" altLang="en-US" sz="1600" dirty="0">
                <a:latin typeface="+mj-lt"/>
              </a:rPr>
              <a:t>개이며 평균은 </a:t>
            </a:r>
            <a:r>
              <a:rPr lang="en-US" altLang="ko-KR" sz="1600" dirty="0">
                <a:latin typeface="+mj-lt"/>
              </a:rPr>
              <a:t>" + </a:t>
            </a:r>
            <a:endParaRPr lang="en-US" altLang="ko-KR" sz="1600" dirty="0" smtClean="0">
              <a:latin typeface="+mj-lt"/>
            </a:endParaRPr>
          </a:p>
          <a:p>
            <a:pPr defTabSz="180000"/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smtClean="0">
                <a:latin typeface="+mj-lt"/>
              </a:rPr>
              <a:t>								sum </a:t>
            </a:r>
            <a:r>
              <a:rPr lang="en-US" altLang="ko-KR" sz="1600" dirty="0">
                <a:latin typeface="+mj-lt"/>
              </a:rPr>
              <a:t>/ n + "</a:t>
            </a:r>
            <a:r>
              <a:rPr lang="ko-KR" altLang="en-US" sz="1600" dirty="0">
                <a:latin typeface="+mj-lt"/>
              </a:rPr>
              <a:t>입니다</a:t>
            </a:r>
            <a:r>
              <a:rPr lang="en-US" altLang="ko-KR" sz="1600" dirty="0">
                <a:latin typeface="+mj-lt"/>
              </a:rPr>
              <a:t>.");</a:t>
            </a:r>
          </a:p>
          <a:p>
            <a:pPr defTabSz="180000"/>
            <a:r>
              <a:rPr lang="en-US" altLang="ko-KR" sz="1600" dirty="0">
                <a:latin typeface="+mj-lt"/>
              </a:rPr>
              <a:t>	}</a:t>
            </a:r>
          </a:p>
          <a:p>
            <a:pPr defTabSz="180000"/>
            <a:r>
              <a:rPr lang="en-US" altLang="ko-KR" sz="1600" dirty="0">
                <a:latin typeface="+mj-lt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 : </a:t>
            </a:r>
            <a:r>
              <a:rPr lang="ko-KR" altLang="en-US" dirty="0"/>
              <a:t>입력된 수의 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키보드에서 숫자를 입력 받아 입력 받은 모든 수의 평균을 출력하는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입력이 종료되고 평균을 구하여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21864" y="4624681"/>
            <a:ext cx="298030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0</a:t>
            </a:r>
          </a:p>
          <a:p>
            <a:r>
              <a:rPr lang="ko-KR" altLang="en-US" sz="1600" dirty="0"/>
              <a:t>입력된 수의 개수는 </a:t>
            </a:r>
            <a:r>
              <a:rPr lang="en-US" altLang="ko-KR" sz="1600" dirty="0"/>
              <a:t>4</a:t>
            </a:r>
            <a:r>
              <a:rPr lang="ko-KR" altLang="en-US" sz="1600" dirty="0"/>
              <a:t>개이며 평균은 </a:t>
            </a:r>
            <a:r>
              <a:rPr lang="en-US" altLang="ko-KR" sz="1600" dirty="0"/>
              <a:t>25.0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0379" y="1299775"/>
            <a:ext cx="2664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do {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   ..</a:t>
            </a:r>
            <a:r>
              <a:rPr lang="ko-KR" altLang="en-US" sz="2800" dirty="0" err="1" smtClean="0"/>
              <a:t>작업문</a:t>
            </a:r>
            <a:r>
              <a:rPr lang="en-US" altLang="ko-KR" sz="2800" dirty="0" smtClean="0"/>
              <a:t>..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} while(</a:t>
            </a:r>
            <a:r>
              <a:rPr lang="ko-KR" altLang="en-US" sz="2800" dirty="0" err="1" smtClean="0"/>
              <a:t>조건식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1" y="21558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3758572" y="2349699"/>
            <a:ext cx="813429" cy="3182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06443" y="2669294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030379" y="1803831"/>
            <a:ext cx="57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31840" y="3501009"/>
            <a:ext cx="792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 flipH="1" flipV="1">
            <a:off x="3395521" y="3669377"/>
            <a:ext cx="3240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72031" y="380731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267744" y="3501009"/>
            <a:ext cx="792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822044" y="777270"/>
            <a:ext cx="2000264" cy="3929090"/>
            <a:chOff x="1142976" y="1928802"/>
            <a:chExt cx="2000264" cy="3929090"/>
          </a:xfrm>
        </p:grpSpPr>
        <p:sp>
          <p:nvSpPr>
            <p:cNvPr id="16" name="다이아몬드 15"/>
            <p:cNvSpPr/>
            <p:nvPr/>
          </p:nvSpPr>
          <p:spPr>
            <a:xfrm>
              <a:off x="1785918" y="385762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조건식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9" idx="2"/>
              <a:endCxn id="16" idx="0"/>
            </p:cNvCxnSpPr>
            <p:nvPr/>
          </p:nvCxnSpPr>
          <p:spPr>
            <a:xfrm rot="5400000">
              <a:off x="2250265" y="367903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14480" y="3161884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작업 문 들</a:t>
              </a:r>
              <a:endParaRPr lang="ko-KR" altLang="en-US" sz="1600" dirty="0"/>
            </a:p>
          </p:txBody>
        </p:sp>
        <p:cxnSp>
          <p:nvCxnSpPr>
            <p:cNvPr id="20" name="Shape 8"/>
            <p:cNvCxnSpPr>
              <a:stCxn id="16" idx="1"/>
              <a:endCxn id="19" idx="1"/>
            </p:cNvCxnSpPr>
            <p:nvPr/>
          </p:nvCxnSpPr>
          <p:spPr>
            <a:xfrm rot="10800000">
              <a:off x="1714480" y="3331161"/>
              <a:ext cx="71438" cy="847938"/>
            </a:xfrm>
            <a:prstGeom prst="bentConnector3">
              <a:avLst>
                <a:gd name="adj1" fmla="val 98888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연결자 20"/>
            <p:cNvSpPr/>
            <p:nvPr/>
          </p:nvSpPr>
          <p:spPr>
            <a:xfrm>
              <a:off x="2357422" y="5715016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2976" y="3786190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true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0298" y="5143512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2357422" y="1928802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rot="5400000">
              <a:off x="1821637" y="5107793"/>
              <a:ext cx="121444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rot="5400000">
              <a:off x="1884551" y="2615987"/>
              <a:ext cx="1090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717354" y="4724951"/>
            <a:ext cx="196399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70C0"/>
                </a:solidFill>
              </a:rPr>
              <a:t> 무조건 최소 한번은 실행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2316" y="5630448"/>
            <a:ext cx="381578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0070C0"/>
                </a:solidFill>
              </a:rPr>
              <a:t> 반복 </a:t>
            </a:r>
            <a:r>
              <a:rPr lang="ko-KR" altLang="en-US" sz="2000" dirty="0" smtClean="0">
                <a:solidFill>
                  <a:srgbClr val="0070C0"/>
                </a:solidFill>
              </a:rPr>
              <a:t>조건이 </a:t>
            </a:r>
            <a:r>
              <a:rPr lang="en-US" altLang="ko-KR" sz="2000" dirty="0" smtClean="0">
                <a:solidFill>
                  <a:srgbClr val="0070C0"/>
                </a:solidFill>
              </a:rPr>
              <a:t>true</a:t>
            </a:r>
            <a:r>
              <a:rPr lang="ko-KR" altLang="en-US" sz="2000" dirty="0" smtClean="0">
                <a:solidFill>
                  <a:srgbClr val="0070C0"/>
                </a:solidFill>
              </a:rPr>
              <a:t>이면 반복</a:t>
            </a:r>
            <a:r>
              <a:rPr lang="en-US" altLang="ko-KR" sz="20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2000" dirty="0" smtClean="0">
                <a:solidFill>
                  <a:srgbClr val="0070C0"/>
                </a:solidFill>
              </a:rPr>
              <a:t>이면 </a:t>
            </a:r>
            <a:r>
              <a:rPr lang="ko-KR" altLang="en-US" sz="2000" smtClean="0">
                <a:solidFill>
                  <a:srgbClr val="0070C0"/>
                </a:solidFill>
              </a:rPr>
              <a:t>반복 종료</a:t>
            </a:r>
            <a:endParaRPr lang="en-US" altLang="ko-KR" sz="200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0070C0"/>
                </a:solidFill>
              </a:rPr>
              <a:t> 반복 조건이 없으며 컴파일 오류</a:t>
            </a:r>
            <a:endParaRPr lang="en-US" altLang="ko-KR" sz="2000" smtClean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7354" y="43796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1706979" y="526367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ym typeface="Wingdings"/>
              </a:rPr>
              <a:t>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1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5074" y="3643314"/>
            <a:ext cx="200026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600" dirty="0" smtClean="0">
                <a:latin typeface="+mj-lt"/>
              </a:rPr>
              <a:t>i = 0;</a:t>
            </a:r>
          </a:p>
          <a:p>
            <a:pPr marL="0" lvl="2"/>
            <a:r>
              <a:rPr lang="en-US" altLang="ko-KR" sz="1600" dirty="0" smtClean="0">
                <a:latin typeface="+mj-lt"/>
              </a:rPr>
              <a:t>do</a:t>
            </a:r>
            <a:r>
              <a:rPr lang="nn-NO" altLang="ko-KR" sz="1600" dirty="0" smtClean="0">
                <a:latin typeface="+mj-lt"/>
              </a:rPr>
              <a:t> {</a:t>
            </a:r>
          </a:p>
          <a:p>
            <a:pPr marL="0" lvl="3"/>
            <a:r>
              <a:rPr lang="en-US" altLang="ko-KR" sz="1600" dirty="0" smtClean="0">
                <a:latin typeface="+mj-lt"/>
              </a:rPr>
              <a:t>     </a:t>
            </a:r>
            <a:r>
              <a:rPr lang="en-US" altLang="ko-KR" sz="1600" dirty="0" err="1" smtClean="0">
                <a:latin typeface="+mj-lt"/>
              </a:rPr>
              <a:t>System.</a:t>
            </a:r>
            <a:r>
              <a:rPr lang="en-US" altLang="ko-KR" sz="1600" i="1" dirty="0" err="1" smtClean="0">
                <a:latin typeface="+mj-lt"/>
              </a:rPr>
              <a:t>out.print</a:t>
            </a:r>
            <a:r>
              <a:rPr lang="en-US" altLang="ko-KR" sz="1600" i="1" dirty="0" smtClean="0">
                <a:latin typeface="+mj-lt"/>
              </a:rPr>
              <a:t>(</a:t>
            </a:r>
            <a:r>
              <a:rPr lang="en-US" altLang="ko-KR" sz="1600" i="1" dirty="0" err="1" smtClean="0">
                <a:latin typeface="+mj-lt"/>
              </a:rPr>
              <a:t>i</a:t>
            </a:r>
            <a:r>
              <a:rPr lang="en-US" altLang="ko-KR" sz="1600" i="1" dirty="0" smtClean="0">
                <a:latin typeface="+mj-lt"/>
              </a:rPr>
              <a:t>);</a:t>
            </a:r>
          </a:p>
          <a:p>
            <a:pPr marL="0" lvl="3"/>
            <a:r>
              <a:rPr lang="en-US" altLang="ko-KR" sz="1600" i="1" dirty="0" smtClean="0">
                <a:latin typeface="+mj-lt"/>
              </a:rPr>
              <a:t>     </a:t>
            </a:r>
            <a:r>
              <a:rPr lang="en-US" altLang="ko-KR" sz="1600" i="1" dirty="0" err="1" smtClean="0">
                <a:latin typeface="+mj-lt"/>
              </a:rPr>
              <a:t>i</a:t>
            </a:r>
            <a:r>
              <a:rPr lang="en-US" altLang="ko-KR" sz="1600" i="1" dirty="0" smtClean="0">
                <a:latin typeface="+mj-lt"/>
              </a:rPr>
              <a:t>++;</a:t>
            </a:r>
          </a:p>
          <a:p>
            <a:r>
              <a:rPr lang="en-US" altLang="ko-KR" sz="1600" dirty="0" smtClean="0">
                <a:latin typeface="+mj-lt"/>
              </a:rPr>
              <a:t>} while (</a:t>
            </a:r>
            <a:r>
              <a:rPr lang="en-US" altLang="ko-KR" sz="160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 &lt;10</a:t>
            </a:r>
            <a:r>
              <a:rPr lang="en-US" altLang="ko-KR" sz="1600" dirty="0" smtClean="0">
                <a:latin typeface="+mj-lt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6248" y="1928802"/>
            <a:ext cx="1428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i = 0</a:t>
            </a:r>
            <a:endParaRPr lang="ko-KR" altLang="en-US" sz="1600"/>
          </a:p>
        </p:txBody>
      </p:sp>
      <p:sp>
        <p:nvSpPr>
          <p:cNvPr id="15" name="다이아몬드 14"/>
          <p:cNvSpPr/>
          <p:nvPr/>
        </p:nvSpPr>
        <p:spPr>
          <a:xfrm>
            <a:off x="4357686" y="4500570"/>
            <a:ext cx="1285884" cy="64294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&lt;10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  <a:endCxn id="17" idx="0"/>
          </p:cNvCxnSpPr>
          <p:nvPr/>
        </p:nvCxnSpPr>
        <p:spPr>
          <a:xfrm>
            <a:off x="5000628" y="2267356"/>
            <a:ext cx="1215" cy="791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0306" y="3058539"/>
            <a:ext cx="16430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</a:t>
            </a:r>
            <a:endParaRPr lang="ko-KR" altLang="en-US" sz="1600" dirty="0"/>
          </a:p>
        </p:txBody>
      </p:sp>
      <p:sp>
        <p:nvSpPr>
          <p:cNvPr id="18" name="순서도: 연결자 17"/>
          <p:cNvSpPr/>
          <p:nvPr/>
        </p:nvSpPr>
        <p:spPr>
          <a:xfrm>
            <a:off x="4931620" y="5715016"/>
            <a:ext cx="142876" cy="1428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000496" y="4447768"/>
            <a:ext cx="5061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true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2066" y="5286388"/>
            <a:ext cx="5838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false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4929190" y="2357430"/>
            <a:ext cx="142876" cy="1428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" name="그룹 1"/>
          <p:cNvGrpSpPr/>
          <p:nvPr/>
        </p:nvGrpSpPr>
        <p:grpSpPr>
          <a:xfrm>
            <a:off x="1142976" y="1928802"/>
            <a:ext cx="2000264" cy="3929090"/>
            <a:chOff x="1142976" y="1928802"/>
            <a:chExt cx="2000264" cy="3929090"/>
          </a:xfrm>
        </p:grpSpPr>
        <p:sp>
          <p:nvSpPr>
            <p:cNvPr id="6" name="다이아몬드 5"/>
            <p:cNvSpPr/>
            <p:nvPr/>
          </p:nvSpPr>
          <p:spPr>
            <a:xfrm>
              <a:off x="1785918" y="385762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조건식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8" idx="2"/>
              <a:endCxn id="6" idx="0"/>
            </p:cNvCxnSpPr>
            <p:nvPr/>
          </p:nvCxnSpPr>
          <p:spPr>
            <a:xfrm rot="5400000">
              <a:off x="2250265" y="367903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14480" y="3161884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작업 문 들</a:t>
              </a:r>
              <a:endParaRPr lang="ko-KR" altLang="en-US" sz="1600" dirty="0"/>
            </a:p>
          </p:txBody>
        </p:sp>
        <p:cxnSp>
          <p:nvCxnSpPr>
            <p:cNvPr id="9" name="Shape 8"/>
            <p:cNvCxnSpPr>
              <a:stCxn id="6" idx="1"/>
              <a:endCxn id="8" idx="1"/>
            </p:cNvCxnSpPr>
            <p:nvPr/>
          </p:nvCxnSpPr>
          <p:spPr>
            <a:xfrm rot="10800000">
              <a:off x="1714480" y="3331161"/>
              <a:ext cx="71438" cy="847938"/>
            </a:xfrm>
            <a:prstGeom prst="bentConnector3">
              <a:avLst>
                <a:gd name="adj1" fmla="val 98888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연결자 9"/>
            <p:cNvSpPr/>
            <p:nvPr/>
          </p:nvSpPr>
          <p:spPr>
            <a:xfrm>
              <a:off x="2357422" y="5715016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3786190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true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5143512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2357422" y="1928802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rot="5400000">
              <a:off x="1821637" y="5107793"/>
              <a:ext cx="121444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5400000">
              <a:off x="1884551" y="2615987"/>
              <a:ext cx="1090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hape 34"/>
          <p:cNvCxnSpPr>
            <a:endCxn id="22" idx="2"/>
          </p:cNvCxnSpPr>
          <p:nvPr/>
        </p:nvCxnSpPr>
        <p:spPr>
          <a:xfrm rot="10800000" flipH="1">
            <a:off x="4357686" y="2428869"/>
            <a:ext cx="571504" cy="2393173"/>
          </a:xfrm>
          <a:prstGeom prst="bentConnector3">
            <a:avLst>
              <a:gd name="adj1" fmla="val -104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15" idx="0"/>
          </p:cNvCxnSpPr>
          <p:nvPr/>
        </p:nvCxnSpPr>
        <p:spPr>
          <a:xfrm flipH="1">
            <a:off x="5000628" y="3643314"/>
            <a:ext cx="1215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2"/>
            <a:endCxn id="18" idx="0"/>
          </p:cNvCxnSpPr>
          <p:nvPr/>
        </p:nvCxnSpPr>
        <p:spPr>
          <a:xfrm>
            <a:off x="5000628" y="5143512"/>
            <a:ext cx="243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do-while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3-3 : a-z</a:t>
            </a:r>
            <a:r>
              <a:rPr lang="ko-KR" altLang="en-US" dirty="0" smtClean="0"/>
              <a:t>까지 출력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8146" y="1700808"/>
            <a:ext cx="5696102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/>
              <a:t>public class </a:t>
            </a:r>
            <a:r>
              <a:rPr lang="en-US" altLang="ko-KR" sz="2000" dirty="0" err="1"/>
              <a:t>DoWhileSample</a:t>
            </a:r>
            <a:r>
              <a:rPr lang="en-US" altLang="ko-KR" sz="2000" dirty="0"/>
              <a:t> {</a:t>
            </a:r>
          </a:p>
          <a:p>
            <a:pPr defTabSz="180000"/>
            <a:r>
              <a:rPr lang="en-US" altLang="ko-KR" sz="2000" dirty="0"/>
              <a:t>	public static void main 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defTabSz="180000"/>
            <a:r>
              <a:rPr lang="en-US" altLang="ko-KR" sz="2000" dirty="0"/>
              <a:t>		char a = 'a';</a:t>
            </a:r>
          </a:p>
          <a:p>
            <a:pPr defTabSz="180000"/>
            <a:r>
              <a:rPr lang="en-US" altLang="ko-KR" sz="2000" dirty="0"/>
              <a:t>		</a:t>
            </a:r>
          </a:p>
          <a:p>
            <a:pPr defTabSz="180000"/>
            <a:r>
              <a:rPr lang="en-US" altLang="ko-KR" sz="2000" dirty="0"/>
              <a:t>		do {</a:t>
            </a:r>
          </a:p>
          <a:p>
            <a:pPr defTabSz="180000"/>
            <a:r>
              <a:rPr lang="en-US" altLang="ko-KR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(a);</a:t>
            </a:r>
          </a:p>
          <a:p>
            <a:pPr defTabSz="180000"/>
            <a:r>
              <a:rPr lang="en-US" altLang="ko-KR" sz="2000" dirty="0"/>
              <a:t>			a = (char) (a + 1);</a:t>
            </a:r>
          </a:p>
          <a:p>
            <a:pPr defTabSz="180000"/>
            <a:r>
              <a:rPr lang="en-US" altLang="ko-KR" sz="2000" dirty="0"/>
              <a:t>		} while (a &lt;= 'z'); 	</a:t>
            </a:r>
          </a:p>
          <a:p>
            <a:pPr defTabSz="180000"/>
            <a:r>
              <a:rPr lang="en-US" altLang="ko-KR" sz="2000" dirty="0"/>
              <a:t>	}</a:t>
            </a:r>
          </a:p>
          <a:p>
            <a:pPr defTabSz="180000"/>
            <a:r>
              <a:rPr lang="en-US" altLang="ko-KR" sz="2000" dirty="0"/>
              <a:t>}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z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146" y="5157192"/>
            <a:ext cx="2855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abcdefghijklmnopqrstuvwxyz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583264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 smtClean="0"/>
              <a:t>for(i=0; i&lt;100; i++) { // 100 </a:t>
            </a:r>
            <a:r>
              <a:rPr lang="ko-KR" altLang="en-US" dirty="0" smtClean="0"/>
              <a:t>개의 학교 모두의 성적을 더한다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		.....</a:t>
            </a:r>
          </a:p>
          <a:p>
            <a:pPr defTabSz="180000"/>
            <a:endParaRPr lang="en-US" altLang="ko-KR" dirty="0" smtClean="0"/>
          </a:p>
          <a:p>
            <a:pPr defTabSz="180000"/>
            <a:endParaRPr lang="en-US" altLang="ko-KR" dirty="0" smtClean="0"/>
          </a:p>
          <a:p>
            <a:pPr defTabSz="180000"/>
            <a:endParaRPr lang="en-US" altLang="ko-KR" dirty="0" smtClean="0"/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		.....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3861048"/>
            <a:ext cx="5256584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mtClean="0">
                <a:solidFill>
                  <a:schemeClr val="tx1"/>
                </a:solidFill>
              </a:rPr>
              <a:t>for(j=0; j&lt;10000; j++) { // 10000 </a:t>
            </a:r>
            <a:r>
              <a:rPr lang="ko-KR" altLang="en-US" smtClean="0">
                <a:solidFill>
                  <a:schemeClr val="tx1"/>
                </a:solidFill>
              </a:rPr>
              <a:t>명의 학생 성적을 더한다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mtClean="0">
                <a:solidFill>
                  <a:schemeClr val="tx1"/>
                </a:solidFill>
              </a:rPr>
              <a:t>	   .....</a:t>
            </a:r>
          </a:p>
          <a:p>
            <a:pPr defTabSz="180000"/>
            <a:r>
              <a:rPr lang="en-US" altLang="ko-KR" smtClean="0">
                <a:solidFill>
                  <a:schemeClr val="tx1"/>
                </a:solidFill>
              </a:rPr>
              <a:t>	   .....</a:t>
            </a:r>
          </a:p>
          <a:p>
            <a:pPr defTabSz="180000"/>
            <a:r>
              <a:rPr lang="en-US" altLang="ko-KR" smtClean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모양</a:t>
            </a:r>
            <a:endParaRPr lang="en-US" altLang="ko-KR" dirty="0" smtClean="0"/>
          </a:p>
          <a:p>
            <a:pPr lvl="1"/>
            <a:r>
              <a:rPr lang="ko-KR" altLang="en-US" dirty="0"/>
              <a:t>이론적으로는 몇 번이고 중첩 </a:t>
            </a:r>
            <a:r>
              <a:rPr lang="ko-KR" altLang="en-US" dirty="0" smtClean="0"/>
              <a:t>반복 가능</a:t>
            </a:r>
            <a:endParaRPr lang="en-US" altLang="ko-KR" dirty="0" smtClean="0"/>
          </a:p>
          <a:p>
            <a:pPr lvl="1"/>
            <a:r>
              <a:rPr lang="ko-KR" altLang="en-US" dirty="0"/>
              <a:t>너무 많은 중첩 반복은 </a:t>
            </a:r>
            <a:r>
              <a:rPr lang="ko-KR" altLang="en-US" dirty="0" smtClean="0"/>
              <a:t>프로그램 구조를 </a:t>
            </a:r>
            <a:r>
              <a:rPr lang="ko-KR" altLang="en-US" dirty="0"/>
              <a:t>복잡하게 하므로 보통 </a:t>
            </a:r>
            <a:r>
              <a:rPr lang="en-US" altLang="ko-KR" sz="1600" dirty="0"/>
              <a:t>2</a:t>
            </a:r>
            <a:r>
              <a:rPr lang="ko-KR" altLang="en-US" dirty="0"/>
              <a:t>중 또는 </a:t>
            </a:r>
            <a:r>
              <a:rPr lang="en-US" altLang="ko-KR" sz="1600" dirty="0"/>
              <a:t>3</a:t>
            </a:r>
            <a:r>
              <a:rPr lang="ko-KR" altLang="en-US" dirty="0"/>
              <a:t>중 반복 정도가 </a:t>
            </a:r>
            <a:r>
              <a:rPr lang="ko-KR" altLang="en-US" dirty="0" smtClean="0"/>
              <a:t>적당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211" y="5628911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3-4 :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772816"/>
            <a:ext cx="623220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>
                <a:latin typeface="+mj-lt"/>
              </a:rPr>
              <a:t>class </a:t>
            </a:r>
            <a:r>
              <a:rPr lang="en-US" altLang="ko-KR" sz="1600" dirty="0" err="1">
                <a:latin typeface="+mj-lt"/>
              </a:rPr>
              <a:t>NestedLoop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defTabSz="180000"/>
            <a:r>
              <a:rPr lang="en-US" altLang="ko-KR" sz="1600" dirty="0">
                <a:latin typeface="+mj-lt"/>
              </a:rPr>
              <a:t>	public static void main (String[] </a:t>
            </a:r>
            <a:r>
              <a:rPr lang="en-US" altLang="ko-KR" sz="1600" dirty="0" err="1">
                <a:latin typeface="+mj-lt"/>
              </a:rPr>
              <a:t>args</a:t>
            </a:r>
            <a:r>
              <a:rPr lang="en-US" altLang="ko-KR" sz="1600" dirty="0">
                <a:latin typeface="+mj-lt"/>
              </a:rPr>
              <a:t>) {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i, j;</a:t>
            </a:r>
          </a:p>
          <a:p>
            <a:pPr defTabSz="180000"/>
            <a:endParaRPr lang="en-US" altLang="ko-KR" sz="1600" dirty="0">
              <a:latin typeface="+mj-lt"/>
            </a:endParaRPr>
          </a:p>
          <a:p>
            <a:pPr defTabSz="180000"/>
            <a:r>
              <a:rPr lang="en-US" altLang="ko-KR" sz="1600" dirty="0">
                <a:latin typeface="+mj-lt"/>
              </a:rPr>
              <a:t>		for (i = 1;i &lt; 10; i++,</a:t>
            </a:r>
            <a:r>
              <a:rPr lang="en-US" altLang="ko-KR" sz="1600" dirty="0" err="1">
                <a:latin typeface="+mj-lt"/>
              </a:rPr>
              <a:t>System.out.println</a:t>
            </a:r>
            <a:r>
              <a:rPr lang="en-US" altLang="ko-KR" sz="1600" dirty="0">
                <a:latin typeface="+mj-lt"/>
              </a:rPr>
              <a:t>()) {</a:t>
            </a:r>
          </a:p>
          <a:p>
            <a:pPr defTabSz="180000"/>
            <a:r>
              <a:rPr lang="en-US" altLang="ko-KR" sz="1600" dirty="0">
                <a:latin typeface="+mj-lt"/>
              </a:rPr>
              <a:t>			for (j = 1;j &lt; 10; j++,</a:t>
            </a:r>
            <a:r>
              <a:rPr lang="en-US" altLang="ko-KR" sz="1600" dirty="0" err="1">
                <a:latin typeface="+mj-lt"/>
              </a:rPr>
              <a:t>System.out.print</a:t>
            </a:r>
            <a:r>
              <a:rPr lang="en-US" altLang="ko-KR" sz="1600" dirty="0">
                <a:latin typeface="+mj-lt"/>
              </a:rPr>
              <a:t>('\t')) {</a:t>
            </a:r>
          </a:p>
          <a:p>
            <a:pPr defTabSz="180000"/>
            <a:r>
              <a:rPr lang="en-US" altLang="ko-KR" sz="1600" dirty="0">
                <a:latin typeface="+mj-lt"/>
              </a:rPr>
              <a:t>				</a:t>
            </a:r>
            <a:r>
              <a:rPr lang="en-US" altLang="ko-KR" sz="1600" dirty="0" err="1">
                <a:latin typeface="+mj-lt"/>
              </a:rPr>
              <a:t>System.out.print</a:t>
            </a:r>
            <a:r>
              <a:rPr lang="en-US" altLang="ko-KR" sz="1600" dirty="0">
                <a:latin typeface="+mj-lt"/>
              </a:rPr>
              <a:t>(i + "*" + j + "=" + i*j);</a:t>
            </a:r>
          </a:p>
          <a:p>
            <a:pPr defTabSz="180000"/>
            <a:r>
              <a:rPr lang="en-US" altLang="ko-KR" sz="1600" dirty="0">
                <a:latin typeface="+mj-lt"/>
              </a:rPr>
              <a:t>			}</a:t>
            </a:r>
          </a:p>
          <a:p>
            <a:pPr defTabSz="180000"/>
            <a:r>
              <a:rPr lang="en-US" altLang="ko-KR" sz="1600" dirty="0">
                <a:latin typeface="+mj-lt"/>
              </a:rPr>
              <a:t>		}</a:t>
            </a:r>
          </a:p>
          <a:p>
            <a:pPr defTabSz="180000"/>
            <a:r>
              <a:rPr lang="en-US" altLang="ko-KR" sz="1600" dirty="0">
                <a:latin typeface="+mj-lt"/>
              </a:rPr>
              <a:t>	}</a:t>
            </a:r>
          </a:p>
          <a:p>
            <a:pPr defTabSz="180000"/>
            <a:r>
              <a:rPr lang="en-US" altLang="ko-KR" sz="1600" dirty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791" y="118746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구구단을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줄에 한 단씩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631" y="4653136"/>
            <a:ext cx="71827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96000"/>
            <a:r>
              <a:rPr lang="en-US" altLang="ko-KR" sz="1400" dirty="0" smtClean="0"/>
              <a:t>1*1=1	1*2=2	1*3=3	1*4=4	1*5=5	1*6=6	1*7=7	1*8=8	1*9=9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2*1=2	2*2=4	2*3=6	2*4=8	2*5=10	2*6=12	2*7=14	2*8=16	2*9=18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3*1=3	3*2=6	3*3=9	3*4=12	3*5=15	3*6=18	3*7=21	3*8=24	3*9=27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4*1=4	4*2=8	4*3=12	4*4=16	4*5=20	4*6=24	4*7=28	4*8=32	4*9=36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5*1=5	5*2=10	5*3=15	5*4=20	5*5=25	5*6=30	5*7=35	5*8=40	5*9=45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6*1=6	6*2=12	6*3=18	6*4=24	6*5=30	6*6=36	6*7=42	6*8=48	6*9=54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7*1=7	7*2=14	7*3=21	7*4=28	7*5=35	7*6=42	7*7=49	7*8=56	7*9=63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8*1=8	8*2=16	8*3=24	8*4=32	8*5=40	8*6=48	8*7=56	8*8=64	8*9=72</a:t>
            </a:r>
            <a:endParaRPr lang="en-US" altLang="ko-KR" sz="1400" dirty="0"/>
          </a:p>
          <a:p>
            <a:pPr defTabSz="396000"/>
            <a:r>
              <a:rPr lang="en-US" altLang="ko-KR" sz="1400" dirty="0" smtClean="0"/>
              <a:t>9*1=9	9*2=18	9*3=27	9*4=36	9*5=45	9*6=54	9*7=63	9*8=72	9*9=81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나가지 않으면서 특정 값에 대해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건너 뛸 때 사용</a:t>
            </a:r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2852936"/>
            <a:ext cx="292895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dirty="0" smtClean="0">
                <a:latin typeface="+mj-lt"/>
              </a:rPr>
              <a:t>for </a:t>
            </a:r>
            <a:r>
              <a:rPr lang="nn-NO" altLang="ko-KR" smtClean="0">
                <a:latin typeface="+mj-lt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+mj-lt"/>
              </a:rPr>
              <a:t>초기문</a:t>
            </a:r>
            <a:r>
              <a:rPr lang="nn-NO" altLang="ko-KR" smtClean="0">
                <a:latin typeface="+mj-lt"/>
              </a:rPr>
              <a:t>; </a:t>
            </a:r>
            <a:r>
              <a:rPr lang="ko-KR" altLang="en-US" smtClean="0">
                <a:solidFill>
                  <a:srgbClr val="FF0000"/>
                </a:solidFill>
                <a:latin typeface="+mj-lt"/>
              </a:rPr>
              <a:t>조건식</a:t>
            </a:r>
            <a:r>
              <a:rPr lang="nn-NO" altLang="ko-KR" smtClean="0">
                <a:latin typeface="+mj-lt"/>
              </a:rPr>
              <a:t>; </a:t>
            </a:r>
            <a:r>
              <a:rPr lang="ko-KR" altLang="en-US" smtClean="0">
                <a:solidFill>
                  <a:srgbClr val="FF0000"/>
                </a:solidFill>
                <a:latin typeface="+mj-lt"/>
              </a:rPr>
              <a:t>반복후작업</a:t>
            </a:r>
            <a:r>
              <a:rPr lang="nn-NO" altLang="ko-KR" dirty="0" smtClean="0">
                <a:latin typeface="+mj-lt"/>
              </a:rPr>
              <a:t>) {</a:t>
            </a:r>
          </a:p>
          <a:p>
            <a:r>
              <a:rPr lang="en-US" altLang="ko-KR" dirty="0" smtClean="0">
                <a:latin typeface="+mj-lt"/>
              </a:rPr>
              <a:t>    ...............</a:t>
            </a:r>
          </a:p>
          <a:p>
            <a:r>
              <a:rPr lang="en-US" altLang="ko-KR" dirty="0" smtClean="0">
                <a:latin typeface="+mj-lt"/>
              </a:rPr>
              <a:t>    continue;</a:t>
            </a:r>
          </a:p>
          <a:p>
            <a:r>
              <a:rPr lang="en-US" altLang="ko-KR" dirty="0" smtClean="0"/>
              <a:t>    ...............</a:t>
            </a:r>
          </a:p>
          <a:p>
            <a:r>
              <a:rPr lang="en-US" altLang="ko-KR" dirty="0" smtClean="0">
                <a:latin typeface="+mj-lt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9186" y="2852936"/>
            <a:ext cx="156940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mtClean="0">
                <a:latin typeface="+mj-lt"/>
              </a:rPr>
              <a:t>while (</a:t>
            </a:r>
            <a:r>
              <a:rPr lang="ko-KR" altLang="en-US" smtClean="0">
                <a:solidFill>
                  <a:srgbClr val="FF0000"/>
                </a:solidFill>
                <a:latin typeface="+mj-lt"/>
              </a:rPr>
              <a:t>조건식</a:t>
            </a:r>
            <a:r>
              <a:rPr lang="nn-NO" altLang="ko-KR" smtClean="0">
                <a:latin typeface="+mj-lt"/>
              </a:rPr>
              <a:t>) </a:t>
            </a:r>
            <a:r>
              <a:rPr lang="nn-NO" altLang="ko-KR" dirty="0" smtClean="0">
                <a:latin typeface="+mj-lt"/>
              </a:rPr>
              <a:t>{</a:t>
            </a:r>
          </a:p>
          <a:p>
            <a:r>
              <a:rPr lang="en-US" altLang="ko-KR" smtClean="0"/>
              <a:t>    ...............</a:t>
            </a:r>
          </a:p>
          <a:p>
            <a:r>
              <a:rPr lang="en-US" altLang="ko-KR" smtClean="0"/>
              <a:t>    continue;</a:t>
            </a:r>
          </a:p>
          <a:p>
            <a:r>
              <a:rPr lang="en-US" altLang="ko-KR" smtClean="0"/>
              <a:t>    ...............</a:t>
            </a:r>
          </a:p>
          <a:p>
            <a:r>
              <a:rPr lang="en-US" altLang="ko-KR" smtClean="0">
                <a:latin typeface="+mj-lt"/>
              </a:rPr>
              <a:t>}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114609" y="3143248"/>
            <a:ext cx="698989" cy="495506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333878" y="3143248"/>
            <a:ext cx="339938" cy="419265"/>
          </a:xfrm>
          <a:custGeom>
            <a:avLst/>
            <a:gdLst>
              <a:gd name="connsiteX0" fmla="*/ 0 w 176306"/>
              <a:gd name="connsiteY0" fmla="*/ 385482 h 385482"/>
              <a:gd name="connsiteX1" fmla="*/ 143435 w 176306"/>
              <a:gd name="connsiteY1" fmla="*/ 259977 h 385482"/>
              <a:gd name="connsiteX2" fmla="*/ 152400 w 176306"/>
              <a:gd name="connsiteY2" fmla="*/ 98612 h 385482"/>
              <a:gd name="connsiteX3" fmla="*/ 0 w 176306"/>
              <a:gd name="connsiteY3" fmla="*/ 0 h 38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6" h="385482">
                <a:moveTo>
                  <a:pt x="0" y="385482"/>
                </a:moveTo>
                <a:cubicBezTo>
                  <a:pt x="59017" y="346635"/>
                  <a:pt x="118035" y="307789"/>
                  <a:pt x="143435" y="259977"/>
                </a:cubicBezTo>
                <a:cubicBezTo>
                  <a:pt x="168835" y="212165"/>
                  <a:pt x="176306" y="141941"/>
                  <a:pt x="152400" y="98612"/>
                </a:cubicBezTo>
                <a:cubicBezTo>
                  <a:pt x="128494" y="55283"/>
                  <a:pt x="64247" y="27641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43764" y="2852936"/>
            <a:ext cx="156940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dirty="0" smtClean="0">
                <a:latin typeface="+mj-lt"/>
              </a:rPr>
              <a:t>do {</a:t>
            </a:r>
          </a:p>
          <a:p>
            <a:r>
              <a:rPr lang="en-US" altLang="ko-KR" dirty="0" smtClean="0"/>
              <a:t>    ...............</a:t>
            </a:r>
          </a:p>
          <a:p>
            <a:r>
              <a:rPr lang="en-US" altLang="ko-KR" dirty="0" smtClean="0"/>
              <a:t>    continue;</a:t>
            </a:r>
          </a:p>
          <a:p>
            <a:r>
              <a:rPr lang="en-US" altLang="ko-KR" dirty="0" smtClean="0"/>
              <a:t>    ...............</a:t>
            </a:r>
          </a:p>
          <a:p>
            <a:r>
              <a:rPr lang="en-US" altLang="ko-KR" dirty="0" smtClean="0">
                <a:latin typeface="+mj-lt"/>
              </a:rPr>
              <a:t>}</a:t>
            </a:r>
            <a:r>
              <a:rPr lang="nn-NO" altLang="ko-KR" dirty="0" smtClean="0"/>
              <a:t> while (</a:t>
            </a:r>
            <a:r>
              <a:rPr lang="ko-KR" altLang="en-US" dirty="0" err="1" smtClean="0">
                <a:solidFill>
                  <a:srgbClr val="FF0000"/>
                </a:solidFill>
              </a:rPr>
              <a:t>조건식</a:t>
            </a:r>
            <a:r>
              <a:rPr lang="nn-NO" altLang="ko-KR" dirty="0" smtClean="0"/>
              <a:t>); 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566126" y="3638754"/>
            <a:ext cx="367689" cy="368590"/>
          </a:xfrm>
          <a:custGeom>
            <a:avLst/>
            <a:gdLst>
              <a:gd name="connsiteX0" fmla="*/ 0 w 213659"/>
              <a:gd name="connsiteY0" fmla="*/ 0 h 286871"/>
              <a:gd name="connsiteX1" fmla="*/ 197224 w 213659"/>
              <a:gd name="connsiteY1" fmla="*/ 89647 h 286871"/>
              <a:gd name="connsiteX2" fmla="*/ 98612 w 213659"/>
              <a:gd name="connsiteY2" fmla="*/ 286871 h 28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286871">
                <a:moveTo>
                  <a:pt x="0" y="0"/>
                </a:moveTo>
                <a:cubicBezTo>
                  <a:pt x="90394" y="20917"/>
                  <a:pt x="180789" y="41835"/>
                  <a:pt x="197224" y="89647"/>
                </a:cubicBezTo>
                <a:cubicBezTo>
                  <a:pt x="213659" y="137459"/>
                  <a:pt x="156135" y="212165"/>
                  <a:pt x="98612" y="286871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3-5 :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짝수의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748" y="1700808"/>
            <a:ext cx="528641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ContinueExample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/>
              <a:t>	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sum = 0;</a:t>
            </a:r>
          </a:p>
          <a:p>
            <a:pPr defTabSz="180000"/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i = 1; i &lt;= 100; i++) {</a:t>
            </a:r>
          </a:p>
          <a:p>
            <a:pPr defTabSz="180000"/>
            <a:r>
              <a:rPr lang="en-US" altLang="ko-KR" dirty="0"/>
              <a:t>			if (i%2 == 1) </a:t>
            </a:r>
          </a:p>
          <a:p>
            <a:pPr defTabSz="180000"/>
            <a:r>
              <a:rPr lang="en-US" altLang="ko-KR" dirty="0"/>
              <a:t>				continue;</a:t>
            </a:r>
          </a:p>
          <a:p>
            <a:pPr defTabSz="180000"/>
            <a:r>
              <a:rPr lang="en-US" altLang="ko-KR" dirty="0"/>
              <a:t>			else</a:t>
            </a:r>
          </a:p>
          <a:p>
            <a:pPr defTabSz="180000"/>
            <a:r>
              <a:rPr lang="en-US" altLang="ko-KR" dirty="0"/>
              <a:t>				sum += i;</a:t>
            </a:r>
          </a:p>
          <a:p>
            <a:pPr defTabSz="180000"/>
            <a:r>
              <a:rPr lang="en-US" altLang="ko-KR" dirty="0"/>
              <a:t>		}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짝수의 합은 </a:t>
            </a:r>
            <a:r>
              <a:rPr lang="en-US" altLang="ko-KR" dirty="0"/>
              <a:t>" + sum);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/>
              <a:t>}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33620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짝수의 합을 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5748" y="5229200"/>
            <a:ext cx="2699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짝수의 합은 </a:t>
            </a:r>
            <a:r>
              <a:rPr lang="en-US" altLang="ko-KR" dirty="0"/>
              <a:t>2550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1214422"/>
            <a:ext cx="8001056" cy="53109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완전히 빠져 나갈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문은 </a:t>
            </a:r>
            <a:r>
              <a:rPr lang="ko-KR" altLang="en-US" dirty="0"/>
              <a:t>하나의 </a:t>
            </a:r>
            <a:r>
              <a:rPr lang="ko-KR" altLang="en-US" dirty="0" err="1" smtClean="0"/>
              <a:t>반복문만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</a:t>
            </a:r>
            <a:r>
              <a:rPr lang="ko-KR" altLang="en-US" dirty="0"/>
              <a:t>반복의 경우 안쪽 </a:t>
            </a:r>
            <a:r>
              <a:rPr lang="ko-KR" altLang="en-US" dirty="0" err="1"/>
              <a:t>반복문이</a:t>
            </a:r>
            <a:r>
              <a:rPr lang="ko-KR" altLang="en-US" dirty="0"/>
              <a:t> </a:t>
            </a:r>
            <a:r>
              <a:rPr lang="en-US" altLang="ko-KR" sz="1800" dirty="0"/>
              <a:t>break </a:t>
            </a:r>
            <a:r>
              <a:rPr lang="ko-KR" altLang="en-US" dirty="0"/>
              <a:t>문을 포함하고 있으면 </a:t>
            </a:r>
            <a:r>
              <a:rPr lang="ko-KR" altLang="en-US" dirty="0" smtClean="0"/>
              <a:t>안쪽</a:t>
            </a:r>
            <a:r>
              <a:rPr lang="en-US" altLang="ko-KR" dirty="0"/>
              <a:t>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3-6 : </a:t>
            </a:r>
            <a:r>
              <a:rPr lang="ko-KR" altLang="en-US" dirty="0"/>
              <a:t>입력된 숫자 </a:t>
            </a:r>
            <a:r>
              <a:rPr lang="ko-KR" altLang="en-US" dirty="0" smtClean="0"/>
              <a:t>개수 세기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-1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입력될 때까지 입력된 숫자의 개수를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919935"/>
            <a:ext cx="599346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 smtClean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BreakExample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/>
              <a:t>	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defTabSz="180000"/>
            <a:r>
              <a:rPr lang="en-US" altLang="ko-KR" dirty="0"/>
              <a:t>		Scanner in = new Scanner(System.in);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0;</a:t>
            </a:r>
          </a:p>
          <a:p>
            <a:pPr defTabSz="180000"/>
            <a:r>
              <a:rPr lang="en-US" altLang="ko-KR" dirty="0"/>
              <a:t>		</a:t>
            </a:r>
          </a:p>
          <a:p>
            <a:pPr defTabSz="180000"/>
            <a:r>
              <a:rPr lang="en-US" altLang="ko-KR" dirty="0"/>
              <a:t>		while (true) {</a:t>
            </a:r>
          </a:p>
          <a:p>
            <a:pPr defTabSz="180000"/>
            <a:r>
              <a:rPr lang="en-US" altLang="ko-KR" dirty="0"/>
              <a:t>			if (</a:t>
            </a:r>
            <a:r>
              <a:rPr lang="en-US" altLang="ko-KR" dirty="0" err="1"/>
              <a:t>in.nextInt</a:t>
            </a:r>
            <a:r>
              <a:rPr lang="en-US" altLang="ko-KR" dirty="0"/>
              <a:t>() == -1)</a:t>
            </a:r>
          </a:p>
          <a:p>
            <a:pPr defTabSz="180000"/>
            <a:r>
              <a:rPr lang="en-US" altLang="ko-KR" dirty="0"/>
              <a:t>				break;</a:t>
            </a:r>
          </a:p>
          <a:p>
            <a:pPr defTabSz="180000"/>
            <a:r>
              <a:rPr lang="en-US" altLang="ko-KR" dirty="0"/>
              <a:t>			</a:t>
            </a:r>
            <a:r>
              <a:rPr lang="en-US" altLang="ko-KR" dirty="0" err="1"/>
              <a:t>num</a:t>
            </a:r>
            <a:r>
              <a:rPr lang="en-US" altLang="ko-KR" dirty="0"/>
              <a:t>++;</a:t>
            </a:r>
          </a:p>
          <a:p>
            <a:pPr defTabSz="180000"/>
            <a:r>
              <a:rPr lang="en-US" altLang="ko-KR" dirty="0"/>
              <a:t>		}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입력된 숫자 개수는 </a:t>
            </a:r>
            <a:r>
              <a:rPr lang="en-US" altLang="ko-KR" dirty="0"/>
              <a:t>" +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90342" y="4135927"/>
            <a:ext cx="1537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9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-1</a:t>
            </a:r>
          </a:p>
          <a:p>
            <a:r>
              <a:rPr lang="ko-KR" altLang="en-US" dirty="0"/>
              <a:t>입력된 숫자 개수는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56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/>
          <a:lstStyle/>
          <a:p>
            <a:r>
              <a:rPr lang="ko-KR" altLang="en-US" dirty="0" smtClean="0"/>
              <a:t>자바 반복문의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820472" cy="310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라벨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문은 특정 라벨의 위치로 바로 분기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</a:t>
            </a:r>
            <a:r>
              <a:rPr lang="ko-KR" altLang="en-US" dirty="0" smtClean="0"/>
              <a:t>에서 라벨은 주로 중첩 반복</a:t>
            </a:r>
            <a:r>
              <a:rPr lang="en-US" altLang="ko-KR" dirty="0" smtClean="0"/>
              <a:t>(nested loop)</a:t>
            </a:r>
            <a:r>
              <a:rPr lang="ko-KR" altLang="en-US" dirty="0" smtClean="0"/>
              <a:t>에서 바깥의 반복문으로 빠져 나갈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에서 라벨을 적으면 바로 라벨이 붙은 반복문을 벗어나게 되므로 중첩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한 번에 벗어날 때 사용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r>
              <a:rPr lang="en-US" altLang="ko-KR" dirty="0"/>
              <a:t>: </a:t>
            </a:r>
            <a:r>
              <a:rPr lang="ko-KR" altLang="en-US" dirty="0" smtClean="0"/>
              <a:t>라벨로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376" y="3833935"/>
            <a:ext cx="291943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LABEL:</a:t>
            </a:r>
          </a:p>
          <a:p>
            <a:pPr marL="0" lvl="2"/>
            <a:r>
              <a:rPr lang="nn-NO" altLang="ko-KR" sz="1400" dirty="0" smtClean="0">
                <a:latin typeface="+mj-lt"/>
              </a:rPr>
              <a:t>for (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초기 작업</a:t>
            </a:r>
            <a:r>
              <a:rPr lang="nn-NO" altLang="ko-KR" sz="1400" dirty="0" smtClean="0">
                <a:latin typeface="+mj-lt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반복 조건</a:t>
            </a:r>
            <a:r>
              <a:rPr lang="nn-NO" altLang="ko-KR" sz="1400" dirty="0" smtClean="0">
                <a:latin typeface="+mj-lt"/>
              </a:rPr>
              <a:t>;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반복 후 작업</a:t>
            </a:r>
            <a:r>
              <a:rPr lang="nn-NO" altLang="ko-KR" sz="1400" dirty="0" smtClean="0">
                <a:latin typeface="+mj-lt"/>
              </a:rPr>
              <a:t>) {</a:t>
            </a:r>
          </a:p>
          <a:p>
            <a:pPr marL="457200" lvl="3"/>
            <a:r>
              <a:rPr lang="nn-NO" altLang="ko-KR" sz="1400" dirty="0" smtClean="0"/>
              <a:t>for (</a:t>
            </a:r>
            <a:r>
              <a:rPr lang="ko-KR" altLang="en-US" sz="1400" dirty="0" smtClean="0">
                <a:solidFill>
                  <a:srgbClr val="0070C0"/>
                </a:solidFill>
              </a:rPr>
              <a:t>초기 작업</a:t>
            </a:r>
            <a:r>
              <a:rPr lang="nn-NO" altLang="ko-KR" sz="1400" dirty="0" smtClean="0">
                <a:solidFill>
                  <a:srgbClr val="0070C0"/>
                </a:solidFill>
              </a:rPr>
              <a:t>; 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조건</a:t>
            </a:r>
            <a:r>
              <a:rPr lang="nn-NO" altLang="ko-KR" sz="1400" dirty="0" smtClean="0">
                <a:solidFill>
                  <a:srgbClr val="0070C0"/>
                </a:solidFill>
              </a:rPr>
              <a:t>;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후 작업</a:t>
            </a:r>
            <a:r>
              <a:rPr lang="nn-NO" altLang="ko-KR" sz="1400" dirty="0" smtClean="0"/>
              <a:t>) {</a:t>
            </a:r>
            <a:endParaRPr lang="nn-NO" altLang="ko-KR" sz="1400" dirty="0" smtClean="0">
              <a:latin typeface="+mj-lt"/>
            </a:endParaRPr>
          </a:p>
          <a:p>
            <a:pPr lvl="1"/>
            <a:r>
              <a:rPr lang="en-US" altLang="ko-KR" sz="1400" dirty="0" smtClean="0">
                <a:latin typeface="+mj-lt"/>
              </a:rPr>
              <a:t>    ...............</a:t>
            </a:r>
          </a:p>
          <a:p>
            <a:pPr lvl="1"/>
            <a:r>
              <a:rPr lang="en-US" altLang="ko-KR" sz="1400" dirty="0" smtClean="0">
                <a:latin typeface="+mj-lt"/>
              </a:rPr>
              <a:t>    continue LABEL;</a:t>
            </a:r>
          </a:p>
          <a:p>
            <a:pPr lvl="1"/>
            <a:r>
              <a:rPr lang="en-US" altLang="ko-KR" sz="1400" dirty="0" smtClean="0"/>
              <a:t>    ...............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3148149" y="3915860"/>
            <a:ext cx="962297" cy="923109"/>
          </a:xfrm>
          <a:custGeom>
            <a:avLst/>
            <a:gdLst>
              <a:gd name="connsiteX0" fmla="*/ 13062 w 962297"/>
              <a:gd name="connsiteY0" fmla="*/ 923109 h 923109"/>
              <a:gd name="connsiteX1" fmla="*/ 809897 w 962297"/>
              <a:gd name="connsiteY1" fmla="*/ 792481 h 923109"/>
              <a:gd name="connsiteX2" fmla="*/ 927462 w 962297"/>
              <a:gd name="connsiteY2" fmla="*/ 335281 h 923109"/>
              <a:gd name="connsiteX3" fmla="*/ 744582 w 962297"/>
              <a:gd name="connsiteY3" fmla="*/ 100149 h 923109"/>
              <a:gd name="connsiteX4" fmla="*/ 169817 w 962297"/>
              <a:gd name="connsiteY4" fmla="*/ 8709 h 923109"/>
              <a:gd name="connsiteX5" fmla="*/ 0 w 962297"/>
              <a:gd name="connsiteY5" fmla="*/ 152401 h 92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2297" h="923109">
                <a:moveTo>
                  <a:pt x="13062" y="923109"/>
                </a:moveTo>
                <a:cubicBezTo>
                  <a:pt x="335279" y="906780"/>
                  <a:pt x="657497" y="890452"/>
                  <a:pt x="809897" y="792481"/>
                </a:cubicBezTo>
                <a:cubicBezTo>
                  <a:pt x="962297" y="694510"/>
                  <a:pt x="938348" y="450670"/>
                  <a:pt x="927462" y="335281"/>
                </a:cubicBezTo>
                <a:cubicBezTo>
                  <a:pt x="916576" y="219892"/>
                  <a:pt x="870856" y="154578"/>
                  <a:pt x="744582" y="100149"/>
                </a:cubicBezTo>
                <a:cubicBezTo>
                  <a:pt x="618308" y="45720"/>
                  <a:pt x="293914" y="0"/>
                  <a:pt x="169817" y="8709"/>
                </a:cubicBezTo>
                <a:cubicBezTo>
                  <a:pt x="45720" y="17418"/>
                  <a:pt x="22860" y="84909"/>
                  <a:pt x="0" y="152401"/>
                </a:cubicBezTo>
              </a:path>
            </a:pathLst>
          </a:cu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4876" y="3789040"/>
            <a:ext cx="291943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LABEL:</a:t>
            </a:r>
          </a:p>
          <a:p>
            <a:pPr marL="0" lvl="2"/>
            <a:r>
              <a:rPr lang="nn-NO" altLang="ko-KR" sz="1400" dirty="0" smtClean="0">
                <a:latin typeface="+mj-lt"/>
              </a:rPr>
              <a:t>for (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초기 작업</a:t>
            </a:r>
            <a:r>
              <a:rPr lang="nn-NO" altLang="ko-KR" sz="1400" dirty="0" smtClean="0">
                <a:latin typeface="+mj-lt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반복 조건</a:t>
            </a:r>
            <a:r>
              <a:rPr lang="nn-NO" altLang="ko-KR" sz="1400" dirty="0" smtClean="0">
                <a:latin typeface="+mj-lt"/>
              </a:rPr>
              <a:t>;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반복 후 작업</a:t>
            </a:r>
            <a:r>
              <a:rPr lang="nn-NO" altLang="ko-KR" sz="1400" dirty="0" smtClean="0">
                <a:latin typeface="+mj-lt"/>
              </a:rPr>
              <a:t>) {</a:t>
            </a:r>
          </a:p>
          <a:p>
            <a:pPr marL="457200" lvl="3"/>
            <a:r>
              <a:rPr lang="nn-NO" altLang="ko-KR" sz="1400" dirty="0" smtClean="0"/>
              <a:t>for (</a:t>
            </a:r>
            <a:r>
              <a:rPr lang="ko-KR" altLang="en-US" sz="1400" dirty="0" smtClean="0">
                <a:solidFill>
                  <a:srgbClr val="0070C0"/>
                </a:solidFill>
              </a:rPr>
              <a:t>초기 작업</a:t>
            </a:r>
            <a:r>
              <a:rPr lang="nn-NO" altLang="ko-KR" sz="1400" dirty="0" smtClean="0">
                <a:solidFill>
                  <a:srgbClr val="0070C0"/>
                </a:solidFill>
              </a:rPr>
              <a:t>; 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조건</a:t>
            </a:r>
            <a:r>
              <a:rPr lang="nn-NO" altLang="ko-KR" sz="1400" dirty="0" smtClean="0">
                <a:solidFill>
                  <a:srgbClr val="0070C0"/>
                </a:solidFill>
              </a:rPr>
              <a:t>;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후 작업</a:t>
            </a:r>
            <a:r>
              <a:rPr lang="nn-NO" altLang="ko-KR" sz="1400" dirty="0" smtClean="0"/>
              <a:t>) {</a:t>
            </a:r>
            <a:endParaRPr lang="nn-NO" altLang="ko-KR" sz="1400" dirty="0" smtClean="0">
              <a:latin typeface="+mj-lt"/>
            </a:endParaRPr>
          </a:p>
          <a:p>
            <a:pPr lvl="1"/>
            <a:r>
              <a:rPr lang="en-US" altLang="ko-KR" sz="1400" dirty="0" smtClean="0">
                <a:latin typeface="+mj-lt"/>
              </a:rPr>
              <a:t>    ...............</a:t>
            </a:r>
          </a:p>
          <a:p>
            <a:pPr lvl="1"/>
            <a:r>
              <a:rPr lang="en-US" altLang="ko-KR" sz="1400" dirty="0" smtClean="0">
                <a:latin typeface="+mj-lt"/>
              </a:rPr>
              <a:t>    break LABEL;</a:t>
            </a:r>
          </a:p>
          <a:p>
            <a:pPr lvl="1"/>
            <a:r>
              <a:rPr lang="en-US" altLang="ko-KR" sz="1400" dirty="0" smtClean="0"/>
              <a:t>    ...............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</a:p>
          <a:p>
            <a:r>
              <a:rPr lang="en-US" altLang="ko-KR" sz="1400" dirty="0" smtClean="0"/>
              <a:t> ...............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5538651" y="4773655"/>
            <a:ext cx="1197429" cy="914400"/>
          </a:xfrm>
          <a:custGeom>
            <a:avLst/>
            <a:gdLst>
              <a:gd name="connsiteX0" fmla="*/ 862149 w 1197429"/>
              <a:gd name="connsiteY0" fmla="*/ 0 h 914400"/>
              <a:gd name="connsiteX1" fmla="*/ 1071155 w 1197429"/>
              <a:gd name="connsiteY1" fmla="*/ 195943 h 914400"/>
              <a:gd name="connsiteX2" fmla="*/ 1018903 w 1197429"/>
              <a:gd name="connsiteY2" fmla="*/ 522514 h 914400"/>
              <a:gd name="connsiteX3" fmla="*/ 0 w 1197429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429" h="914400">
                <a:moveTo>
                  <a:pt x="862149" y="0"/>
                </a:moveTo>
                <a:cubicBezTo>
                  <a:pt x="953589" y="54428"/>
                  <a:pt x="1045029" y="108857"/>
                  <a:pt x="1071155" y="195943"/>
                </a:cubicBezTo>
                <a:cubicBezTo>
                  <a:pt x="1097281" y="283029"/>
                  <a:pt x="1197429" y="402771"/>
                  <a:pt x="1018903" y="522514"/>
                </a:cubicBezTo>
                <a:cubicBezTo>
                  <a:pt x="840377" y="642257"/>
                  <a:pt x="420188" y="778328"/>
                  <a:pt x="0" y="914400"/>
                </a:cubicBezTo>
              </a:path>
            </a:pathLst>
          </a:cu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인덱스와 인덱스에 대응하는 데이터들로 이루어진 자료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배열에는 같은 종류의 데이터들이 순차적으로 저장하는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배열의 시작 위치에서부터 데이터가 저장되어 있는 상대적인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이용하면 한 번에 많은 메모리 공간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배열은 같은 데이터 타입들이 순차적으로 저장되어 있어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처리하기에 가장 적합한 자료 구조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배열의 필요성과 모양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27437"/>
            <a:ext cx="35004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 i0, i1, i2, i3, i4, i5, i6, i7, i8, </a:t>
            </a:r>
            <a:r>
              <a:rPr lang="en-US" altLang="ko-KR" smtClean="0">
                <a:latin typeface="+mj-lt"/>
              </a:rPr>
              <a:t>i9;</a:t>
            </a:r>
            <a:endParaRPr lang="en-US" altLang="ko-KR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7904397"/>
              </p:ext>
            </p:extLst>
          </p:nvPr>
        </p:nvGraphicFramePr>
        <p:xfrm>
          <a:off x="1928794" y="2227503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7642368"/>
              </p:ext>
            </p:extLst>
          </p:nvPr>
        </p:nvGraphicFramePr>
        <p:xfrm>
          <a:off x="1785918" y="3656263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226772"/>
              </p:ext>
            </p:extLst>
          </p:nvPr>
        </p:nvGraphicFramePr>
        <p:xfrm>
          <a:off x="1643042" y="2799007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9832459"/>
              </p:ext>
            </p:extLst>
          </p:nvPr>
        </p:nvGraphicFramePr>
        <p:xfrm>
          <a:off x="3000364" y="2584693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9145458"/>
              </p:ext>
            </p:extLst>
          </p:nvPr>
        </p:nvGraphicFramePr>
        <p:xfrm>
          <a:off x="2643174" y="3227635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8482502"/>
              </p:ext>
            </p:extLst>
          </p:nvPr>
        </p:nvGraphicFramePr>
        <p:xfrm>
          <a:off x="2786050" y="4013453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3971197"/>
              </p:ext>
            </p:extLst>
          </p:nvPr>
        </p:nvGraphicFramePr>
        <p:xfrm>
          <a:off x="2928926" y="5656527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6188638"/>
              </p:ext>
            </p:extLst>
          </p:nvPr>
        </p:nvGraphicFramePr>
        <p:xfrm>
          <a:off x="2714612" y="5013585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8607786"/>
              </p:ext>
            </p:extLst>
          </p:nvPr>
        </p:nvGraphicFramePr>
        <p:xfrm>
          <a:off x="2071670" y="4513519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7742244"/>
              </p:ext>
            </p:extLst>
          </p:nvPr>
        </p:nvGraphicFramePr>
        <p:xfrm>
          <a:off x="1857356" y="5513651"/>
          <a:ext cx="571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71604" y="2227504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3174" y="2584694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5852" y="2799008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5984" y="3227636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i3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28728" y="3656264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i4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28860" y="4013454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i5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4480" y="451352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i6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7422" y="5013586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i7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00166" y="5513652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i8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71736" y="5656528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i9</a:t>
            </a:r>
            <a:endParaRPr lang="ko-KR" altLang="en-US" sz="1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2060786"/>
              </p:ext>
            </p:extLst>
          </p:nvPr>
        </p:nvGraphicFramePr>
        <p:xfrm>
          <a:off x="6429388" y="2799007"/>
          <a:ext cx="571504" cy="317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55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32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28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35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2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99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13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43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smtClean="0"/>
                        <a:t>65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143504" y="1727437"/>
            <a:ext cx="20074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mtClean="0"/>
              <a:t>int</a:t>
            </a:r>
            <a:r>
              <a:rPr lang="ko-KR" altLang="en-US" smtClean="0"/>
              <a:t> </a:t>
            </a:r>
            <a:r>
              <a:rPr lang="en-US" altLang="ko-KR" smtClean="0"/>
              <a:t>i[] = new int[10];</a:t>
            </a:r>
            <a:endParaRPr lang="en-US" altLang="ko-KR" dirty="0" smtClean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8739590"/>
              </p:ext>
            </p:extLst>
          </p:nvPr>
        </p:nvGraphicFramePr>
        <p:xfrm>
          <a:off x="6000760" y="2799007"/>
          <a:ext cx="428628" cy="317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i[0]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i[1]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i[2]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i[3]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i[4]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i[5]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i[6]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i[7]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i[8]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1" smtClean="0">
                          <a:solidFill>
                            <a:schemeClr val="tx1"/>
                          </a:solidFill>
                        </a:rPr>
                        <a:t>i[9]</a:t>
                      </a:r>
                      <a:endParaRPr lang="ko-KR" altLang="en-US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6778" y="6239812"/>
            <a:ext cx="3541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sum= i0+i1+i2+i3+i4+i5+i6+i7+i8+i9;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2981" y="6156593"/>
            <a:ext cx="2559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for(sum=0, n=0; n&lt;10; n++)</a:t>
            </a:r>
          </a:p>
          <a:p>
            <a:pPr defTabSz="180000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	sum += i[n];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3578957"/>
              </p:ext>
            </p:extLst>
          </p:nvPr>
        </p:nvGraphicFramePr>
        <p:xfrm>
          <a:off x="5500694" y="2227503"/>
          <a:ext cx="5715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286380" y="2227503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</a:t>
            </a:r>
            <a:endParaRPr lang="ko-KR" altLang="en-US" sz="1400" dirty="0"/>
          </a:p>
        </p:txBody>
      </p:sp>
      <p:sp>
        <p:nvSpPr>
          <p:cNvPr id="35" name="순서도: 연결자 34"/>
          <p:cNvSpPr/>
          <p:nvPr/>
        </p:nvSpPr>
        <p:spPr>
          <a:xfrm>
            <a:off x="5715008" y="2352449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857884" y="2441817"/>
            <a:ext cx="785818" cy="357190"/>
          </a:xfrm>
          <a:custGeom>
            <a:avLst/>
            <a:gdLst>
              <a:gd name="connsiteX0" fmla="*/ 0 w 815788"/>
              <a:gd name="connsiteY0" fmla="*/ 0 h 403412"/>
              <a:gd name="connsiteX1" fmla="*/ 439270 w 815788"/>
              <a:gd name="connsiteY1" fmla="*/ 44824 h 403412"/>
              <a:gd name="connsiteX2" fmla="*/ 708211 w 815788"/>
              <a:gd name="connsiteY2" fmla="*/ 179295 h 403412"/>
              <a:gd name="connsiteX3" fmla="*/ 815788 w 8157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788" h="403412">
                <a:moveTo>
                  <a:pt x="0" y="0"/>
                </a:moveTo>
                <a:cubicBezTo>
                  <a:pt x="160617" y="7471"/>
                  <a:pt x="321235" y="14942"/>
                  <a:pt x="439270" y="44824"/>
                </a:cubicBezTo>
                <a:cubicBezTo>
                  <a:pt x="557305" y="74707"/>
                  <a:pt x="645458" y="119530"/>
                  <a:pt x="708211" y="179295"/>
                </a:cubicBezTo>
                <a:cubicBezTo>
                  <a:pt x="770964" y="239060"/>
                  <a:pt x="793376" y="321236"/>
                  <a:pt x="815788" y="403412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42976" y="1227371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(1) 10</a:t>
            </a:r>
            <a:r>
              <a:rPr lang="ko-KR" altLang="en-US" smtClean="0"/>
              <a:t>개의 정수형 변수를 선언하는 경우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00628" y="122737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10</a:t>
            </a:r>
            <a:r>
              <a:rPr lang="ko-KR" altLang="en-US" dirty="0" smtClean="0"/>
              <a:t>개의 정수로 구성된 자바 배열을 선언하는 경우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선언과 배열 생성의 두 단계 필요</a:t>
            </a:r>
            <a:endParaRPr lang="en-US" altLang="ko-KR" dirty="0" smtClean="0"/>
          </a:p>
          <a:p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선언과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배열이 생성되면서 원소의 값이 초기화됨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52455"/>
            <a:ext cx="26432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	</a:t>
            </a:r>
            <a:r>
              <a:rPr lang="en-US" altLang="ko-KR" sz="1600" dirty="0" err="1" smtClean="0">
                <a:latin typeface="+mj-lt"/>
              </a:rPr>
              <a:t>intArray</a:t>
            </a:r>
            <a:r>
              <a:rPr lang="en-US" altLang="ko-KR" sz="1600" dirty="0" smtClean="0">
                <a:latin typeface="+mj-lt"/>
              </a:rPr>
              <a:t>[];</a:t>
            </a:r>
          </a:p>
          <a:p>
            <a:r>
              <a:rPr lang="en-US" altLang="ko-KR" sz="1600" dirty="0" smtClean="0">
                <a:latin typeface="+mj-lt"/>
              </a:rPr>
              <a:t>char	</a:t>
            </a:r>
            <a:r>
              <a:rPr lang="en-US" altLang="ko-KR" sz="1600" dirty="0" err="1" smtClean="0">
                <a:latin typeface="+mj-lt"/>
              </a:rPr>
              <a:t>charArray</a:t>
            </a:r>
            <a:r>
              <a:rPr lang="en-US" altLang="ko-KR" sz="1600" dirty="0" smtClean="0">
                <a:latin typeface="+mj-lt"/>
              </a:rPr>
              <a:t>[];</a:t>
            </a:r>
          </a:p>
          <a:p>
            <a:r>
              <a:rPr lang="en-US" altLang="ko-KR" sz="1600" dirty="0" smtClean="0">
                <a:latin typeface="+mj-lt"/>
              </a:rPr>
              <a:t>float	</a:t>
            </a:r>
            <a:r>
              <a:rPr lang="en-US" altLang="ko-KR" sz="1600" dirty="0" err="1" smtClean="0">
                <a:latin typeface="+mj-lt"/>
              </a:rPr>
              <a:t>floatArray</a:t>
            </a:r>
            <a:r>
              <a:rPr lang="en-US" altLang="ko-KR" sz="1600" dirty="0" smtClean="0">
                <a:latin typeface="+mj-lt"/>
              </a:rPr>
              <a:t>[];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2252454"/>
            <a:ext cx="26432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[]	</a:t>
            </a:r>
            <a:r>
              <a:rPr lang="en-US" altLang="ko-KR" sz="1600" dirty="0" err="1" smtClean="0">
                <a:latin typeface="+mj-lt"/>
              </a:rPr>
              <a:t>intArray</a:t>
            </a:r>
            <a:r>
              <a:rPr lang="en-US" altLang="ko-KR" sz="1600" dirty="0" smtClean="0">
                <a:latin typeface="+mj-lt"/>
              </a:rPr>
              <a:t>;</a:t>
            </a:r>
          </a:p>
          <a:p>
            <a:r>
              <a:rPr lang="en-US" altLang="ko-KR" sz="1600" dirty="0" smtClean="0">
                <a:latin typeface="+mj-lt"/>
              </a:rPr>
              <a:t>char[]	</a:t>
            </a:r>
            <a:r>
              <a:rPr lang="en-US" altLang="ko-KR" sz="1600" dirty="0" err="1" smtClean="0">
                <a:latin typeface="+mj-lt"/>
              </a:rPr>
              <a:t>charArray</a:t>
            </a:r>
            <a:r>
              <a:rPr lang="en-US" altLang="ko-KR" sz="1600" dirty="0" smtClean="0">
                <a:latin typeface="+mj-lt"/>
              </a:rPr>
              <a:t>;</a:t>
            </a:r>
          </a:p>
          <a:p>
            <a:r>
              <a:rPr lang="en-US" altLang="ko-KR" sz="1600" dirty="0" smtClean="0">
                <a:latin typeface="+mj-lt"/>
              </a:rPr>
              <a:t>float[]	</a:t>
            </a:r>
            <a:r>
              <a:rPr lang="en-US" altLang="ko-KR" sz="1600" dirty="0" err="1" smtClean="0">
                <a:latin typeface="+mj-lt"/>
              </a:rPr>
              <a:t>floatArray</a:t>
            </a:r>
            <a:r>
              <a:rPr lang="en-US" altLang="ko-KR" sz="1600" dirty="0" smtClean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68" y="3645024"/>
            <a:ext cx="264320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 = new </a:t>
            </a:r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[10];</a:t>
            </a:r>
          </a:p>
          <a:p>
            <a:r>
              <a:rPr lang="en-US" altLang="ko-KR" dirty="0" err="1" smtClean="0">
                <a:latin typeface="+mj-lt"/>
              </a:rPr>
              <a:t>charArray</a:t>
            </a:r>
            <a:r>
              <a:rPr lang="en-US" altLang="ko-KR" dirty="0" smtClean="0">
                <a:latin typeface="+mj-lt"/>
              </a:rPr>
              <a:t> = new char[20];</a:t>
            </a:r>
          </a:p>
          <a:p>
            <a:r>
              <a:rPr lang="en-US" altLang="ko-KR" dirty="0" err="1" smtClean="0">
                <a:latin typeface="+mj-lt"/>
              </a:rPr>
              <a:t>floatArray</a:t>
            </a:r>
            <a:r>
              <a:rPr lang="en-US" altLang="ko-KR" dirty="0" smtClean="0">
                <a:latin typeface="+mj-lt"/>
              </a:rPr>
              <a:t> = new float[5];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3645024"/>
            <a:ext cx="37147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	</a:t>
            </a:r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[] = new </a:t>
            </a:r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[10];</a:t>
            </a:r>
          </a:p>
          <a:p>
            <a:r>
              <a:rPr lang="en-US" altLang="ko-KR" dirty="0" smtClean="0">
                <a:latin typeface="+mj-lt"/>
              </a:rPr>
              <a:t>char	</a:t>
            </a:r>
            <a:r>
              <a:rPr lang="en-US" altLang="ko-KR" dirty="0" err="1" smtClean="0">
                <a:latin typeface="+mj-lt"/>
              </a:rPr>
              <a:t>charArray</a:t>
            </a:r>
            <a:r>
              <a:rPr lang="en-US" altLang="ko-KR" dirty="0" smtClean="0">
                <a:latin typeface="+mj-lt"/>
              </a:rPr>
              <a:t>[] = new char[20];</a:t>
            </a:r>
          </a:p>
          <a:p>
            <a:r>
              <a:rPr lang="en-US" altLang="ko-KR" dirty="0" smtClean="0">
                <a:latin typeface="+mj-lt"/>
              </a:rPr>
              <a:t>float	</a:t>
            </a:r>
            <a:r>
              <a:rPr lang="en-US" altLang="ko-KR" dirty="0" err="1" smtClean="0">
                <a:latin typeface="+mj-lt"/>
              </a:rPr>
              <a:t>floatArray</a:t>
            </a:r>
            <a:r>
              <a:rPr lang="en-US" altLang="ko-KR" dirty="0" smtClean="0">
                <a:latin typeface="+mj-lt"/>
              </a:rPr>
              <a:t>[] = new float[5];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0142" y="382722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또는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28700" y="5877272"/>
            <a:ext cx="3787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[] = {0,1,2,3,4,5,6,7,8,9};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0143" y="246789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또는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생성의 차이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508104" y="2204864"/>
          <a:ext cx="500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2204864"/>
            <a:ext cx="100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intArray</a:t>
            </a:r>
            <a:endParaRPr lang="ko-KR" altLang="en-US" sz="2000" dirty="0"/>
          </a:p>
        </p:txBody>
      </p:sp>
      <p:sp>
        <p:nvSpPr>
          <p:cNvPr id="6" name="순서도: 연결자 5"/>
          <p:cNvSpPr/>
          <p:nvPr/>
        </p:nvSpPr>
        <p:spPr>
          <a:xfrm>
            <a:off x="5650980" y="2276302"/>
            <a:ext cx="182165" cy="18715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4565160" y="4472136"/>
            <a:ext cx="100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intArray</a:t>
            </a:r>
            <a:endParaRPr lang="ko-KR" altLang="en-US" sz="2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6147948"/>
              </p:ext>
            </p:extLst>
          </p:nvPr>
        </p:nvGraphicFramePr>
        <p:xfrm>
          <a:off x="6365360" y="4472136"/>
          <a:ext cx="5000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9345100"/>
              </p:ext>
            </p:extLst>
          </p:nvPr>
        </p:nvGraphicFramePr>
        <p:xfrm>
          <a:off x="5508104" y="4472136"/>
          <a:ext cx="500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5650980" y="4543574"/>
            <a:ext cx="182165" cy="18715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0" name="직선 화살표 연결선 19"/>
          <p:cNvCxnSpPr>
            <a:stCxn id="17" idx="6"/>
          </p:cNvCxnSpPr>
          <p:nvPr/>
        </p:nvCxnSpPr>
        <p:spPr>
          <a:xfrm flipV="1">
            <a:off x="5833145" y="4615013"/>
            <a:ext cx="532215" cy="22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364" y="1268760"/>
            <a:ext cx="449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(1) </a:t>
            </a:r>
            <a:r>
              <a:rPr lang="ko-KR" altLang="en-US" sz="2400" dirty="0" smtClean="0"/>
              <a:t>배열에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대한 </a:t>
            </a:r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변수 </a:t>
            </a:r>
            <a:r>
              <a:rPr lang="en-US" altLang="ko-KR" sz="2400" dirty="0" err="1" smtClean="0"/>
              <a:t>intArray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선언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15364" y="397264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(2) </a:t>
            </a:r>
            <a:r>
              <a:rPr lang="ko-KR" altLang="en-US" sz="2400" dirty="0" smtClean="0"/>
              <a:t>배열 생성</a:t>
            </a:r>
            <a:endParaRPr lang="ko-KR" altLang="en-US" sz="2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8194312"/>
              </p:ext>
            </p:extLst>
          </p:nvPr>
        </p:nvGraphicFramePr>
        <p:xfrm>
          <a:off x="6876256" y="4400128"/>
          <a:ext cx="151216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744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intArray[0]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intArray[1]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intArray[2]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intArray[3]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intArray[4]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4400128"/>
            <a:ext cx="421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intArray</a:t>
            </a:r>
            <a:r>
              <a:rPr lang="en-US" altLang="ko-KR" sz="2800" dirty="0" smtClean="0"/>
              <a:t> = new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[5];</a:t>
            </a:r>
            <a:endParaRPr lang="en-US" altLang="ko-KR" sz="2800" dirty="0"/>
          </a:p>
        </p:txBody>
      </p:sp>
      <p:cxnSp>
        <p:nvCxnSpPr>
          <p:cNvPr id="23" name="꺾인 연결선 22"/>
          <p:cNvCxnSpPr>
            <a:stCxn id="26" idx="0"/>
          </p:cNvCxnSpPr>
          <p:nvPr/>
        </p:nvCxnSpPr>
        <p:spPr>
          <a:xfrm rot="5400000" flipH="1" flipV="1">
            <a:off x="2462589" y="5099030"/>
            <a:ext cx="432048" cy="423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39752" y="4904184"/>
            <a:ext cx="6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63888" y="4904184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7744" y="533623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배열 생성</a:t>
            </a:r>
            <a:endParaRPr lang="ko-KR" altLang="en-US" sz="1600"/>
          </a:p>
        </p:txBody>
      </p:sp>
      <p:cxnSp>
        <p:nvCxnSpPr>
          <p:cNvPr id="27" name="꺾인 연결선 26"/>
          <p:cNvCxnSpPr/>
          <p:nvPr/>
        </p:nvCxnSpPr>
        <p:spPr>
          <a:xfrm rot="5400000" flipH="1" flipV="1">
            <a:off x="3527884" y="5156212"/>
            <a:ext cx="50405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1880" y="5337026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원소 개수</a:t>
            </a:r>
            <a:endParaRPr lang="ko-KR" altLang="en-US" sz="1600"/>
          </a:p>
        </p:txBody>
      </p:sp>
      <p:cxnSp>
        <p:nvCxnSpPr>
          <p:cNvPr id="29" name="직선 연결선 28"/>
          <p:cNvCxnSpPr/>
          <p:nvPr/>
        </p:nvCxnSpPr>
        <p:spPr>
          <a:xfrm>
            <a:off x="3059832" y="4904184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3059834" y="5120208"/>
            <a:ext cx="43204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5336232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타입</a:t>
            </a:r>
            <a:endParaRPr lang="ko-KR" altLang="en-US" sz="1600"/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1260426" y="5119414"/>
            <a:ext cx="432048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584" y="4904184"/>
            <a:ext cx="122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5337026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배열에 대한 레퍼런스 변수</a:t>
            </a:r>
            <a:endParaRPr lang="ko-KR" altLang="en-US" sz="1600"/>
          </a:p>
        </p:txBody>
      </p:sp>
      <p:cxnSp>
        <p:nvCxnSpPr>
          <p:cNvPr id="49" name="직선 연결선 48"/>
          <p:cNvCxnSpPr/>
          <p:nvPr/>
        </p:nvCxnSpPr>
        <p:spPr>
          <a:xfrm>
            <a:off x="1042814" y="2492102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5400000" flipH="1" flipV="1">
            <a:off x="1042814" y="2708126"/>
            <a:ext cx="432048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619672" y="2492896"/>
            <a:ext cx="11521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4782" y="292415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배열 타입</a:t>
            </a:r>
            <a:endParaRPr lang="ko-KR" alt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1547664" y="2924944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배열에 대한 레퍼런스 변수</a:t>
            </a:r>
            <a:endParaRPr lang="ko-KR" altLang="en-US" sz="1600"/>
          </a:p>
        </p:txBody>
      </p:sp>
      <p:cxnSp>
        <p:nvCxnSpPr>
          <p:cNvPr id="54" name="꺾인 연결선 53"/>
          <p:cNvCxnSpPr/>
          <p:nvPr/>
        </p:nvCxnSpPr>
        <p:spPr>
          <a:xfrm rot="5400000" flipH="1" flipV="1">
            <a:off x="1944502" y="2744130"/>
            <a:ext cx="50405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608" y="198884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int </a:t>
            </a:r>
            <a:r>
              <a:rPr lang="ko-KR" altLang="en-US" sz="2800" smtClean="0"/>
              <a:t> </a:t>
            </a:r>
            <a:r>
              <a:rPr lang="en-US" altLang="ko-KR" sz="2800" smtClean="0"/>
              <a:t>intArray [] 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915816" y="249289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 flipV="1">
            <a:off x="3060626" y="2493690"/>
            <a:ext cx="935310" cy="935310"/>
          </a:xfrm>
          <a:prstGeom prst="bentConnector3">
            <a:avLst>
              <a:gd name="adj1" fmla="val 73423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91880" y="3356992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배열선언</a:t>
            </a:r>
            <a:endParaRPr lang="ko-KR" altLang="en-US" sz="160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708922"/>
            <a:ext cx="100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intArray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1946909"/>
              </p:ext>
            </p:extLst>
          </p:nvPr>
        </p:nvGraphicFramePr>
        <p:xfrm>
          <a:off x="2195736" y="2708922"/>
          <a:ext cx="50006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0762856"/>
              </p:ext>
            </p:extLst>
          </p:nvPr>
        </p:nvGraphicFramePr>
        <p:xfrm>
          <a:off x="1338480" y="2708922"/>
          <a:ext cx="500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순서도: 연결자 6"/>
          <p:cNvSpPr/>
          <p:nvPr/>
        </p:nvSpPr>
        <p:spPr>
          <a:xfrm>
            <a:off x="1481356" y="2780360"/>
            <a:ext cx="182165" cy="18715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" name="직선 화살표 연결선 7"/>
          <p:cNvCxnSpPr>
            <a:stCxn id="7" idx="6"/>
          </p:cNvCxnSpPr>
          <p:nvPr/>
        </p:nvCxnSpPr>
        <p:spPr>
          <a:xfrm flipV="1">
            <a:off x="1663521" y="2851799"/>
            <a:ext cx="532215" cy="22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184652"/>
              </p:ext>
            </p:extLst>
          </p:nvPr>
        </p:nvGraphicFramePr>
        <p:xfrm>
          <a:off x="2706632" y="2636914"/>
          <a:ext cx="1512168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4176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intArray[0]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intArray[1]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intArray[2]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intArray[3]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intArray[4]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49136" y="2708922"/>
            <a:ext cx="125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floatArray</a:t>
            </a:r>
            <a:endParaRPr lang="ko-KR" altLang="en-US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5466383"/>
              </p:ext>
            </p:extLst>
          </p:nvPr>
        </p:nvGraphicFramePr>
        <p:xfrm>
          <a:off x="6437368" y="2708922"/>
          <a:ext cx="7989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0.03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rgbClr val="FF0000"/>
                          </a:solidFill>
                        </a:rPr>
                        <a:t>0.04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7478720"/>
              </p:ext>
            </p:extLst>
          </p:nvPr>
        </p:nvGraphicFramePr>
        <p:xfrm>
          <a:off x="5580112" y="2708922"/>
          <a:ext cx="500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순서도: 연결자 12"/>
          <p:cNvSpPr/>
          <p:nvPr/>
        </p:nvSpPr>
        <p:spPr>
          <a:xfrm>
            <a:off x="5722988" y="2780360"/>
            <a:ext cx="182165" cy="18715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 flipV="1">
            <a:off x="5905153" y="2851799"/>
            <a:ext cx="532215" cy="22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3912114"/>
              </p:ext>
            </p:extLst>
          </p:nvPr>
        </p:nvGraphicFramePr>
        <p:xfrm>
          <a:off x="7236296" y="2636914"/>
          <a:ext cx="151216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4320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floatArray[0]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floatArray[1]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floatArray[2]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b="0" i="1" smtClean="0">
                          <a:solidFill>
                            <a:schemeClr val="tx1"/>
                          </a:solidFill>
                        </a:rPr>
                        <a:t>floatArray[3]</a:t>
                      </a:r>
                      <a:endParaRPr lang="ko-KR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3925" y="1556792"/>
            <a:ext cx="55373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intArray</a:t>
            </a:r>
            <a:r>
              <a:rPr lang="en-US" altLang="ko-KR" dirty="0"/>
              <a:t>[] = {4, 3, 2, 1, 0};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floatArray</a:t>
            </a:r>
            <a:r>
              <a:rPr lang="en-US" altLang="ko-KR" dirty="0"/>
              <a:t>[] = {0.01, 0.02, 0.03, 0.04};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52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8340522"/>
              </p:ext>
            </p:extLst>
          </p:nvPr>
        </p:nvGraphicFramePr>
        <p:xfrm>
          <a:off x="3780469" y="1748589"/>
          <a:ext cx="1143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94651" y="1736447"/>
            <a:ext cx="762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intArray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8548512"/>
              </p:ext>
            </p:extLst>
          </p:nvPr>
        </p:nvGraphicFramePr>
        <p:xfrm>
          <a:off x="6280799" y="1736447"/>
          <a:ext cx="23574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1"/>
                <a:gridCol w="471491"/>
                <a:gridCol w="471491"/>
                <a:gridCol w="471491"/>
                <a:gridCol w="471491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>
            <a:stCxn id="8" idx="6"/>
          </p:cNvCxnSpPr>
          <p:nvPr/>
        </p:nvCxnSpPr>
        <p:spPr>
          <a:xfrm>
            <a:off x="4451983" y="1941470"/>
            <a:ext cx="1828816" cy="9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연결자 7"/>
          <p:cNvSpPr/>
          <p:nvPr/>
        </p:nvSpPr>
        <p:spPr>
          <a:xfrm>
            <a:off x="4209097" y="1820027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02780" y="1735192"/>
            <a:ext cx="221457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new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[5];</a:t>
            </a:r>
          </a:p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myArray</a:t>
            </a:r>
            <a:r>
              <a:rPr lang="en-US" altLang="ko-KR" sz="1400" dirty="0" smtClean="0">
                <a:latin typeface="+mj-lt"/>
              </a:rPr>
              <a:t>[] =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;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8545954"/>
              </p:ext>
            </p:extLst>
          </p:nvPr>
        </p:nvGraphicFramePr>
        <p:xfrm>
          <a:off x="3780469" y="2450827"/>
          <a:ext cx="1143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4651" y="2438685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myArray</a:t>
            </a:r>
            <a:endParaRPr lang="ko-KR" altLang="en-US" sz="14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4209097" y="2522265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자유형 13"/>
          <p:cNvSpPr/>
          <p:nvPr/>
        </p:nvSpPr>
        <p:spPr>
          <a:xfrm>
            <a:off x="4442755" y="2008752"/>
            <a:ext cx="1838044" cy="649941"/>
          </a:xfrm>
          <a:custGeom>
            <a:avLst/>
            <a:gdLst>
              <a:gd name="connsiteX0" fmla="*/ 0 w 1801906"/>
              <a:gd name="connsiteY0" fmla="*/ 627529 h 649941"/>
              <a:gd name="connsiteX1" fmla="*/ 331694 w 1801906"/>
              <a:gd name="connsiteY1" fmla="*/ 627529 h 649941"/>
              <a:gd name="connsiteX2" fmla="*/ 708211 w 1801906"/>
              <a:gd name="connsiteY2" fmla="*/ 600635 h 649941"/>
              <a:gd name="connsiteX3" fmla="*/ 977153 w 1801906"/>
              <a:gd name="connsiteY3" fmla="*/ 331694 h 649941"/>
              <a:gd name="connsiteX4" fmla="*/ 1228164 w 1801906"/>
              <a:gd name="connsiteY4" fmla="*/ 107576 h 649941"/>
              <a:gd name="connsiteX5" fmla="*/ 1801906 w 1801906"/>
              <a:gd name="connsiteY5" fmla="*/ 0 h 64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1906" h="649941">
                <a:moveTo>
                  <a:pt x="0" y="627529"/>
                </a:moveTo>
                <a:cubicBezTo>
                  <a:pt x="106829" y="629770"/>
                  <a:pt x="213659" y="632011"/>
                  <a:pt x="331694" y="627529"/>
                </a:cubicBezTo>
                <a:cubicBezTo>
                  <a:pt x="449729" y="623047"/>
                  <a:pt x="600635" y="649941"/>
                  <a:pt x="708211" y="600635"/>
                </a:cubicBezTo>
                <a:cubicBezTo>
                  <a:pt x="815787" y="551329"/>
                  <a:pt x="890494" y="413870"/>
                  <a:pt x="977153" y="331694"/>
                </a:cubicBezTo>
                <a:cubicBezTo>
                  <a:pt x="1063812" y="249518"/>
                  <a:pt x="1090705" y="162858"/>
                  <a:pt x="1228164" y="107576"/>
                </a:cubicBezTo>
                <a:cubicBezTo>
                  <a:pt x="1365623" y="52294"/>
                  <a:pt x="1583764" y="26147"/>
                  <a:pt x="180190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4956018"/>
              </p:ext>
            </p:extLst>
          </p:nvPr>
        </p:nvGraphicFramePr>
        <p:xfrm>
          <a:off x="3871870" y="3685869"/>
          <a:ext cx="1143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86052" y="3673727"/>
            <a:ext cx="762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intArray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0605175"/>
              </p:ext>
            </p:extLst>
          </p:nvPr>
        </p:nvGraphicFramePr>
        <p:xfrm>
          <a:off x="6372200" y="3673727"/>
          <a:ext cx="2357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1"/>
                <a:gridCol w="471491"/>
                <a:gridCol w="471491"/>
                <a:gridCol w="471491"/>
                <a:gridCol w="4714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trike="sngStrik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4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9" name="직선 화살표 연결선 18"/>
          <p:cNvCxnSpPr>
            <a:stCxn id="20" idx="6"/>
          </p:cNvCxnSpPr>
          <p:nvPr/>
        </p:nvCxnSpPr>
        <p:spPr>
          <a:xfrm>
            <a:off x="4543384" y="3878750"/>
            <a:ext cx="1828816" cy="9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4300498" y="3757307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40118" y="3717032"/>
            <a:ext cx="221457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+mj-lt"/>
              </a:rPr>
              <a:t>intArray[1] = 2;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smtClean="0">
                <a:latin typeface="+mj-lt"/>
              </a:rPr>
              <a:t>myArray[1] = 6;</a:t>
            </a:r>
            <a:endParaRPr lang="en-US" altLang="ko-KR" sz="1400" dirty="0" smtClean="0">
              <a:latin typeface="+mj-lt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804276"/>
              </p:ext>
            </p:extLst>
          </p:nvPr>
        </p:nvGraphicFramePr>
        <p:xfrm>
          <a:off x="3871870" y="4388107"/>
          <a:ext cx="1143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86052" y="4375965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myArray</a:t>
            </a:r>
            <a:endParaRPr lang="ko-KR" altLang="en-US" sz="1400" dirty="0"/>
          </a:p>
        </p:txBody>
      </p:sp>
      <p:sp>
        <p:nvSpPr>
          <p:cNvPr id="24" name="순서도: 연결자 23"/>
          <p:cNvSpPr/>
          <p:nvPr/>
        </p:nvSpPr>
        <p:spPr>
          <a:xfrm>
            <a:off x="4300498" y="4459545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자유형 24"/>
          <p:cNvSpPr/>
          <p:nvPr/>
        </p:nvSpPr>
        <p:spPr>
          <a:xfrm>
            <a:off x="4534156" y="3946032"/>
            <a:ext cx="1838044" cy="649941"/>
          </a:xfrm>
          <a:custGeom>
            <a:avLst/>
            <a:gdLst>
              <a:gd name="connsiteX0" fmla="*/ 0 w 1801906"/>
              <a:gd name="connsiteY0" fmla="*/ 627529 h 649941"/>
              <a:gd name="connsiteX1" fmla="*/ 331694 w 1801906"/>
              <a:gd name="connsiteY1" fmla="*/ 627529 h 649941"/>
              <a:gd name="connsiteX2" fmla="*/ 708211 w 1801906"/>
              <a:gd name="connsiteY2" fmla="*/ 600635 h 649941"/>
              <a:gd name="connsiteX3" fmla="*/ 977153 w 1801906"/>
              <a:gd name="connsiteY3" fmla="*/ 331694 h 649941"/>
              <a:gd name="connsiteX4" fmla="*/ 1228164 w 1801906"/>
              <a:gd name="connsiteY4" fmla="*/ 107576 h 649941"/>
              <a:gd name="connsiteX5" fmla="*/ 1801906 w 1801906"/>
              <a:gd name="connsiteY5" fmla="*/ 0 h 64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1906" h="649941">
                <a:moveTo>
                  <a:pt x="0" y="627529"/>
                </a:moveTo>
                <a:cubicBezTo>
                  <a:pt x="106829" y="629770"/>
                  <a:pt x="213659" y="632011"/>
                  <a:pt x="331694" y="627529"/>
                </a:cubicBezTo>
                <a:cubicBezTo>
                  <a:pt x="449729" y="623047"/>
                  <a:pt x="600635" y="649941"/>
                  <a:pt x="708211" y="600635"/>
                </a:cubicBezTo>
                <a:cubicBezTo>
                  <a:pt x="815787" y="551329"/>
                  <a:pt x="890494" y="413870"/>
                  <a:pt x="977153" y="331694"/>
                </a:cubicBezTo>
                <a:cubicBezTo>
                  <a:pt x="1063812" y="249518"/>
                  <a:pt x="1090705" y="162858"/>
                  <a:pt x="1228164" y="107576"/>
                </a:cubicBezTo>
                <a:cubicBezTo>
                  <a:pt x="1365623" y="52294"/>
                  <a:pt x="1583764" y="26147"/>
                  <a:pt x="180190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7015142" y="38166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6</a:t>
            </a:r>
            <a:endParaRPr lang="ko-KR" alt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440118" y="5589240"/>
            <a:ext cx="36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생성된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하나의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배열을 다수의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레퍼런스가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참조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50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 원소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배열 생성 후 접근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변수명과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사이에 원소의 인덱스를 적어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마지막 항목의 인덱스는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– 1)</a:t>
            </a:r>
          </a:p>
          <a:p>
            <a:pPr lvl="1"/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4149080"/>
            <a:ext cx="468052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intArray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[10</a:t>
            </a:r>
            <a:r>
              <a:rPr lang="en-US" altLang="ko-KR" dirty="0" smtClean="0"/>
              <a:t>];</a:t>
            </a:r>
          </a:p>
          <a:p>
            <a:endParaRPr lang="en-US" altLang="ko-KR" dirty="0"/>
          </a:p>
          <a:p>
            <a:r>
              <a:rPr lang="en-US" altLang="ko-KR" dirty="0" err="1"/>
              <a:t>intArray</a:t>
            </a:r>
            <a:r>
              <a:rPr lang="en-US" altLang="ko-KR" dirty="0"/>
              <a:t>[3]=6; // </a:t>
            </a:r>
            <a:r>
              <a:rPr lang="ko-KR" altLang="en-US" dirty="0"/>
              <a:t>배열에 값을 저장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n = </a:t>
            </a:r>
            <a:r>
              <a:rPr lang="en-US" altLang="ko-KR" dirty="0" err="1"/>
              <a:t>intArray</a:t>
            </a:r>
            <a:r>
              <a:rPr lang="en-US" altLang="ko-KR" dirty="0"/>
              <a:t>[3]; // </a:t>
            </a:r>
            <a:r>
              <a:rPr lang="ko-KR" altLang="en-US" dirty="0"/>
              <a:t>배열로부터 값을 읽음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204864"/>
            <a:ext cx="46805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intArray</a:t>
            </a:r>
            <a:r>
              <a:rPr lang="en-US" altLang="ko-KR" dirty="0"/>
              <a:t> [];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[4] = 8; // </a:t>
            </a: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en-US" altLang="ko-KR" dirty="0" err="1"/>
              <a:t>intArray</a:t>
            </a:r>
            <a:r>
              <a:rPr lang="ko-KR" altLang="en-US" dirty="0"/>
              <a:t>가 초기화되어 있지 않음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3-7 : </a:t>
            </a:r>
            <a:r>
              <a:rPr lang="ko-KR" altLang="en-US" dirty="0"/>
              <a:t>배열에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ko-KR" altLang="en-US" dirty="0"/>
              <a:t>수 중 </a:t>
            </a:r>
            <a:r>
              <a:rPr lang="ko-KR" altLang="en-US" dirty="0" err="1" smtClean="0"/>
              <a:t>제일큰수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배열에 저장하고 제일 큰 수를 화면에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212" y="1988840"/>
            <a:ext cx="5993466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ArrayAccess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/>
              <a:t>	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/>
              <a:t>		Scanner in = new Scanner(System.in);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intArray</a:t>
            </a:r>
            <a:r>
              <a:rPr lang="en-US" altLang="ko-KR" dirty="0"/>
              <a:t>[] = new </a:t>
            </a:r>
            <a:r>
              <a:rPr lang="en-US" altLang="ko-KR" dirty="0" err="1"/>
              <a:t>int</a:t>
            </a:r>
            <a:r>
              <a:rPr lang="en-US" altLang="ko-KR" dirty="0"/>
              <a:t>[5];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max = 0;</a:t>
            </a:r>
          </a:p>
          <a:p>
            <a:pPr defTabSz="180000"/>
            <a:r>
              <a:rPr lang="en-US" altLang="ko-KR" dirty="0"/>
              <a:t>		</a:t>
            </a:r>
          </a:p>
          <a:p>
            <a:pPr defTabSz="180000"/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5; i++) {</a:t>
            </a:r>
          </a:p>
          <a:p>
            <a:pPr defTabSz="180000"/>
            <a:r>
              <a:rPr lang="en-US" altLang="ko-KR" dirty="0"/>
              <a:t>			</a:t>
            </a:r>
            <a:r>
              <a:rPr lang="en-US" altLang="ko-KR" dirty="0" err="1"/>
              <a:t>intArray</a:t>
            </a:r>
            <a:r>
              <a:rPr lang="en-US" altLang="ko-KR" dirty="0"/>
              <a:t>[i] = </a:t>
            </a:r>
            <a:r>
              <a:rPr lang="en-US" altLang="ko-KR" dirty="0" err="1"/>
              <a:t>in.nextInt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/>
              <a:t>			if (</a:t>
            </a:r>
            <a:r>
              <a:rPr lang="en-US" altLang="ko-KR" dirty="0" err="1"/>
              <a:t>intArray</a:t>
            </a:r>
            <a:r>
              <a:rPr lang="en-US" altLang="ko-KR" dirty="0"/>
              <a:t>[i] &gt; max)</a:t>
            </a:r>
          </a:p>
          <a:p>
            <a:pPr defTabSz="180000"/>
            <a:r>
              <a:rPr lang="en-US" altLang="ko-KR" dirty="0"/>
              <a:t>				max = </a:t>
            </a:r>
            <a:r>
              <a:rPr lang="en-US" altLang="ko-KR" dirty="0" err="1"/>
              <a:t>intArray</a:t>
            </a:r>
            <a:r>
              <a:rPr lang="en-US" altLang="ko-KR" dirty="0"/>
              <a:t>[i];</a:t>
            </a:r>
          </a:p>
          <a:p>
            <a:pPr defTabSz="180000"/>
            <a:r>
              <a:rPr lang="en-US" altLang="ko-KR" dirty="0"/>
              <a:t>		}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System.out.print</a:t>
            </a:r>
            <a:r>
              <a:rPr lang="en-US" altLang="ko-KR" dirty="0"/>
              <a:t>("</a:t>
            </a:r>
            <a:r>
              <a:rPr lang="ko-KR" altLang="en-US" dirty="0"/>
              <a:t>입력된 수에서 가장 큰 수는 </a:t>
            </a:r>
            <a:r>
              <a:rPr lang="en-US" altLang="ko-KR" dirty="0"/>
              <a:t>" + max + "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3896" y="4666497"/>
            <a:ext cx="25090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39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78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100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99</a:t>
            </a:r>
          </a:p>
          <a:p>
            <a:r>
              <a:rPr lang="ko-KR" altLang="en-US" sz="1600" dirty="0"/>
              <a:t>입력된 수에서 가장 큰 수는 </a:t>
            </a:r>
            <a:r>
              <a:rPr lang="en-US" altLang="ko-KR" sz="1600" dirty="0"/>
              <a:t>100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크기와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  <a:endParaRPr lang="en-US" altLang="ko-KR" dirty="0"/>
          </a:p>
          <a:p>
            <a:pPr lvl="1"/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시작하며 마지막 인덱스는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</a:t>
            </a:r>
            <a:r>
              <a:rPr lang="ko-KR" altLang="en-US" dirty="0"/>
              <a:t>크기 </a:t>
            </a:r>
            <a:r>
              <a:rPr lang="en-US" altLang="ko-KR" dirty="0"/>
              <a:t>-</a:t>
            </a:r>
            <a:r>
              <a:rPr lang="en-US" altLang="ko-KR" dirty="0" smtClean="0"/>
              <a:t>1)</a:t>
            </a:r>
            <a:r>
              <a:rPr lang="ko-KR" altLang="en-US" dirty="0" smtClean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인덱스는 </a:t>
            </a:r>
            <a:r>
              <a:rPr lang="ko-KR" altLang="en-US" dirty="0" smtClean="0"/>
              <a:t>정수 타입만 가능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/>
            <a:r>
              <a:rPr lang="ko-KR" altLang="en-US" dirty="0"/>
              <a:t>배열의 크기는 배열 </a:t>
            </a:r>
            <a:r>
              <a:rPr lang="ko-KR" altLang="en-US" dirty="0" err="1"/>
              <a:t>레퍼런스</a:t>
            </a:r>
            <a:r>
              <a:rPr lang="ko-KR" altLang="en-US" dirty="0"/>
              <a:t> 변수를 선언할 때 결정되지 않음</a:t>
            </a:r>
            <a:endParaRPr lang="en-US" altLang="ko-KR" dirty="0"/>
          </a:p>
          <a:p>
            <a:pPr lvl="1"/>
            <a:r>
              <a:rPr lang="ko-KR" altLang="en-US" dirty="0"/>
              <a:t>배열의 크기는 배열 생성 시에 </a:t>
            </a:r>
            <a:r>
              <a:rPr lang="ko-KR" altLang="en-US" dirty="0" smtClean="0"/>
              <a:t>결정되며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나중에 바꿀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배열의 크기는 배열의 </a:t>
            </a:r>
            <a:r>
              <a:rPr lang="en-US" altLang="ko-KR" dirty="0"/>
              <a:t>length</a:t>
            </a:r>
            <a:r>
              <a:rPr lang="ko-KR" altLang="en-US" dirty="0"/>
              <a:t>라는 필드에 저장되어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94573"/>
            <a:ext cx="489654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[-2]; </a:t>
            </a:r>
            <a:r>
              <a:rPr lang="en-US" altLang="ko-KR" sz="1600" dirty="0" smtClean="0"/>
              <a:t> // </a:t>
            </a:r>
            <a:r>
              <a:rPr lang="ko-KR" altLang="en-US" sz="1600" dirty="0"/>
              <a:t>실행 오류</a:t>
            </a:r>
            <a:r>
              <a:rPr lang="en-US" altLang="ko-KR" sz="1600" dirty="0"/>
              <a:t>. -2</a:t>
            </a:r>
            <a:r>
              <a:rPr lang="ko-KR" altLang="en-US" sz="1600" dirty="0"/>
              <a:t>는 인덱스로 적합하지 않음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[5]; </a:t>
            </a:r>
            <a:r>
              <a:rPr lang="en-US" altLang="ko-KR" sz="1600" dirty="0" smtClean="0"/>
              <a:t> // </a:t>
            </a:r>
            <a:r>
              <a:rPr lang="ko-KR" altLang="en-US" sz="1600" dirty="0"/>
              <a:t>실행 오류</a:t>
            </a:r>
            <a:r>
              <a:rPr lang="en-US" altLang="ko-KR" sz="1600" dirty="0"/>
              <a:t>. 5</a:t>
            </a:r>
            <a:r>
              <a:rPr lang="ko-KR" altLang="en-US" sz="1600" dirty="0"/>
              <a:t>는 인덱스의 범위</a:t>
            </a:r>
            <a:r>
              <a:rPr lang="en-US" altLang="ko-KR" sz="1600" dirty="0"/>
              <a:t>(0~4)</a:t>
            </a:r>
            <a:r>
              <a:rPr lang="ko-KR" altLang="en-US" sz="1600" dirty="0"/>
              <a:t>를 넘었음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5487628"/>
            <a:ext cx="489654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size =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764298"/>
            <a:ext cx="3888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for(</a:t>
            </a:r>
            <a:r>
              <a:rPr lang="ko-KR" altLang="en-US" sz="2800" dirty="0" err="1" smtClean="0"/>
              <a:t>초기문</a:t>
            </a:r>
            <a:r>
              <a:rPr lang="en-US" altLang="ko-KR" sz="2800" dirty="0" smtClean="0"/>
              <a:t>; </a:t>
            </a:r>
            <a:r>
              <a:rPr lang="ko-KR" altLang="en-US" sz="2800" dirty="0" err="1" smtClean="0"/>
              <a:t>조건식</a:t>
            </a:r>
            <a:r>
              <a:rPr lang="en-US" altLang="ko-KR" sz="2800" dirty="0" smtClean="0"/>
              <a:t>; </a:t>
            </a:r>
            <a:r>
              <a:rPr lang="ko-KR" altLang="en-US" sz="2800" dirty="0" err="1" smtClean="0"/>
              <a:t>반복후작업</a:t>
            </a:r>
            <a:r>
              <a:rPr lang="en-US" altLang="ko-KR" sz="2800" dirty="0" smtClean="0"/>
              <a:t>)  {</a:t>
            </a:r>
          </a:p>
          <a:p>
            <a:r>
              <a:rPr lang="en-US" altLang="ko-KR" sz="2800" dirty="0" smtClean="0"/>
              <a:t>	    ..</a:t>
            </a:r>
            <a:r>
              <a:rPr lang="ko-KR" altLang="en-US" sz="2800" dirty="0" err="1" smtClean="0"/>
              <a:t>작업문</a:t>
            </a:r>
            <a:r>
              <a:rPr lang="en-US" altLang="ko-KR" sz="2800" dirty="0" smtClean="0"/>
              <a:t>..</a:t>
            </a:r>
          </a:p>
          <a:p>
            <a:r>
              <a:rPr lang="en-US" altLang="ko-KR" sz="2800" dirty="0" smtClean="0"/>
              <a:t>}</a:t>
            </a:r>
            <a:endParaRPr lang="en-US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98129" y="142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483767" y="1764298"/>
            <a:ext cx="57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03847" y="1764298"/>
            <a:ext cx="6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907703" y="2268354"/>
            <a:ext cx="57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1341758" y="2268356"/>
            <a:ext cx="853978" cy="260472"/>
          </a:xfrm>
          <a:prstGeom prst="bentConnector3">
            <a:avLst>
              <a:gd name="adj1" fmla="val 99593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654" y="23441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키워드</a:t>
            </a:r>
            <a:endParaRPr lang="en-US" altLang="ko-KR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067943" y="1755006"/>
            <a:ext cx="1008112" cy="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332958" y="14236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653375" y="307369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377074" y="141277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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3275855" y="2700402"/>
            <a:ext cx="11521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85408" y="869673"/>
            <a:ext cx="2155450" cy="3857652"/>
            <a:chOff x="4000496" y="2071678"/>
            <a:chExt cx="2155450" cy="3857652"/>
          </a:xfrm>
        </p:grpSpPr>
        <p:sp>
          <p:nvSpPr>
            <p:cNvPr id="26" name="TextBox 25"/>
            <p:cNvSpPr txBox="1"/>
            <p:nvPr/>
          </p:nvSpPr>
          <p:spPr>
            <a:xfrm>
              <a:off x="4286248" y="2071678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초기문</a:t>
              </a:r>
              <a:endParaRPr lang="ko-KR" altLang="en-US" sz="1600"/>
            </a:p>
          </p:txBody>
        </p:sp>
        <p:sp>
          <p:nvSpPr>
            <p:cNvPr id="27" name="다이아몬드 26"/>
            <p:cNvSpPr/>
            <p:nvPr/>
          </p:nvSpPr>
          <p:spPr>
            <a:xfrm>
              <a:off x="4357686" y="278605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조건식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6" idx="2"/>
              <a:endCxn id="27" idx="0"/>
            </p:cNvCxnSpPr>
            <p:nvPr/>
          </p:nvCxnSpPr>
          <p:spPr>
            <a:xfrm rot="5400000">
              <a:off x="4812715" y="2598145"/>
              <a:ext cx="375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86248" y="3714752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작업문</a:t>
              </a:r>
              <a:endParaRPr lang="ko-KR" altLang="en-US" sz="1600" dirty="0"/>
            </a:p>
          </p:txBody>
        </p:sp>
        <p:cxnSp>
          <p:nvCxnSpPr>
            <p:cNvPr id="30" name="직선 화살표 연결선 29"/>
            <p:cNvCxnSpPr>
              <a:stCxn id="27" idx="2"/>
              <a:endCxn id="29" idx="0"/>
            </p:cNvCxnSpPr>
            <p:nvPr/>
          </p:nvCxnSpPr>
          <p:spPr>
            <a:xfrm rot="5400000">
              <a:off x="4857752" y="3571876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86248" y="4429132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반복 후작업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>
              <a:stCxn id="29" idx="2"/>
              <a:endCxn id="31" idx="0"/>
            </p:cNvCxnSpPr>
            <p:nvPr/>
          </p:nvCxnSpPr>
          <p:spPr>
            <a:xfrm rot="5400000">
              <a:off x="4812715" y="4241219"/>
              <a:ext cx="375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rot="10800000">
              <a:off x="4000496" y="4643446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3"/>
            <p:cNvCxnSpPr>
              <a:endCxn id="27" idx="1"/>
            </p:cNvCxnSpPr>
            <p:nvPr/>
          </p:nvCxnSpPr>
          <p:spPr>
            <a:xfrm rot="5400000" flipH="1" flipV="1">
              <a:off x="3411134" y="3696894"/>
              <a:ext cx="1535917" cy="3571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3"/>
            <p:cNvCxnSpPr>
              <a:stCxn id="27" idx="3"/>
            </p:cNvCxnSpPr>
            <p:nvPr/>
          </p:nvCxnSpPr>
          <p:spPr>
            <a:xfrm>
              <a:off x="5643570" y="3107529"/>
              <a:ext cx="357190" cy="20359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연결자 35"/>
            <p:cNvSpPr/>
            <p:nvPr/>
          </p:nvSpPr>
          <p:spPr>
            <a:xfrm>
              <a:off x="5000628" y="5786454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7" name="Shape 16"/>
            <p:cNvCxnSpPr>
              <a:endCxn id="36" idx="0"/>
            </p:cNvCxnSpPr>
            <p:nvPr/>
          </p:nvCxnSpPr>
          <p:spPr>
            <a:xfrm rot="10800000" flipV="1">
              <a:off x="5072066" y="5143512"/>
              <a:ext cx="928694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00628" y="3357562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0000"/>
                  </a:solidFill>
                </a:rPr>
                <a:t>true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72132" y="2786058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2975" y="3941507"/>
            <a:ext cx="38204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70C0"/>
                </a:solidFill>
              </a:rPr>
              <a:t> for </a:t>
            </a:r>
            <a:r>
              <a:rPr lang="ko-KR" altLang="en-US" dirty="0" smtClean="0">
                <a:solidFill>
                  <a:srgbClr val="0070C0"/>
                </a:solidFill>
              </a:rPr>
              <a:t>문이 실행한 후 오직 한번만 실행되는 초기화 작업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콤마</a:t>
            </a:r>
            <a:r>
              <a:rPr lang="en-US" altLang="ko-KR" dirty="0" smtClean="0">
                <a:solidFill>
                  <a:srgbClr val="0070C0"/>
                </a:solidFill>
              </a:rPr>
              <a:t>(‘,’)</a:t>
            </a:r>
            <a:r>
              <a:rPr lang="ko-KR" altLang="en-US" dirty="0" smtClean="0">
                <a:solidFill>
                  <a:srgbClr val="0070C0"/>
                </a:solidFill>
              </a:rPr>
              <a:t>로 구분하여 여러 문장 나열 가능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초기할 일이 없으면 비어둘 수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534" y="5301208"/>
            <a:ext cx="37752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논리형 변수나 논리 연산만 가능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반복 조건이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  <a:r>
              <a:rPr lang="ko-KR" altLang="en-US" dirty="0" smtClean="0">
                <a:solidFill>
                  <a:srgbClr val="0070C0"/>
                </a:solidFill>
              </a:rPr>
              <a:t>이면 반복 계속</a:t>
            </a:r>
            <a:r>
              <a:rPr lang="en-US" altLang="ko-KR" dirty="0" smtClean="0">
                <a:solidFill>
                  <a:srgbClr val="0070C0"/>
                </a:solidFill>
              </a:rPr>
              <a:t>, false</a:t>
            </a:r>
            <a:r>
              <a:rPr lang="ko-KR" altLang="en-US" dirty="0" smtClean="0">
                <a:solidFill>
                  <a:srgbClr val="0070C0"/>
                </a:solidFill>
              </a:rPr>
              <a:t>이면 반복 종료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반복 조건이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  <a:r>
              <a:rPr lang="ko-KR" altLang="en-US" dirty="0" smtClean="0">
                <a:solidFill>
                  <a:srgbClr val="0070C0"/>
                </a:solidFill>
              </a:rPr>
              <a:t> 상수인 경우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무한 반복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반복 조건이 비어 있으면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  <a:r>
              <a:rPr lang="ko-KR" altLang="en-US" dirty="0" smtClean="0">
                <a:solidFill>
                  <a:srgbClr val="0070C0"/>
                </a:solidFill>
              </a:rPr>
              <a:t>로 간주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41947" y="5304011"/>
            <a:ext cx="3048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반복 작업 문장들의 실행 후 처리 작업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콤마</a:t>
            </a:r>
            <a:r>
              <a:rPr lang="en-US" altLang="ko-KR" dirty="0" smtClean="0">
                <a:solidFill>
                  <a:srgbClr val="0070C0"/>
                </a:solidFill>
              </a:rPr>
              <a:t>(‘,’)</a:t>
            </a:r>
            <a:r>
              <a:rPr lang="ko-KR" altLang="en-US" dirty="0" smtClean="0">
                <a:solidFill>
                  <a:srgbClr val="0070C0"/>
                </a:solidFill>
              </a:rPr>
              <a:t>로 구분하여 여러 문장 나열 가능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113" y="35721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229963" y="493467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" idx="2"/>
          </p:cNvCxnSpPr>
          <p:nvPr/>
        </p:nvCxnSpPr>
        <p:spPr>
          <a:xfrm flipH="1" flipV="1">
            <a:off x="3848300" y="2700403"/>
            <a:ext cx="3620" cy="4488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539580" y="49398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857752" y="1857364"/>
            <a:ext cx="2714644" cy="25717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</a:t>
            </a:r>
            <a:r>
              <a:rPr lang="ko-KR" altLang="en-US" smtClean="0"/>
              <a:t>객체로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2786058"/>
            <a:ext cx="762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intArray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214554"/>
            <a:ext cx="253168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+mj-lt"/>
              </a:rPr>
              <a:t>int intArray [];</a:t>
            </a:r>
          </a:p>
          <a:p>
            <a:r>
              <a:rPr lang="en-US" altLang="ko-KR" smtClean="0">
                <a:latin typeface="+mj-lt"/>
              </a:rPr>
              <a:t>intArray </a:t>
            </a:r>
            <a:r>
              <a:rPr lang="en-US" altLang="ko-KR" dirty="0" smtClean="0">
                <a:latin typeface="+mj-lt"/>
              </a:rPr>
              <a:t>= new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err="1" smtClean="0">
                <a:latin typeface="+mj-lt"/>
              </a:rPr>
              <a:t>int</a:t>
            </a:r>
            <a:r>
              <a:rPr lang="en-US" altLang="ko-KR" smtClean="0">
                <a:latin typeface="+mj-lt"/>
              </a:rPr>
              <a:t>[5];</a:t>
            </a:r>
          </a:p>
          <a:p>
            <a:endParaRPr lang="en-US" altLang="ko-KR" smtClean="0">
              <a:latin typeface="+mj-lt"/>
            </a:endParaRPr>
          </a:p>
          <a:p>
            <a:r>
              <a:rPr lang="en-US" altLang="ko-KR" smtClean="0">
                <a:latin typeface="+mj-lt"/>
              </a:rPr>
              <a:t>int</a:t>
            </a:r>
            <a:r>
              <a:rPr lang="ko-KR" altLang="en-US" smtClean="0">
                <a:latin typeface="+mj-lt"/>
              </a:rPr>
              <a:t> </a:t>
            </a:r>
            <a:r>
              <a:rPr lang="en-US" altLang="ko-KR" smtClean="0">
                <a:latin typeface="+mj-lt"/>
              </a:rPr>
              <a:t>size = intArray.length;</a:t>
            </a:r>
          </a:p>
          <a:p>
            <a:r>
              <a:rPr lang="en-US" altLang="ko-KR" smtClean="0">
                <a:latin typeface="+mj-lt"/>
              </a:rPr>
              <a:t>// size</a:t>
            </a:r>
            <a:r>
              <a:rPr lang="ko-KR" altLang="en-US" smtClean="0">
                <a:latin typeface="+mj-lt"/>
              </a:rPr>
              <a:t>는 </a:t>
            </a:r>
            <a:r>
              <a:rPr lang="en-US" altLang="ko-KR" smtClean="0">
                <a:latin typeface="+mj-lt"/>
              </a:rPr>
              <a:t>5</a:t>
            </a:r>
            <a:endParaRPr lang="en-US" altLang="ko-KR" dirty="0" smtClean="0"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57818" y="2214554"/>
          <a:ext cx="5000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071934" y="2786058"/>
          <a:ext cx="500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순서도: 연결자 7"/>
          <p:cNvSpPr/>
          <p:nvPr/>
        </p:nvSpPr>
        <p:spPr>
          <a:xfrm>
            <a:off x="4214810" y="2857496"/>
            <a:ext cx="182165" cy="18715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" name="직선 화살표 연결선 8"/>
          <p:cNvCxnSpPr>
            <a:stCxn id="8" idx="6"/>
            <a:endCxn id="10" idx="2"/>
          </p:cNvCxnSpPr>
          <p:nvPr/>
        </p:nvCxnSpPr>
        <p:spPr>
          <a:xfrm>
            <a:off x="4396975" y="2951075"/>
            <a:ext cx="460777" cy="192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29322" y="250030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 length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715140" y="2500306"/>
            <a:ext cx="64294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4437112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객체</a:t>
            </a:r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572000" y="2285992"/>
            <a:ext cx="848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smtClean="0">
                <a:solidFill>
                  <a:schemeClr val="bg1">
                    <a:lumMod val="50000"/>
                  </a:schemeClr>
                </a:solidFill>
              </a:rPr>
              <a:t>intArray[0]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82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3-8 : </a:t>
            </a:r>
            <a:r>
              <a:rPr lang="ko-KR" altLang="en-US" dirty="0"/>
              <a:t>배열 원소의 평균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키보드에서 정수를 입력 받고 평균을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02697"/>
            <a:ext cx="5976664" cy="3877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ArrayLength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Scanner in = new Scanner(System.in);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</a:p>
          <a:p>
            <a:pPr defTabSz="180000"/>
            <a:r>
              <a:rPr lang="en-US" altLang="ko-KR" sz="1600" dirty="0"/>
              <a:t>		double sum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 = </a:t>
            </a:r>
            <a:r>
              <a:rPr lang="en-US" altLang="ko-KR" sz="1600" dirty="0" err="1"/>
              <a:t>in.nextInt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 {</a:t>
            </a:r>
          </a:p>
          <a:p>
            <a:pPr defTabSz="180000"/>
            <a:r>
              <a:rPr lang="en-US" altLang="ko-KR" sz="1600" dirty="0"/>
              <a:t>			sum +=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/>
              <a:t>배열 원소의 평균은 </a:t>
            </a:r>
            <a:r>
              <a:rPr lang="en-US" altLang="ko-KR" sz="1600" dirty="0"/>
              <a:t>" + sum/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 +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7374" y="4395687"/>
            <a:ext cx="18405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50</a:t>
            </a:r>
          </a:p>
          <a:p>
            <a:r>
              <a:rPr lang="ko-KR" altLang="en-US" sz="1400" dirty="0"/>
              <a:t>배열 원소의 평균은 </a:t>
            </a:r>
            <a:r>
              <a:rPr lang="en-US" altLang="ko-KR" sz="1400" dirty="0"/>
              <a:t>30.0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55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1214422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400" noProof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생성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11" y="1809734"/>
            <a:ext cx="264320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	</a:t>
            </a:r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[][];</a:t>
            </a:r>
          </a:p>
          <a:p>
            <a:r>
              <a:rPr lang="en-US" altLang="ko-KR" dirty="0" smtClean="0">
                <a:latin typeface="+mj-lt"/>
              </a:rPr>
              <a:t>char	</a:t>
            </a:r>
            <a:r>
              <a:rPr lang="en-US" altLang="ko-KR" dirty="0" err="1" smtClean="0">
                <a:latin typeface="+mj-lt"/>
              </a:rPr>
              <a:t>charArray</a:t>
            </a:r>
            <a:r>
              <a:rPr lang="en-US" altLang="ko-KR" dirty="0" smtClean="0">
                <a:latin typeface="+mj-lt"/>
              </a:rPr>
              <a:t>[][];</a:t>
            </a:r>
          </a:p>
          <a:p>
            <a:r>
              <a:rPr lang="en-US" altLang="ko-KR" dirty="0" smtClean="0">
                <a:latin typeface="+mj-lt"/>
              </a:rPr>
              <a:t>float	</a:t>
            </a:r>
            <a:r>
              <a:rPr lang="en-US" altLang="ko-KR" dirty="0" err="1" smtClean="0">
                <a:latin typeface="+mj-lt"/>
              </a:rPr>
              <a:t>floatArray</a:t>
            </a:r>
            <a:r>
              <a:rPr lang="en-US" altLang="ko-KR" dirty="0" smtClean="0">
                <a:latin typeface="+mj-lt"/>
              </a:rPr>
              <a:t>[][];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809734"/>
            <a:ext cx="264320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[][]	</a:t>
            </a:r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;</a:t>
            </a:r>
          </a:p>
          <a:p>
            <a:r>
              <a:rPr lang="en-US" altLang="ko-KR" dirty="0" smtClean="0">
                <a:latin typeface="+mj-lt"/>
              </a:rPr>
              <a:t>char[][]	</a:t>
            </a:r>
            <a:r>
              <a:rPr lang="en-US" altLang="ko-KR" dirty="0" err="1" smtClean="0">
                <a:latin typeface="+mj-lt"/>
              </a:rPr>
              <a:t>charArray</a:t>
            </a:r>
            <a:r>
              <a:rPr lang="en-US" altLang="ko-KR" dirty="0" smtClean="0">
                <a:latin typeface="+mj-lt"/>
              </a:rPr>
              <a:t>;</a:t>
            </a:r>
          </a:p>
          <a:p>
            <a:r>
              <a:rPr lang="en-US" altLang="ko-KR" dirty="0" smtClean="0">
                <a:latin typeface="+mj-lt"/>
              </a:rPr>
              <a:t>float[][]	</a:t>
            </a:r>
            <a:r>
              <a:rPr lang="en-US" altLang="ko-KR" dirty="0" err="1" smtClean="0">
                <a:latin typeface="+mj-lt"/>
              </a:rPr>
              <a:t>floatArray</a:t>
            </a:r>
            <a:r>
              <a:rPr lang="en-US" altLang="ko-KR" dirty="0" smtClean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7477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566512"/>
            <a:ext cx="30655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 = new </a:t>
            </a:r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[2][5];</a:t>
            </a:r>
          </a:p>
          <a:p>
            <a:r>
              <a:rPr lang="en-US" altLang="ko-KR" dirty="0" err="1" smtClean="0">
                <a:latin typeface="+mj-lt"/>
              </a:rPr>
              <a:t>charArray</a:t>
            </a:r>
            <a:r>
              <a:rPr lang="en-US" altLang="ko-KR" dirty="0" smtClean="0">
                <a:latin typeface="+mj-lt"/>
              </a:rPr>
              <a:t> = new char[5][5];</a:t>
            </a:r>
          </a:p>
          <a:p>
            <a:r>
              <a:rPr lang="en-US" altLang="ko-KR" dirty="0" err="1" smtClean="0">
                <a:latin typeface="+mj-lt"/>
              </a:rPr>
              <a:t>floatArray</a:t>
            </a:r>
            <a:r>
              <a:rPr lang="en-US" altLang="ko-KR" dirty="0" smtClean="0">
                <a:latin typeface="+mj-lt"/>
              </a:rPr>
              <a:t> = new float[5][2];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3506210"/>
            <a:ext cx="414340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	</a:t>
            </a:r>
            <a:r>
              <a:rPr lang="en-US" altLang="ko-KR" dirty="0" err="1" smtClean="0">
                <a:latin typeface="+mj-lt"/>
              </a:rPr>
              <a:t>intArray</a:t>
            </a:r>
            <a:r>
              <a:rPr lang="en-US" altLang="ko-KR" dirty="0" smtClean="0">
                <a:latin typeface="+mj-lt"/>
              </a:rPr>
              <a:t>[] = new </a:t>
            </a:r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[2][5];</a:t>
            </a:r>
          </a:p>
          <a:p>
            <a:r>
              <a:rPr lang="en-US" altLang="ko-KR" dirty="0" smtClean="0">
                <a:latin typeface="+mj-lt"/>
              </a:rPr>
              <a:t>char	</a:t>
            </a:r>
            <a:r>
              <a:rPr lang="en-US" altLang="ko-KR" dirty="0" err="1" smtClean="0">
                <a:latin typeface="+mj-lt"/>
              </a:rPr>
              <a:t>charArray</a:t>
            </a:r>
            <a:r>
              <a:rPr lang="en-US" altLang="ko-KR" dirty="0" smtClean="0">
                <a:latin typeface="+mj-lt"/>
              </a:rPr>
              <a:t>[] = new char[5][5];</a:t>
            </a:r>
          </a:p>
          <a:p>
            <a:r>
              <a:rPr lang="en-US" altLang="ko-KR" dirty="0" smtClean="0">
                <a:latin typeface="+mj-lt"/>
              </a:rPr>
              <a:t>float	</a:t>
            </a:r>
            <a:r>
              <a:rPr lang="en-US" altLang="ko-KR" dirty="0" err="1" smtClean="0">
                <a:latin typeface="+mj-lt"/>
              </a:rPr>
              <a:t>floatArray</a:t>
            </a:r>
            <a:r>
              <a:rPr lang="en-US" altLang="ko-KR" dirty="0" smtClean="0">
                <a:latin typeface="+mj-lt"/>
              </a:rPr>
              <a:t>[] = new float[5][2];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48" y="5577504"/>
            <a:ext cx="48577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  <a:ea typeface="+mj-ea"/>
              </a:rPr>
              <a:t>int</a:t>
            </a:r>
            <a:r>
              <a:rPr lang="en-US" altLang="ko-KR" dirty="0" smtClean="0">
                <a:latin typeface="+mj-lt"/>
                <a:ea typeface="+mj-ea"/>
              </a:rPr>
              <a:t> </a:t>
            </a:r>
            <a:r>
              <a:rPr lang="en-US" altLang="ko-KR" dirty="0" err="1" smtClean="0">
                <a:latin typeface="+mj-lt"/>
                <a:ea typeface="+mj-ea"/>
              </a:rPr>
              <a:t>intArray</a:t>
            </a:r>
            <a:r>
              <a:rPr lang="en-US" altLang="ko-KR" dirty="0" smtClean="0">
                <a:latin typeface="+mj-lt"/>
                <a:ea typeface="+mj-ea"/>
              </a:rPr>
              <a:t>[][] = {{0,1,2},{3,4,5},{6,7,8}};</a:t>
            </a:r>
          </a:p>
          <a:p>
            <a:r>
              <a:rPr lang="en-US" altLang="ko-KR" dirty="0" smtClean="0">
                <a:latin typeface="+mj-lt"/>
                <a:ea typeface="+mj-ea"/>
              </a:rPr>
              <a:t>char </a:t>
            </a:r>
            <a:r>
              <a:rPr lang="en-US" altLang="ko-KR" dirty="0" err="1" smtClean="0">
                <a:latin typeface="+mj-lt"/>
                <a:ea typeface="+mj-ea"/>
              </a:rPr>
              <a:t>charArray</a:t>
            </a:r>
            <a:r>
              <a:rPr lang="en-US" altLang="ko-KR" dirty="0" smtClean="0">
                <a:latin typeface="+mj-lt"/>
                <a:ea typeface="+mj-ea"/>
              </a:rPr>
              <a:t>[][] = {{'a', 'b', 'c'},{‘</a:t>
            </a:r>
            <a:r>
              <a:rPr lang="en-US" altLang="ko-KR" dirty="0" err="1" smtClean="0">
                <a:latin typeface="+mj-lt"/>
                <a:ea typeface="+mj-ea"/>
              </a:rPr>
              <a:t>d'.'e','f</a:t>
            </a:r>
            <a:r>
              <a:rPr lang="en-US" altLang="ko-KR" dirty="0" smtClean="0">
                <a:latin typeface="+mj-lt"/>
                <a:ea typeface="+mj-ea"/>
              </a:rPr>
              <a:t>'}};</a:t>
            </a:r>
          </a:p>
          <a:p>
            <a:r>
              <a:rPr lang="en-US" altLang="ko-KR" dirty="0" smtClean="0">
                <a:latin typeface="+mj-lt"/>
                <a:ea typeface="+mj-ea"/>
              </a:rPr>
              <a:t>float </a:t>
            </a:r>
            <a:r>
              <a:rPr lang="en-US" altLang="ko-KR" dirty="0" err="1" smtClean="0">
                <a:latin typeface="+mj-lt"/>
                <a:ea typeface="+mj-ea"/>
              </a:rPr>
              <a:t>floatArray</a:t>
            </a:r>
            <a:r>
              <a:rPr lang="en-US" altLang="ko-KR" dirty="0" smtClean="0">
                <a:latin typeface="+mj-lt"/>
                <a:ea typeface="+mj-ea"/>
              </a:rPr>
              <a:t>[][] = {{0.01, 0.02}, {0.03, 0.04}};</a:t>
            </a:r>
            <a:endParaRPr lang="en-US" altLang="ko-KR" dirty="0">
              <a:latin typeface="+mj-lt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045" y="20867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3857628"/>
            <a:ext cx="8153400" cy="22145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</a:t>
            </a:r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5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역시 </a:t>
            </a:r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500662" y="1214422"/>
            <a:ext cx="3643338" cy="12144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857588" y="1571612"/>
            <a:ext cx="1571636" cy="1571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86414" y="2513956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86414" y="1928802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[0][0]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[0][1]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[0][2]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[0][3]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[0][4]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86414" y="1571612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86414" y="2857496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i[1][0]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i[1][1]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i[1][2]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i[1][3]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solidFill>
                            <a:schemeClr val="tx1"/>
                          </a:solidFill>
                        </a:rPr>
                        <a:t>i[1][4]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034474" y="1982464"/>
          <a:ext cx="5374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034474" y="2343780"/>
          <a:ext cx="5374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9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구부러진 연결선 11"/>
          <p:cNvCxnSpPr>
            <a:stCxn id="21" idx="6"/>
          </p:cNvCxnSpPr>
          <p:nvPr/>
        </p:nvCxnSpPr>
        <p:spPr>
          <a:xfrm flipV="1">
            <a:off x="4467188" y="1785926"/>
            <a:ext cx="1319226" cy="3786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22" idx="6"/>
          </p:cNvCxnSpPr>
          <p:nvPr/>
        </p:nvCxnSpPr>
        <p:spPr>
          <a:xfrm>
            <a:off x="4467188" y="2521739"/>
            <a:ext cx="1319226" cy="1928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812" y="1857364"/>
            <a:ext cx="242889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i[][]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[2][5];</a:t>
            </a:r>
          </a:p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size1 = </a:t>
            </a:r>
            <a:r>
              <a:rPr lang="en-US" altLang="ko-KR" sz="1600" dirty="0" err="1" smtClean="0">
                <a:latin typeface="+mj-lt"/>
              </a:rPr>
              <a:t>i.length</a:t>
            </a:r>
            <a:r>
              <a:rPr lang="en-US" altLang="ko-KR" sz="1600" dirty="0" smtClean="0">
                <a:latin typeface="+mj-lt"/>
              </a:rPr>
              <a:t>; //2</a:t>
            </a:r>
          </a:p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size2 = i[0].length; //5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71770" y="2143116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22430" y="2643182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4114" y="2143116"/>
            <a:ext cx="22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22430" y="164305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3252742" y="2214554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0" name="직선 화살표 연결선 19"/>
          <p:cNvCxnSpPr>
            <a:stCxn id="19" idx="6"/>
            <a:endCxn id="5" idx="2"/>
          </p:cNvCxnSpPr>
          <p:nvPr/>
        </p:nvCxnSpPr>
        <p:spPr>
          <a:xfrm>
            <a:off x="3495628" y="2335997"/>
            <a:ext cx="361960" cy="21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/>
          <p:cNvSpPr/>
          <p:nvPr/>
        </p:nvSpPr>
        <p:spPr>
          <a:xfrm>
            <a:off x="4224302" y="2043106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순서도: 연결자 21"/>
          <p:cNvSpPr/>
          <p:nvPr/>
        </p:nvSpPr>
        <p:spPr>
          <a:xfrm>
            <a:off x="4224302" y="2400296"/>
            <a:ext cx="242886" cy="2428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537784" y="213150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length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072034" y="2131500"/>
            <a:ext cx="28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786546" y="121442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length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7358050" y="1214422"/>
            <a:ext cx="28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</a:t>
            </a:r>
            <a:endParaRPr lang="ko-KR" altLang="en-US" sz="140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79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3-9 : </a:t>
            </a:r>
            <a:r>
              <a:rPr lang="en-US" altLang="ko-KR" dirty="0"/>
              <a:t>3</a:t>
            </a:r>
            <a:r>
              <a:rPr lang="ko-KR" altLang="en-US" dirty="0"/>
              <a:t>년간 매출 총액과 평균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SalesRevenue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[][] = {{90, 90, 110, 110},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{</a:t>
            </a:r>
            <a:r>
              <a:rPr lang="en-US" altLang="ko-KR" sz="1600" dirty="0"/>
              <a:t>120, 110, 100, 110},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{</a:t>
            </a:r>
            <a:r>
              <a:rPr lang="en-US" altLang="ko-KR" sz="1600" dirty="0"/>
              <a:t>120, 140, 130, 150}} ;</a:t>
            </a:r>
          </a:p>
          <a:p>
            <a:pPr defTabSz="180000"/>
            <a:r>
              <a:rPr lang="en-US" altLang="ko-KR" sz="1600" dirty="0"/>
              <a:t>		double sum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[i].length; j++) </a:t>
            </a:r>
          </a:p>
          <a:p>
            <a:pPr defTabSz="180000"/>
            <a:r>
              <a:rPr lang="en-US" altLang="ko-KR" sz="1600" dirty="0"/>
              <a:t>				sum +=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[i][j];</a:t>
            </a:r>
          </a:p>
          <a:p>
            <a:pPr defTabSz="180000"/>
            <a:r>
              <a:rPr lang="en-US" altLang="ko-KR" sz="1600" dirty="0"/>
              <a:t>		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" + sum + "</a:t>
            </a:r>
            <a:r>
              <a:rPr lang="ko-KR" altLang="en-US" sz="1600" dirty="0"/>
              <a:t>이며 연평균  매출은 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+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 </a:t>
            </a:r>
            <a:r>
              <a:rPr lang="en-US" altLang="ko-KR" sz="1600" dirty="0"/>
              <a:t>sum/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 +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회사의 지난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년간 분기별 매출의 총액과 연평균 매출을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5877272"/>
            <a:ext cx="4695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en-US" altLang="ko-KR" dirty="0"/>
              <a:t>3</a:t>
            </a:r>
            <a:r>
              <a:rPr lang="ko-KR" altLang="en-US" dirty="0"/>
              <a:t>년간 매출 총액은 </a:t>
            </a:r>
            <a:r>
              <a:rPr lang="en-US" altLang="ko-KR" dirty="0"/>
              <a:t>1380.0</a:t>
            </a:r>
            <a:r>
              <a:rPr lang="ko-KR" altLang="en-US" dirty="0"/>
              <a:t>이며 연평균 매출은 </a:t>
            </a:r>
            <a:r>
              <a:rPr lang="en-US" altLang="ko-KR" dirty="0"/>
              <a:t>460.0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비정방형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3575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정방형 배열</a:t>
            </a:r>
            <a:endParaRPr lang="en-US" altLang="ko-KR" dirty="0"/>
          </a:p>
          <a:p>
            <a:pPr lvl="1"/>
            <a:r>
              <a:rPr lang="ko-KR" altLang="en-US" dirty="0" smtClean="0"/>
              <a:t>각 행의 열의 개수가 같은 배열</a:t>
            </a:r>
            <a:endParaRPr lang="en-US" altLang="ko-KR" dirty="0" smtClean="0"/>
          </a:p>
          <a:p>
            <a:r>
              <a:rPr lang="ko-KR" altLang="en-US" dirty="0" err="1" smtClean="0"/>
              <a:t>비정방병</a:t>
            </a:r>
            <a:r>
              <a:rPr lang="ko-KR" altLang="en-US" dirty="0" smtClean="0"/>
              <a:t> 배열</a:t>
            </a:r>
            <a:endParaRPr lang="en-US" altLang="ko-KR" dirty="0"/>
          </a:p>
          <a:p>
            <a:pPr lvl="1"/>
            <a:r>
              <a:rPr lang="ko-KR" altLang="en-US" dirty="0" smtClean="0"/>
              <a:t>각 행의 열의 개수가 다른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비정방형 배열의 생성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109446" y="2941850"/>
            <a:ext cx="20002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[][];</a:t>
            </a:r>
          </a:p>
          <a:p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[4][4];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64280" y="2864906"/>
            <a:ext cx="3736810" cy="1500198"/>
            <a:chOff x="4764280" y="2864906"/>
            <a:chExt cx="3736810" cy="1500198"/>
          </a:xfrm>
        </p:grpSpPr>
        <p:sp>
          <p:nvSpPr>
            <p:cNvPr id="66" name="직사각형 65"/>
            <p:cNvSpPr/>
            <p:nvPr/>
          </p:nvSpPr>
          <p:spPr>
            <a:xfrm>
              <a:off x="5071680" y="291856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71944" y="28649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[0][0]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29134" y="28649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86324" y="28649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143514" y="28649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[0][3]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71944" y="315065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9134" y="315065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324" y="315065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43514" y="315065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071944" y="343641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429134" y="343641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86324" y="343641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143514" y="343641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29134" y="372216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86324" y="372216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11610" y="399577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정방형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64280" y="286490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</a:t>
              </a:r>
              <a:endParaRPr lang="ko-KR" altLang="en-US" dirty="0"/>
            </a:p>
          </p:txBody>
        </p:sp>
        <p:sp>
          <p:nvSpPr>
            <p:cNvPr id="64" name="순서도: 연결자 63"/>
            <p:cNvSpPr>
              <a:spLocks noChangeAspect="1"/>
            </p:cNvSpPr>
            <p:nvPr/>
          </p:nvSpPr>
          <p:spPr>
            <a:xfrm>
              <a:off x="5143118" y="2983088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286126" y="28649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연결자 73"/>
            <p:cNvSpPr>
              <a:spLocks noChangeAspect="1"/>
            </p:cNvSpPr>
            <p:nvPr/>
          </p:nvSpPr>
          <p:spPr>
            <a:xfrm>
              <a:off x="6357564" y="2929426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286126" y="315065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연결자 75"/>
            <p:cNvSpPr>
              <a:spLocks noChangeAspect="1"/>
            </p:cNvSpPr>
            <p:nvPr/>
          </p:nvSpPr>
          <p:spPr>
            <a:xfrm>
              <a:off x="6357564" y="3215178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86126" y="343641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>
              <a:spLocks noChangeAspect="1"/>
            </p:cNvSpPr>
            <p:nvPr/>
          </p:nvSpPr>
          <p:spPr>
            <a:xfrm>
              <a:off x="6357564" y="3500930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86126" y="372216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연결자 79"/>
            <p:cNvSpPr>
              <a:spLocks noChangeAspect="1"/>
            </p:cNvSpPr>
            <p:nvPr/>
          </p:nvSpPr>
          <p:spPr>
            <a:xfrm>
              <a:off x="6357564" y="3786682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>
              <a:stCxn id="64" idx="6"/>
              <a:endCxn id="73" idx="1"/>
            </p:cNvCxnSpPr>
            <p:nvPr/>
          </p:nvCxnSpPr>
          <p:spPr>
            <a:xfrm flipV="1">
              <a:off x="5297852" y="3007782"/>
              <a:ext cx="988274" cy="590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4" idx="6"/>
              <a:endCxn id="18" idx="1"/>
            </p:cNvCxnSpPr>
            <p:nvPr/>
          </p:nvCxnSpPr>
          <p:spPr>
            <a:xfrm flipV="1">
              <a:off x="6512298" y="3007782"/>
              <a:ext cx="559646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6" idx="6"/>
              <a:endCxn id="22" idx="1"/>
            </p:cNvCxnSpPr>
            <p:nvPr/>
          </p:nvCxnSpPr>
          <p:spPr>
            <a:xfrm flipV="1">
              <a:off x="6512298" y="3293534"/>
              <a:ext cx="559646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8" idx="6"/>
              <a:endCxn id="26" idx="1"/>
            </p:cNvCxnSpPr>
            <p:nvPr/>
          </p:nvCxnSpPr>
          <p:spPr>
            <a:xfrm flipV="1">
              <a:off x="6512298" y="3579286"/>
              <a:ext cx="559646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80" idx="6"/>
            </p:cNvCxnSpPr>
            <p:nvPr/>
          </p:nvCxnSpPr>
          <p:spPr>
            <a:xfrm flipV="1">
              <a:off x="6512298" y="3865038"/>
              <a:ext cx="559646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7072330" y="372216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[3][0]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143900" y="372216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[3][3]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36038" y="4877862"/>
            <a:ext cx="4379366" cy="1703682"/>
            <a:chOff x="4336038" y="5157192"/>
            <a:chExt cx="4379366" cy="1703682"/>
          </a:xfrm>
        </p:grpSpPr>
        <p:sp>
          <p:nvSpPr>
            <p:cNvPr id="42" name="직사각형 41"/>
            <p:cNvSpPr/>
            <p:nvPr/>
          </p:nvSpPr>
          <p:spPr>
            <a:xfrm>
              <a:off x="7286612" y="593218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43802" y="593218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00992" y="593218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53229" y="649154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비정방형</a:t>
              </a:r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572000" y="541433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36038" y="537254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</a:t>
              </a:r>
              <a:endParaRPr lang="ko-KR" altLang="en-US" dirty="0"/>
            </a:p>
          </p:txBody>
        </p:sp>
        <p:sp>
          <p:nvSpPr>
            <p:cNvPr id="93" name="순서도: 연결자 92"/>
            <p:cNvSpPr>
              <a:spLocks noChangeAspect="1"/>
            </p:cNvSpPr>
            <p:nvPr/>
          </p:nvSpPr>
          <p:spPr>
            <a:xfrm>
              <a:off x="4643438" y="5478858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786446" y="5360676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/>
            <p:cNvSpPr>
              <a:spLocks noChangeAspect="1"/>
            </p:cNvSpPr>
            <p:nvPr/>
          </p:nvSpPr>
          <p:spPr>
            <a:xfrm>
              <a:off x="5857884" y="5425196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786446" y="5646428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연결자 96"/>
            <p:cNvSpPr>
              <a:spLocks noChangeAspect="1"/>
            </p:cNvSpPr>
            <p:nvPr/>
          </p:nvSpPr>
          <p:spPr>
            <a:xfrm>
              <a:off x="5857884" y="5710948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786446" y="5932180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>
              <a:spLocks noChangeAspect="1"/>
            </p:cNvSpPr>
            <p:nvPr/>
          </p:nvSpPr>
          <p:spPr>
            <a:xfrm>
              <a:off x="5857884" y="5996700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786446" y="6217932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>
              <a:spLocks noChangeAspect="1"/>
            </p:cNvSpPr>
            <p:nvPr/>
          </p:nvSpPr>
          <p:spPr>
            <a:xfrm>
              <a:off x="5857884" y="6282452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/>
            <p:cNvCxnSpPr>
              <a:stCxn id="93" idx="6"/>
              <a:endCxn id="94" idx="1"/>
            </p:cNvCxnSpPr>
            <p:nvPr/>
          </p:nvCxnSpPr>
          <p:spPr>
            <a:xfrm flipV="1">
              <a:off x="4798172" y="5503552"/>
              <a:ext cx="988274" cy="590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95" idx="6"/>
            </p:cNvCxnSpPr>
            <p:nvPr/>
          </p:nvCxnSpPr>
          <p:spPr>
            <a:xfrm flipV="1">
              <a:off x="6012618" y="5503552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97" idx="6"/>
            </p:cNvCxnSpPr>
            <p:nvPr/>
          </p:nvCxnSpPr>
          <p:spPr>
            <a:xfrm flipV="1">
              <a:off x="6012618" y="5789304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9" idx="6"/>
            </p:cNvCxnSpPr>
            <p:nvPr/>
          </p:nvCxnSpPr>
          <p:spPr>
            <a:xfrm flipV="1">
              <a:off x="6012618" y="6075056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1" idx="6"/>
            </p:cNvCxnSpPr>
            <p:nvPr/>
          </p:nvCxnSpPr>
          <p:spPr>
            <a:xfrm flipV="1">
              <a:off x="6012618" y="6360808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788024" y="5157192"/>
              <a:ext cx="1104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solidFill>
                    <a:srgbClr val="C00000"/>
                  </a:solidFill>
                </a:rPr>
                <a:t>i=new </a:t>
              </a:r>
              <a:r>
                <a:rPr lang="en-US" altLang="ko-KR" sz="1200" i="1" dirty="0" err="1" smtClean="0">
                  <a:solidFill>
                    <a:srgbClr val="C00000"/>
                  </a:solidFill>
                </a:rPr>
                <a:t>int</a:t>
              </a:r>
              <a:r>
                <a:rPr lang="en-US" altLang="ko-KR" sz="1200" i="1" dirty="0" smtClean="0">
                  <a:solidFill>
                    <a:srgbClr val="C00000"/>
                  </a:solidFill>
                </a:rPr>
                <a:t> [4][];</a:t>
              </a:r>
              <a:endParaRPr lang="ko-KR" altLang="en-US" sz="1200" i="1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43636" y="5217800"/>
              <a:ext cx="12315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i="1" dirty="0" err="1" smtClean="0"/>
                <a:t>i</a:t>
              </a:r>
              <a:r>
                <a:rPr lang="en-US" altLang="ko-KR" sz="1200" i="1" dirty="0" smtClean="0"/>
                <a:t>[0] = new </a:t>
              </a:r>
              <a:r>
                <a:rPr lang="en-US" altLang="ko-KR" sz="1200" i="1" dirty="0" err="1" smtClean="0"/>
                <a:t>int</a:t>
              </a:r>
              <a:r>
                <a:rPr lang="en-US" altLang="ko-KR" sz="1200" i="1" dirty="0" smtClean="0"/>
                <a:t>[1];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26526" y="6075056"/>
              <a:ext cx="12315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i="1" dirty="0" err="1" smtClean="0"/>
                <a:t>i</a:t>
              </a:r>
              <a:r>
                <a:rPr lang="en-US" altLang="ko-KR" sz="1200" i="1" dirty="0" smtClean="0"/>
                <a:t>[3] = new </a:t>
              </a:r>
              <a:r>
                <a:rPr lang="en-US" altLang="ko-KR" sz="1200" i="1" dirty="0" err="1" smtClean="0"/>
                <a:t>int</a:t>
              </a:r>
              <a:r>
                <a:rPr lang="en-US" altLang="ko-KR" sz="1200" i="1" dirty="0" smtClean="0"/>
                <a:t>[4];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286644" y="536067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[0][0]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286644" y="564642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[1][0]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43834" y="5646428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[1][1]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86644" y="621793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[3][0]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643834" y="621793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[3][1]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001024" y="621793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[3][2]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358214" y="621793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8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800" i="1" dirty="0" smtClean="0">
                  <a:solidFill>
                    <a:srgbClr val="C00000"/>
                  </a:solidFill>
                </a:rPr>
                <a:t>[3][3]</a:t>
              </a:r>
              <a:endParaRPr lang="ko-KR" altLang="en-US" sz="8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3528" y="4725144"/>
            <a:ext cx="378618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[][]; // 2</a:t>
            </a:r>
            <a:r>
              <a:rPr lang="ko-KR" altLang="en-US" sz="1600" dirty="0" smtClean="0">
                <a:latin typeface="+mj-lt"/>
              </a:rPr>
              <a:t>차원 배열의 </a:t>
            </a:r>
            <a:r>
              <a:rPr lang="ko-KR" altLang="en-US" sz="1600" dirty="0" err="1" smtClean="0">
                <a:latin typeface="+mj-lt"/>
              </a:rPr>
              <a:t>레퍼런스</a:t>
            </a:r>
            <a:r>
              <a:rPr lang="ko-KR" altLang="en-US" sz="1600" dirty="0" smtClean="0">
                <a:latin typeface="+mj-lt"/>
              </a:rPr>
              <a:t> 선언</a:t>
            </a:r>
          </a:p>
          <a:p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[4][]; // </a:t>
            </a:r>
            <a:r>
              <a:rPr lang="ko-KR" altLang="en-US" sz="1600" dirty="0" smtClean="0">
                <a:latin typeface="+mj-lt"/>
              </a:rPr>
              <a:t>각 행의 </a:t>
            </a:r>
            <a:r>
              <a:rPr lang="ko-KR" altLang="en-US" sz="1600" dirty="0" err="1" smtClean="0">
                <a:latin typeface="+mj-lt"/>
              </a:rPr>
              <a:t>레퍼런스</a:t>
            </a:r>
            <a:r>
              <a:rPr lang="ko-KR" altLang="en-US" sz="1600" dirty="0" smtClean="0">
                <a:latin typeface="+mj-lt"/>
              </a:rPr>
              <a:t> 배열 생성</a:t>
            </a:r>
          </a:p>
          <a:p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[0]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[1]; // </a:t>
            </a:r>
            <a:r>
              <a:rPr lang="ko-KR" altLang="en-US" sz="1600" dirty="0" smtClean="0">
                <a:latin typeface="+mj-lt"/>
              </a:rPr>
              <a:t>첫 행의 </a:t>
            </a:r>
            <a:r>
              <a:rPr lang="en-US" altLang="ko-KR" sz="1600" dirty="0" smtClean="0">
                <a:latin typeface="+mj-lt"/>
              </a:rPr>
              <a:t>1</a:t>
            </a:r>
            <a:r>
              <a:rPr lang="ko-KR" altLang="en-US" sz="1600" dirty="0" smtClean="0">
                <a:latin typeface="+mj-lt"/>
              </a:rPr>
              <a:t>개 정수 배열 생성</a:t>
            </a:r>
          </a:p>
          <a:p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[1]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[2]; // </a:t>
            </a:r>
            <a:r>
              <a:rPr lang="ko-KR" altLang="en-US" sz="1600" dirty="0" smtClean="0">
                <a:latin typeface="+mj-lt"/>
              </a:rPr>
              <a:t>둘째 행의 </a:t>
            </a:r>
            <a:r>
              <a:rPr lang="en-US" altLang="ko-KR" sz="1600" dirty="0" smtClean="0">
                <a:latin typeface="+mj-lt"/>
              </a:rPr>
              <a:t>2</a:t>
            </a:r>
            <a:r>
              <a:rPr lang="ko-KR" altLang="en-US" sz="1600" dirty="0" smtClean="0">
                <a:latin typeface="+mj-lt"/>
              </a:rPr>
              <a:t>개 정수 배열 생성</a:t>
            </a:r>
          </a:p>
          <a:p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[2]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[3]; // </a:t>
            </a:r>
            <a:r>
              <a:rPr lang="ko-KR" altLang="en-US" sz="1600" dirty="0" smtClean="0">
                <a:latin typeface="+mj-lt"/>
              </a:rPr>
              <a:t>셋째 행의 </a:t>
            </a:r>
            <a:r>
              <a:rPr lang="en-US" altLang="ko-KR" sz="1600" dirty="0" smtClean="0">
                <a:latin typeface="+mj-lt"/>
              </a:rPr>
              <a:t>3</a:t>
            </a:r>
            <a:r>
              <a:rPr lang="ko-KR" altLang="en-US" sz="1600" dirty="0" smtClean="0">
                <a:latin typeface="+mj-lt"/>
              </a:rPr>
              <a:t>개 정수 배열 생성</a:t>
            </a:r>
          </a:p>
          <a:p>
            <a:r>
              <a:rPr lang="en-US" altLang="ko-KR" sz="1600" dirty="0" err="1" smtClean="0">
                <a:latin typeface="+mj-lt"/>
              </a:rPr>
              <a:t>i</a:t>
            </a:r>
            <a:r>
              <a:rPr lang="en-US" altLang="ko-KR" sz="1600" dirty="0" smtClean="0">
                <a:latin typeface="+mj-lt"/>
              </a:rPr>
              <a:t>[3] = new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[4]; // </a:t>
            </a:r>
            <a:r>
              <a:rPr lang="ko-KR" altLang="en-US" sz="1600" dirty="0" err="1" smtClean="0">
                <a:latin typeface="+mj-lt"/>
              </a:rPr>
              <a:t>네째</a:t>
            </a:r>
            <a:r>
              <a:rPr lang="ko-KR" altLang="en-US" sz="1600" dirty="0" smtClean="0">
                <a:latin typeface="+mj-lt"/>
              </a:rPr>
              <a:t> 행의 </a:t>
            </a:r>
            <a:r>
              <a:rPr lang="en-US" altLang="ko-KR" sz="1600" dirty="0" smtClean="0">
                <a:latin typeface="+mj-lt"/>
              </a:rPr>
              <a:t>4</a:t>
            </a:r>
            <a:r>
              <a:rPr lang="ko-KR" altLang="en-US" sz="1600" dirty="0" smtClean="0">
                <a:latin typeface="+mj-lt"/>
              </a:rPr>
              <a:t>개 정수 배열 생성</a:t>
            </a:r>
            <a:endParaRPr lang="ko-KR" altLang="en-US" sz="1600" dirty="0">
              <a:latin typeface="+mj-lt"/>
            </a:endParaRPr>
          </a:p>
        </p:txBody>
      </p:sp>
      <p:sp>
        <p:nvSpPr>
          <p:cNvPr id="71" name="슬라이드 번호 개체 틀 7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비정방형 배열의 </a:t>
            </a:r>
            <a:r>
              <a:rPr lang="en-US" altLang="ko-KR" smtClean="0"/>
              <a:t>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357562"/>
            <a:ext cx="8153400" cy="3214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비정방형 배열의 </a:t>
            </a:r>
            <a:r>
              <a:rPr lang="en-US" altLang="ko-KR" dirty="0" smtClean="0"/>
              <a:t>length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4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 smtClean="0"/>
              <a:t>i[2].length -&gt; 2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3</a:t>
            </a:r>
          </a:p>
          <a:p>
            <a:pPr lvl="2"/>
            <a:r>
              <a:rPr lang="en-US" altLang="ko-KR" dirty="0" smtClean="0"/>
              <a:t>i[3].length -&gt; 3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4</a:t>
            </a:r>
          </a:p>
          <a:p>
            <a:pPr lvl="2"/>
            <a:endParaRPr lang="ko-KR" altLang="en-US" dirty="0"/>
          </a:p>
        </p:txBody>
      </p:sp>
      <p:grpSp>
        <p:nvGrpSpPr>
          <p:cNvPr id="7" name="그룹 32"/>
          <p:cNvGrpSpPr/>
          <p:nvPr/>
        </p:nvGrpSpPr>
        <p:grpSpPr>
          <a:xfrm>
            <a:off x="1357290" y="1214422"/>
            <a:ext cx="5929354" cy="1928826"/>
            <a:chOff x="1643042" y="1500174"/>
            <a:chExt cx="4143404" cy="1285884"/>
          </a:xfrm>
        </p:grpSpPr>
        <p:sp>
          <p:nvSpPr>
            <p:cNvPr id="4" name="직사각형 3"/>
            <p:cNvSpPr/>
            <p:nvPr/>
          </p:nvSpPr>
          <p:spPr>
            <a:xfrm>
              <a:off x="4357654" y="2214554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14844" y="2214554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72034" y="2214554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43042" y="169671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" name="순서도: 연결자 8"/>
            <p:cNvSpPr>
              <a:spLocks noChangeAspect="1"/>
            </p:cNvSpPr>
            <p:nvPr/>
          </p:nvSpPr>
          <p:spPr>
            <a:xfrm>
              <a:off x="1714480" y="1761232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57488" y="1643050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순서도: 연결자 10"/>
            <p:cNvSpPr>
              <a:spLocks noChangeAspect="1"/>
            </p:cNvSpPr>
            <p:nvPr/>
          </p:nvSpPr>
          <p:spPr>
            <a:xfrm>
              <a:off x="2928926" y="1707570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57488" y="1928802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연결자 12"/>
            <p:cNvSpPr>
              <a:spLocks noChangeAspect="1"/>
            </p:cNvSpPr>
            <p:nvPr/>
          </p:nvSpPr>
          <p:spPr>
            <a:xfrm>
              <a:off x="2928926" y="1993322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57488" y="2214554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연결자 14"/>
            <p:cNvSpPr>
              <a:spLocks noChangeAspect="1"/>
            </p:cNvSpPr>
            <p:nvPr/>
          </p:nvSpPr>
          <p:spPr>
            <a:xfrm>
              <a:off x="2928926" y="2279074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57488" y="2500306"/>
              <a:ext cx="357190" cy="2857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연결자 16"/>
            <p:cNvSpPr>
              <a:spLocks noChangeAspect="1"/>
            </p:cNvSpPr>
            <p:nvPr/>
          </p:nvSpPr>
          <p:spPr>
            <a:xfrm>
              <a:off x="2928926" y="2564826"/>
              <a:ext cx="154734" cy="16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8" name="직선 화살표 연결선 17"/>
            <p:cNvCxnSpPr>
              <a:stCxn id="9" idx="6"/>
              <a:endCxn id="10" idx="1"/>
            </p:cNvCxnSpPr>
            <p:nvPr/>
          </p:nvCxnSpPr>
          <p:spPr>
            <a:xfrm flipV="1">
              <a:off x="1869214" y="1785926"/>
              <a:ext cx="988274" cy="590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6"/>
            </p:cNvCxnSpPr>
            <p:nvPr/>
          </p:nvCxnSpPr>
          <p:spPr>
            <a:xfrm flipV="1">
              <a:off x="3083660" y="1785926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6"/>
            </p:cNvCxnSpPr>
            <p:nvPr/>
          </p:nvCxnSpPr>
          <p:spPr>
            <a:xfrm flipV="1">
              <a:off x="3083660" y="2071678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6"/>
            </p:cNvCxnSpPr>
            <p:nvPr/>
          </p:nvCxnSpPr>
          <p:spPr>
            <a:xfrm flipV="1">
              <a:off x="3083660" y="2357430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6"/>
            </p:cNvCxnSpPr>
            <p:nvPr/>
          </p:nvCxnSpPr>
          <p:spPr>
            <a:xfrm flipV="1">
              <a:off x="3083660" y="2643182"/>
              <a:ext cx="1273994" cy="5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28794" y="1500174"/>
              <a:ext cx="880589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C00000"/>
                  </a:solidFill>
                </a:rPr>
                <a:t>i=new </a:t>
              </a:r>
              <a:r>
                <a:rPr lang="en-US" altLang="ko-KR" sz="1400" i="1" dirty="0" err="1" smtClean="0">
                  <a:solidFill>
                    <a:srgbClr val="C00000"/>
                  </a:solidFill>
                </a:rPr>
                <a:t>int</a:t>
              </a:r>
              <a:r>
                <a:rPr lang="en-US" altLang="ko-KR" sz="1400" i="1" dirty="0" smtClean="0">
                  <a:solidFill>
                    <a:srgbClr val="C00000"/>
                  </a:solidFill>
                </a:rPr>
                <a:t> [4][];</a:t>
              </a:r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32695" y="1580741"/>
              <a:ext cx="984765" cy="205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err="1" smtClean="0"/>
                <a:t>i</a:t>
              </a:r>
              <a:r>
                <a:rPr lang="en-US" altLang="ko-KR" sz="1400" i="1" dirty="0" smtClean="0"/>
                <a:t>[0] = new </a:t>
              </a:r>
              <a:r>
                <a:rPr lang="en-US" altLang="ko-KR" sz="1400" i="1" dirty="0" err="1" smtClean="0"/>
                <a:t>int</a:t>
              </a:r>
              <a:r>
                <a:rPr lang="en-US" altLang="ko-KR" sz="1400" i="1" dirty="0" smtClean="0"/>
                <a:t>[1];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2695" y="2437997"/>
              <a:ext cx="984765" cy="205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err="1" smtClean="0"/>
                <a:t>i</a:t>
              </a:r>
              <a:r>
                <a:rPr lang="en-US" altLang="ko-KR" sz="1400" i="1" dirty="0" smtClean="0"/>
                <a:t>[3] = new </a:t>
              </a:r>
              <a:r>
                <a:rPr lang="en-US" altLang="ko-KR" sz="1400" i="1" dirty="0" err="1" smtClean="0"/>
                <a:t>int</a:t>
              </a:r>
              <a:r>
                <a:rPr lang="en-US" altLang="ko-KR" sz="1400" i="1" dirty="0" smtClean="0"/>
                <a:t>[4];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57686" y="1643050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[0][0]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7686" y="192880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[1][0]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1928802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[1][1]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7686" y="25003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[3][0]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4876" y="25003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[3][1]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72066" y="25003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[3][2]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29256" y="2500306"/>
              <a:ext cx="35719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900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ko-KR" sz="900" i="1" dirty="0" smtClean="0">
                  <a:solidFill>
                    <a:srgbClr val="C00000"/>
                  </a:solidFill>
                </a:rPr>
                <a:t>[3][3]</a:t>
              </a:r>
              <a:endParaRPr lang="ko-KR" altLang="en-US" sz="9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3-10 : </a:t>
            </a:r>
            <a:r>
              <a:rPr lang="ko-KR" altLang="en-US" dirty="0"/>
              <a:t>비 정방형 배열의 생성과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629" y="1920401"/>
            <a:ext cx="50189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IrregularArray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 = 0;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[][]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[4][];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[0]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[3];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[1]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[2];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[2]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[3];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[3]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[2];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[i].length; j++)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[i][j] = (i+1)*10 + j;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</a:t>
            </a:r>
            <a:r>
              <a:rPr lang="en-US" altLang="ko-KR" sz="1600" dirty="0" smtClean="0"/>
              <a:t>++) {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[i].length; j++)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[i][j]+" </a:t>
            </a:r>
            <a:r>
              <a:rPr lang="en-US" altLang="ko-KR" sz="1600" dirty="0" smtClean="0"/>
              <a:t>");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/>
              <a:t>System.</a:t>
            </a:r>
            <a:r>
              <a:rPr lang="en-US" altLang="ko-KR" sz="1600" i="1" dirty="0" err="1"/>
              <a:t>out.println</a:t>
            </a:r>
            <a:r>
              <a:rPr lang="en-US" altLang="ko-KR" sz="1600" i="1" dirty="0" smtClean="0"/>
              <a:t>();</a:t>
            </a:r>
          </a:p>
          <a:p>
            <a:pPr defTabSz="180000"/>
            <a:r>
              <a:rPr lang="en-US" altLang="ko-KR" sz="1600" i="1" dirty="0"/>
              <a:t>	</a:t>
            </a:r>
            <a:r>
              <a:rPr lang="en-US" altLang="ko-KR" sz="1600" i="1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412776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그림과 같은 비정방형 배열을 만들어 값을 초기화하고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22357608" descr="EMB0000079029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21" y="1920401"/>
            <a:ext cx="1089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0555" y="5367498"/>
            <a:ext cx="103586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10 11 12 </a:t>
            </a:r>
          </a:p>
          <a:p>
            <a:r>
              <a:rPr lang="en-US" altLang="ko-KR" sz="1600" dirty="0"/>
              <a:t>20 21 </a:t>
            </a:r>
          </a:p>
          <a:p>
            <a:r>
              <a:rPr lang="en-US" altLang="ko-KR" sz="1600" dirty="0"/>
              <a:t>30 31 32 </a:t>
            </a:r>
          </a:p>
          <a:p>
            <a:r>
              <a:rPr lang="en-US" altLang="ko-KR" sz="1600" dirty="0"/>
              <a:t>40 41 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메소드에서</a:t>
            </a:r>
            <a:r>
              <a:rPr lang="ko-KR" altLang="en-US" dirty="0" smtClean="0"/>
              <a:t> 배열 리턴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배열의 타입과 </a:t>
            </a:r>
            <a:r>
              <a:rPr lang="ko-KR" altLang="en-US" dirty="0" smtClean="0"/>
              <a:t>차원은 </a:t>
            </a:r>
            <a:r>
              <a:rPr lang="ko-KR" altLang="en-US" dirty="0" err="1" smtClean="0"/>
              <a:t>리턴받는</a:t>
            </a:r>
            <a:r>
              <a:rPr lang="ko-KR" altLang="en-US" dirty="0" smtClean="0"/>
              <a:t> </a:t>
            </a:r>
            <a:r>
              <a:rPr lang="ko-KR" altLang="en-US" dirty="0"/>
              <a:t>배열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</a:t>
            </a:r>
            <a:r>
              <a:rPr lang="ko-KR" altLang="en-US" dirty="0"/>
              <a:t>타입과 </a:t>
            </a:r>
            <a:r>
              <a:rPr lang="ko-KR" altLang="en-US" dirty="0" smtClean="0"/>
              <a:t>차원에 일치해야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타입에 배열의 크기를 지정하지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195736" y="2997380"/>
            <a:ext cx="5062903" cy="2835456"/>
            <a:chOff x="1453313" y="3165470"/>
            <a:chExt cx="5062903" cy="2835456"/>
          </a:xfrm>
        </p:grpSpPr>
        <p:sp>
          <p:nvSpPr>
            <p:cNvPr id="6" name="TextBox 5"/>
            <p:cNvSpPr txBox="1"/>
            <p:nvPr/>
          </p:nvSpPr>
          <p:spPr>
            <a:xfrm>
              <a:off x="1475656" y="3707740"/>
              <a:ext cx="50405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altLang="ko-KR" sz="2800" dirty="0" smtClean="0">
                  <a:solidFill>
                    <a:srgbClr val="FF0000"/>
                  </a:solidFill>
                </a:rPr>
                <a:t> [] </a:t>
              </a:r>
              <a:r>
                <a:rPr lang="ko-KR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2800" dirty="0" err="1" smtClean="0"/>
                <a:t>makeArray</a:t>
              </a:r>
              <a:r>
                <a:rPr lang="en-US" altLang="ko-KR" sz="2800" dirty="0" smtClean="0"/>
                <a:t>() {</a:t>
              </a:r>
            </a:p>
            <a:p>
              <a:r>
                <a:rPr lang="en-US" altLang="ko-KR" sz="2800" dirty="0" smtClean="0"/>
                <a:t>	</a:t>
              </a:r>
              <a:r>
                <a:rPr lang="en-US" altLang="ko-KR" sz="2800" dirty="0" err="1" smtClean="0"/>
                <a:t>int</a:t>
              </a:r>
              <a:r>
                <a:rPr lang="en-US" altLang="ko-KR" sz="2800" dirty="0" smtClean="0"/>
                <a:t> temp [] = new </a:t>
              </a:r>
              <a:r>
                <a:rPr lang="en-US" altLang="ko-KR" sz="2800" dirty="0" err="1" smtClean="0"/>
                <a:t>int</a:t>
              </a:r>
              <a:r>
                <a:rPr lang="en-US" altLang="ko-KR" sz="2800" dirty="0" smtClean="0"/>
                <a:t> [4];</a:t>
              </a:r>
            </a:p>
            <a:p>
              <a:r>
                <a:rPr lang="en-US" altLang="ko-KR" sz="2800" dirty="0" smtClean="0"/>
                <a:t>	return </a:t>
              </a:r>
              <a:r>
                <a:rPr lang="en-US" altLang="ko-KR" sz="2800" dirty="0" smtClean="0">
                  <a:solidFill>
                    <a:srgbClr val="FF0000"/>
                  </a:solidFill>
                </a:rPr>
                <a:t>temp</a:t>
              </a:r>
              <a:r>
                <a:rPr lang="en-US" altLang="ko-KR" sz="2800" dirty="0" smtClean="0"/>
                <a:t>;</a:t>
              </a:r>
            </a:p>
            <a:p>
              <a:r>
                <a:rPr lang="en-US" altLang="ko-KR" sz="2800" dirty="0" smtClean="0"/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547664" y="3851756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/>
            <p:nvPr/>
          </p:nvCxnSpPr>
          <p:spPr>
            <a:xfrm rot="5400000">
              <a:off x="1728082" y="3708138"/>
              <a:ext cx="287238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1760" y="3851756"/>
              <a:ext cx="16561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3313" y="3195732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리턴 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26116" y="316547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이름</a:t>
              </a:r>
              <a:endParaRPr lang="ko-KR" altLang="en-US" dirty="0"/>
            </a:p>
          </p:txBody>
        </p:sp>
        <p:cxnSp>
          <p:nvCxnSpPr>
            <p:cNvPr id="12" name="꺾인 연결선 11"/>
            <p:cNvCxnSpPr/>
            <p:nvPr/>
          </p:nvCxnSpPr>
          <p:spPr>
            <a:xfrm rot="5400000">
              <a:off x="3096630" y="3707740"/>
              <a:ext cx="288032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5400000" flipH="1" flipV="1">
              <a:off x="3470705" y="5322385"/>
              <a:ext cx="618418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63775" y="563159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 리턴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3347864" y="5013176"/>
              <a:ext cx="864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3-11 : </a:t>
            </a:r>
            <a:r>
              <a:rPr lang="ko-KR" altLang="en-US" dirty="0" smtClean="0"/>
              <a:t>배열 리턴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63806"/>
            <a:ext cx="59447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ReturnArray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/>
              <a:t>	static </a:t>
            </a: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makeArray</a:t>
            </a:r>
            <a:r>
              <a:rPr lang="en-US" altLang="ko-KR" dirty="0"/>
              <a:t>() {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temp[] = new </a:t>
            </a:r>
            <a:r>
              <a:rPr lang="en-US" altLang="ko-KR" dirty="0" err="1"/>
              <a:t>int</a:t>
            </a:r>
            <a:r>
              <a:rPr lang="en-US" altLang="ko-KR" dirty="0"/>
              <a:t>[4];</a:t>
            </a:r>
          </a:p>
          <a:p>
            <a:pPr defTabSz="180000"/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i=0;i&lt;</a:t>
            </a:r>
            <a:r>
              <a:rPr lang="en-US" altLang="ko-KR" dirty="0" err="1"/>
              <a:t>temp.length;i</a:t>
            </a:r>
            <a:r>
              <a:rPr lang="en-US" altLang="ko-KR" dirty="0"/>
              <a:t>++)</a:t>
            </a:r>
          </a:p>
          <a:p>
            <a:pPr defTabSz="180000"/>
            <a:r>
              <a:rPr lang="en-US" altLang="ko-KR" dirty="0"/>
              <a:t>			temp[i] = i;</a:t>
            </a:r>
          </a:p>
          <a:p>
            <a:pPr defTabSz="180000"/>
            <a:r>
              <a:rPr lang="en-US" altLang="ko-KR" dirty="0"/>
              <a:t>		return temp;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/>
              <a:t>	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	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intArray</a:t>
            </a:r>
            <a:r>
              <a:rPr lang="en-US" altLang="ko-KR" dirty="0"/>
              <a:t> [];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intArray</a:t>
            </a:r>
            <a:r>
              <a:rPr lang="en-US" altLang="ko-KR" dirty="0"/>
              <a:t> = </a:t>
            </a:r>
            <a:r>
              <a:rPr lang="en-US" altLang="ko-KR" dirty="0" err="1"/>
              <a:t>makeArray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</a:t>
            </a:r>
            <a:r>
              <a:rPr lang="en-US" altLang="ko-KR" dirty="0" err="1"/>
              <a:t>intArray.length</a:t>
            </a:r>
            <a:r>
              <a:rPr lang="en-US" altLang="ko-KR" dirty="0"/>
              <a:t>; i++)</a:t>
            </a:r>
          </a:p>
          <a:p>
            <a:pPr defTabSz="180000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intArray</a:t>
            </a:r>
            <a:r>
              <a:rPr lang="en-US" altLang="ko-KR" dirty="0"/>
              <a:t>[i]);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생성하고 각 원소 값을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 생성은 배열을 생성하여 각 원소의 인덱스 값으로 초기화하여 반환하는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8" y="4933795"/>
            <a:ext cx="3113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12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7950" y="3714752"/>
            <a:ext cx="23574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600" dirty="0" smtClean="0">
                <a:latin typeface="+mj-lt"/>
              </a:rPr>
              <a:t>for (</a:t>
            </a:r>
            <a:r>
              <a:rPr lang="nn-NO" altLang="ko-KR" sz="1600" dirty="0" smtClean="0">
                <a:solidFill>
                  <a:srgbClr val="FF0000"/>
                </a:solidFill>
                <a:latin typeface="+mj-lt"/>
              </a:rPr>
              <a:t>i = 0</a:t>
            </a:r>
            <a:r>
              <a:rPr lang="nn-NO" altLang="ko-KR" sz="1600" dirty="0" smtClean="0">
                <a:latin typeface="+mj-lt"/>
              </a:rPr>
              <a:t>; </a:t>
            </a:r>
            <a:r>
              <a:rPr lang="nn-NO" altLang="ko-KR" sz="1600" dirty="0" smtClean="0">
                <a:solidFill>
                  <a:srgbClr val="FF0000"/>
                </a:solidFill>
                <a:latin typeface="+mj-lt"/>
              </a:rPr>
              <a:t>i &lt; 10</a:t>
            </a:r>
            <a:r>
              <a:rPr lang="nn-NO" altLang="ko-KR" sz="1600" dirty="0" smtClean="0">
                <a:latin typeface="+mj-lt"/>
              </a:rPr>
              <a:t>; </a:t>
            </a:r>
            <a:r>
              <a:rPr lang="nn-NO" altLang="ko-KR" sz="1600" dirty="0" smtClean="0">
                <a:solidFill>
                  <a:srgbClr val="FF0000"/>
                </a:solidFill>
                <a:latin typeface="+mj-lt"/>
              </a:rPr>
              <a:t>i++</a:t>
            </a:r>
            <a:r>
              <a:rPr lang="nn-NO" altLang="ko-KR" sz="1600" dirty="0" smtClean="0">
                <a:latin typeface="+mj-lt"/>
              </a:rPr>
              <a:t>) {</a:t>
            </a:r>
          </a:p>
          <a:p>
            <a:pPr marL="0" lvl="3"/>
            <a:r>
              <a:rPr lang="en-US" altLang="ko-KR" sz="1600" dirty="0" smtClean="0">
                <a:latin typeface="+mj-lt"/>
              </a:rPr>
              <a:t>     </a:t>
            </a:r>
            <a:r>
              <a:rPr lang="en-US" altLang="ko-KR" sz="1600" dirty="0" err="1" smtClean="0">
                <a:latin typeface="+mj-lt"/>
              </a:rPr>
              <a:t>System.</a:t>
            </a:r>
            <a:r>
              <a:rPr lang="en-US" altLang="ko-KR" sz="1600" i="1" dirty="0" err="1" smtClean="0">
                <a:latin typeface="+mj-lt"/>
              </a:rPr>
              <a:t>out.print</a:t>
            </a:r>
            <a:r>
              <a:rPr lang="en-US" altLang="ko-KR" sz="1600" i="1" dirty="0" smtClean="0">
                <a:latin typeface="+mj-lt"/>
              </a:rPr>
              <a:t>(</a:t>
            </a:r>
            <a:r>
              <a:rPr lang="en-US" altLang="ko-KR" sz="1600" i="1" dirty="0" err="1" smtClean="0">
                <a:latin typeface="+mj-lt"/>
              </a:rPr>
              <a:t>i</a:t>
            </a:r>
            <a:r>
              <a:rPr lang="en-US" altLang="ko-KR" sz="1600" i="1" dirty="0" smtClean="0">
                <a:latin typeface="+mj-lt"/>
              </a:rPr>
              <a:t>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43042" y="2071678"/>
            <a:ext cx="2155450" cy="3857652"/>
            <a:chOff x="4000496" y="2071678"/>
            <a:chExt cx="2155450" cy="3857652"/>
          </a:xfrm>
        </p:grpSpPr>
        <p:sp>
          <p:nvSpPr>
            <p:cNvPr id="6" name="TextBox 5"/>
            <p:cNvSpPr txBox="1"/>
            <p:nvPr/>
          </p:nvSpPr>
          <p:spPr>
            <a:xfrm>
              <a:off x="4286248" y="2071678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초기문</a:t>
              </a:r>
              <a:endParaRPr lang="ko-KR" altLang="en-US" sz="1600"/>
            </a:p>
          </p:txBody>
        </p:sp>
        <p:sp>
          <p:nvSpPr>
            <p:cNvPr id="7" name="다이아몬드 6"/>
            <p:cNvSpPr/>
            <p:nvPr/>
          </p:nvSpPr>
          <p:spPr>
            <a:xfrm>
              <a:off x="4357686" y="278605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조건식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rot="5400000">
              <a:off x="4812715" y="2598145"/>
              <a:ext cx="375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86248" y="3714752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작업문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>
              <a:stCxn id="7" idx="2"/>
              <a:endCxn id="9" idx="0"/>
            </p:cNvCxnSpPr>
            <p:nvPr/>
          </p:nvCxnSpPr>
          <p:spPr>
            <a:xfrm rot="5400000">
              <a:off x="4857752" y="3571876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86248" y="4429132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반복 후작업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9" idx="2"/>
              <a:endCxn id="11" idx="0"/>
            </p:cNvCxnSpPr>
            <p:nvPr/>
          </p:nvCxnSpPr>
          <p:spPr>
            <a:xfrm rot="5400000">
              <a:off x="4812715" y="4241219"/>
              <a:ext cx="375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10800000">
              <a:off x="4000496" y="4643446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endCxn id="7" idx="1"/>
            </p:cNvCxnSpPr>
            <p:nvPr/>
          </p:nvCxnSpPr>
          <p:spPr>
            <a:xfrm rot="5400000" flipH="1" flipV="1">
              <a:off x="3411134" y="3696894"/>
              <a:ext cx="1535917" cy="3571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33"/>
            <p:cNvCxnSpPr>
              <a:stCxn id="7" idx="3"/>
            </p:cNvCxnSpPr>
            <p:nvPr/>
          </p:nvCxnSpPr>
          <p:spPr>
            <a:xfrm>
              <a:off x="5643570" y="3107529"/>
              <a:ext cx="357190" cy="20359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연결자 15"/>
            <p:cNvSpPr/>
            <p:nvPr/>
          </p:nvSpPr>
          <p:spPr>
            <a:xfrm>
              <a:off x="5000628" y="5786454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" name="Shape 16"/>
            <p:cNvCxnSpPr>
              <a:endCxn id="16" idx="0"/>
            </p:cNvCxnSpPr>
            <p:nvPr/>
          </p:nvCxnSpPr>
          <p:spPr>
            <a:xfrm rot="10800000" flipV="1">
              <a:off x="5072066" y="5143512"/>
              <a:ext cx="928694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00628" y="3357562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0000"/>
                  </a:solidFill>
                </a:rPr>
                <a:t>true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2786058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00562" y="2071678"/>
            <a:ext cx="1428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i = 0</a:t>
            </a:r>
            <a:endParaRPr lang="ko-KR" altLang="en-US" sz="1600"/>
          </a:p>
        </p:txBody>
      </p:sp>
      <p:sp>
        <p:nvSpPr>
          <p:cNvPr id="22" name="다이아몬드 21"/>
          <p:cNvSpPr/>
          <p:nvPr/>
        </p:nvSpPr>
        <p:spPr>
          <a:xfrm>
            <a:off x="4572000" y="2786058"/>
            <a:ext cx="1285884" cy="64294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i&lt;10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rot="5400000">
            <a:off x="5027029" y="2598145"/>
            <a:ext cx="37582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94620" y="3714752"/>
            <a:ext cx="16430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System.out.print(i)</a:t>
            </a:r>
            <a:endParaRPr lang="ko-KR" altLang="en-US" sz="1600"/>
          </a:p>
        </p:txBody>
      </p:sp>
      <p:cxnSp>
        <p:nvCxnSpPr>
          <p:cNvPr id="25" name="직선 화살표 연결선 24"/>
          <p:cNvCxnSpPr>
            <a:stCxn id="22" idx="2"/>
            <a:endCxn id="24" idx="0"/>
          </p:cNvCxnSpPr>
          <p:nvPr/>
        </p:nvCxnSpPr>
        <p:spPr>
          <a:xfrm>
            <a:off x="5214942" y="3429000"/>
            <a:ext cx="1215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0562" y="4429132"/>
            <a:ext cx="1428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i++</a:t>
            </a:r>
            <a:endParaRPr lang="ko-KR" altLang="en-US" sz="1600"/>
          </a:p>
        </p:txBody>
      </p:sp>
      <p:cxnSp>
        <p:nvCxnSpPr>
          <p:cNvPr id="27" name="직선 화살표 연결선 26"/>
          <p:cNvCxnSpPr>
            <a:stCxn id="24" idx="2"/>
            <a:endCxn id="26" idx="0"/>
          </p:cNvCxnSpPr>
          <p:nvPr/>
        </p:nvCxnSpPr>
        <p:spPr>
          <a:xfrm flipH="1">
            <a:off x="5214942" y="4053306"/>
            <a:ext cx="1215" cy="375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4214810" y="464344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22" idx="1"/>
          </p:cNvCxnSpPr>
          <p:nvPr/>
        </p:nvCxnSpPr>
        <p:spPr>
          <a:xfrm rot="5400000" flipH="1" flipV="1">
            <a:off x="3625448" y="3696894"/>
            <a:ext cx="1535917" cy="3571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33"/>
          <p:cNvCxnSpPr>
            <a:stCxn id="22" idx="3"/>
          </p:cNvCxnSpPr>
          <p:nvPr/>
        </p:nvCxnSpPr>
        <p:spPr>
          <a:xfrm>
            <a:off x="5857884" y="3107529"/>
            <a:ext cx="357190" cy="20359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5214942" y="5786454"/>
            <a:ext cx="142876" cy="1428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2" name="Shape 31"/>
          <p:cNvCxnSpPr>
            <a:endCxn id="31" idx="0"/>
          </p:cNvCxnSpPr>
          <p:nvPr/>
        </p:nvCxnSpPr>
        <p:spPr>
          <a:xfrm rot="10800000" flipV="1">
            <a:off x="5286380" y="5143512"/>
            <a:ext cx="928694" cy="6429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14942" y="3357562"/>
            <a:ext cx="5061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true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2786058"/>
            <a:ext cx="5838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false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612676" y="3861049"/>
            <a:ext cx="8207796" cy="2520280"/>
          </a:xfrm>
        </p:spPr>
        <p:txBody>
          <a:bodyPr>
            <a:normAutofit fontScale="92500" lnSpcReduction="10000"/>
          </a:bodyPr>
          <a:lstStyle/>
          <a:p>
            <a:endParaRPr lang="en-US" altLang="ko-KR" sz="2200" dirty="0" smtClean="0"/>
          </a:p>
          <a:p>
            <a:r>
              <a:rPr lang="en-US" altLang="ko-KR" sz="2200" dirty="0" smtClean="0"/>
              <a:t>main()</a:t>
            </a:r>
            <a:r>
              <a:rPr lang="ko-KR" altLang="en-US" sz="2200" dirty="0" smtClean="0"/>
              <a:t>의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특징</a:t>
            </a:r>
            <a:endParaRPr lang="en-US" altLang="ko-KR" sz="2200" dirty="0" smtClean="0"/>
          </a:p>
          <a:p>
            <a:pPr lvl="1"/>
            <a:r>
              <a:rPr lang="ko-KR" altLang="en-US" dirty="0"/>
              <a:t>자바 응용프로그램은 </a:t>
            </a:r>
            <a:r>
              <a:rPr lang="en-US" altLang="ko-KR" dirty="0"/>
              <a:t>main()</a:t>
            </a:r>
            <a:r>
              <a:rPr lang="ko-KR" altLang="en-US" dirty="0"/>
              <a:t>에서 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타입은 </a:t>
            </a:r>
            <a:r>
              <a:rPr lang="en-US" altLang="ko-KR" dirty="0" smtClean="0"/>
              <a:t>void</a:t>
            </a:r>
          </a:p>
          <a:p>
            <a:pPr lvl="1"/>
            <a:r>
              <a:rPr lang="ko-KR" altLang="en-US" dirty="0"/>
              <a:t>인자는 문자열 배열</a:t>
            </a:r>
            <a:r>
              <a:rPr lang="en-US" altLang="ko-KR" dirty="0"/>
              <a:t>(String </a:t>
            </a:r>
            <a:r>
              <a:rPr lang="en-US" altLang="ko-KR" dirty="0" smtClean="0"/>
              <a:t>[])</a:t>
            </a:r>
            <a:r>
              <a:rPr lang="ko-KR" altLang="en-US" dirty="0" smtClean="0"/>
              <a:t>로 전달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624" y="1196752"/>
            <a:ext cx="6840760" cy="2589386"/>
            <a:chOff x="1259632" y="4088105"/>
            <a:chExt cx="6840760" cy="2589386"/>
          </a:xfrm>
        </p:grpSpPr>
        <p:sp>
          <p:nvSpPr>
            <p:cNvPr id="24" name="TextBox 23"/>
            <p:cNvSpPr txBox="1"/>
            <p:nvPr/>
          </p:nvSpPr>
          <p:spPr>
            <a:xfrm>
              <a:off x="1403648" y="5600273"/>
              <a:ext cx="66967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public static void main(String [] </a:t>
              </a:r>
              <a:r>
                <a:rPr lang="en-US" altLang="ko-KR" sz="3200" dirty="0" err="1" smtClean="0"/>
                <a:t>args</a:t>
              </a:r>
              <a:r>
                <a:rPr lang="en-US" altLang="ko-KR" sz="3200" dirty="0" smtClean="0"/>
                <a:t>) {</a:t>
              </a:r>
            </a:p>
            <a:p>
              <a:r>
                <a:rPr lang="en-US" altLang="ko-KR" sz="3200" dirty="0" smtClean="0"/>
                <a:t>}</a:t>
              </a:r>
              <a:endParaRPr lang="en-US" altLang="ko-KR" sz="3200" dirty="0"/>
            </a:p>
          </p:txBody>
        </p:sp>
        <p:cxnSp>
          <p:nvCxnSpPr>
            <p:cNvPr id="25" name="꺾인 연결선 24"/>
            <p:cNvCxnSpPr/>
            <p:nvPr/>
          </p:nvCxnSpPr>
          <p:spPr>
            <a:xfrm rot="5400000">
              <a:off x="3455876" y="5348245"/>
              <a:ext cx="648072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419872" y="5672281"/>
              <a:ext cx="7920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75656" y="5672281"/>
              <a:ext cx="9361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rot="5400000">
              <a:off x="1546870" y="5384249"/>
              <a:ext cx="576858" cy="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220072" y="5672281"/>
              <a:ext cx="1224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5672281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59632" y="4376137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다른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클래스에서</a:t>
              </a:r>
              <a:endParaRPr lang="en-US" altLang="ko-KR" dirty="0" smtClean="0"/>
            </a:p>
            <a:p>
              <a:r>
                <a:rPr lang="ko-KR" altLang="en-US" dirty="0" smtClean="0"/>
                <a:t> </a:t>
              </a:r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접근 허용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55776" y="4088105"/>
              <a:ext cx="864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객체 </a:t>
              </a:r>
              <a:r>
                <a:rPr lang="ko-KR" altLang="en-US" dirty="0" err="1" smtClean="0"/>
                <a:t>생성전부터</a:t>
              </a:r>
              <a:r>
                <a:rPr lang="ko-KR" altLang="en-US" dirty="0" smtClean="0"/>
                <a:t> 호출 가능</a:t>
              </a:r>
              <a:endParaRPr lang="ko-KR" altLang="en-US" dirty="0"/>
            </a:p>
          </p:txBody>
        </p:sp>
        <p:cxnSp>
          <p:nvCxnSpPr>
            <p:cNvPr id="33" name="꺾인 연결선 32"/>
            <p:cNvCxnSpPr/>
            <p:nvPr/>
          </p:nvCxnSpPr>
          <p:spPr>
            <a:xfrm rot="5400000">
              <a:off x="2518978" y="5348245"/>
              <a:ext cx="648866" cy="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275856" y="466416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리턴 값 없음</a:t>
              </a:r>
              <a:endParaRPr lang="ko-KR" altLang="en-US"/>
            </a:p>
          </p:txBody>
        </p:sp>
        <p:cxnSp>
          <p:nvCxnSpPr>
            <p:cNvPr id="35" name="꺾인 연결선 34"/>
            <p:cNvCxnSpPr/>
            <p:nvPr/>
          </p:nvCxnSpPr>
          <p:spPr>
            <a:xfrm rot="5400000">
              <a:off x="5580112" y="5312241"/>
              <a:ext cx="72008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08104" y="459216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문자열 배열</a:t>
              </a:r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6589018" y="5671487"/>
              <a:ext cx="647278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5400000">
              <a:off x="6589018" y="5311447"/>
              <a:ext cx="72008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32240" y="4592161"/>
              <a:ext cx="50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인자</a:t>
              </a:r>
              <a:endParaRPr lang="ko-KR" altLang="en-US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 전달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748440" y="1540262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044584" y="1540262"/>
            <a:ext cx="3357586" cy="17281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36272" y="1484784"/>
            <a:ext cx="327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C:\&gt;</a:t>
            </a:r>
            <a:r>
              <a:rPr lang="en-US" dirty="0" smtClean="0"/>
              <a:t>java Hello </a:t>
            </a:r>
            <a:r>
              <a:rPr lang="en-US" b="1" dirty="0" err="1" smtClean="0"/>
              <a:t>abc</a:t>
            </a:r>
            <a:r>
              <a:rPr lang="en-US" b="1" dirty="0" smtClean="0"/>
              <a:t> 3 % 5.7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6272" y="3628494"/>
            <a:ext cx="4536504" cy="2392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endParaRPr lang="en-US" altLang="ko-KR" sz="1600" dirty="0" smtClean="0"/>
          </a:p>
          <a:p>
            <a:pPr defTabSz="180000"/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212477" y="182406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i="1" dirty="0" err="1" smtClean="0">
                <a:solidFill>
                  <a:srgbClr val="FF0000"/>
                </a:solidFill>
              </a:rPr>
              <a:t>abc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12477" y="210982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“3”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12477" y="2395572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“%”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12477" y="2681324"/>
            <a:ext cx="786101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 smtClean="0">
                <a:solidFill>
                  <a:srgbClr val="FF0000"/>
                </a:solidFill>
              </a:rPr>
              <a:t>“5.7”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1020374">
            <a:off x="3961015" y="1756019"/>
            <a:ext cx="404253" cy="100473"/>
          </a:xfrm>
          <a:custGeom>
            <a:avLst/>
            <a:gdLst>
              <a:gd name="connsiteX0" fmla="*/ 0 w 744717"/>
              <a:gd name="connsiteY0" fmla="*/ 10998 h 359789"/>
              <a:gd name="connsiteX1" fmla="*/ 179109 w 744717"/>
              <a:gd name="connsiteY1" fmla="*/ 10998 h 359789"/>
              <a:gd name="connsiteX2" fmla="*/ 424206 w 744717"/>
              <a:gd name="connsiteY2" fmla="*/ 58132 h 359789"/>
              <a:gd name="connsiteX3" fmla="*/ 744717 w 744717"/>
              <a:gd name="connsiteY3" fmla="*/ 359789 h 35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359789">
                <a:moveTo>
                  <a:pt x="0" y="10998"/>
                </a:moveTo>
                <a:cubicBezTo>
                  <a:pt x="54204" y="7070"/>
                  <a:pt x="108408" y="3142"/>
                  <a:pt x="179109" y="10998"/>
                </a:cubicBezTo>
                <a:cubicBezTo>
                  <a:pt x="249810" y="18854"/>
                  <a:pt x="329938" y="0"/>
                  <a:pt x="424206" y="58132"/>
                </a:cubicBezTo>
                <a:cubicBezTo>
                  <a:pt x="518474" y="116264"/>
                  <a:pt x="631595" y="238026"/>
                  <a:pt x="744717" y="3597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98860" y="1556222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236272" y="32713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class Hello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05492" y="3845658"/>
            <a:ext cx="346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public static void main(String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319244" y="4214990"/>
            <a:ext cx="4250182" cy="1687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String a 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[0]; // a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String b 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[1]; // b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"3"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String c 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[2]; // c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"%"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String d 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[3]; // d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"5.7"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97658" y="3619202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args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22678" y="3916526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>
            <a:spLocks noChangeAspect="1"/>
          </p:cNvSpPr>
          <p:nvPr/>
        </p:nvSpPr>
        <p:spPr>
          <a:xfrm>
            <a:off x="5366694" y="3988534"/>
            <a:ext cx="154734" cy="16757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1" idx="7"/>
            <a:endCxn id="39" idx="2"/>
          </p:cNvCxnSpPr>
          <p:nvPr/>
        </p:nvCxnSpPr>
        <p:spPr>
          <a:xfrm flipV="1">
            <a:off x="5498768" y="2967076"/>
            <a:ext cx="106760" cy="10459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72776" y="4204558"/>
            <a:ext cx="14334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/>
              <a:t>args.length</a:t>
            </a:r>
            <a:r>
              <a:rPr lang="en-US" altLang="ko-KR" sz="1400" i="1" dirty="0" smtClean="0"/>
              <a:t> =&gt; 4</a:t>
            </a:r>
          </a:p>
          <a:p>
            <a:r>
              <a:rPr lang="en-US" altLang="ko-KR" sz="1400" i="1" dirty="0" err="1" smtClean="0"/>
              <a:t>args</a:t>
            </a:r>
            <a:r>
              <a:rPr lang="en-US" altLang="ko-KR" sz="1400" i="1" dirty="0" smtClean="0"/>
              <a:t>[0] =&gt; “</a:t>
            </a:r>
            <a:r>
              <a:rPr lang="en-US" altLang="ko-KR" sz="1400" i="1" dirty="0" err="1" smtClean="0"/>
              <a:t>abc</a:t>
            </a:r>
            <a:r>
              <a:rPr lang="en-US" altLang="ko-KR" sz="1400" i="1" dirty="0" smtClean="0"/>
              <a:t>”</a:t>
            </a:r>
          </a:p>
          <a:p>
            <a:r>
              <a:rPr lang="en-US" altLang="ko-KR" sz="1400" i="1" dirty="0" err="1" smtClean="0"/>
              <a:t>args</a:t>
            </a:r>
            <a:r>
              <a:rPr lang="en-US" altLang="ko-KR" sz="1400" i="1" dirty="0" smtClean="0"/>
              <a:t>[1] =&gt; “3</a:t>
            </a:r>
            <a:endParaRPr lang="ko-KR" altLang="en-US" sz="1400" i="1" dirty="0" smtClean="0"/>
          </a:p>
          <a:p>
            <a:r>
              <a:rPr lang="en-US" altLang="ko-KR" sz="1400" i="1" dirty="0" err="1" smtClean="0"/>
              <a:t>args</a:t>
            </a:r>
            <a:r>
              <a:rPr lang="en-US" altLang="ko-KR" sz="1400" i="1" dirty="0" smtClean="0"/>
              <a:t>[2] =&gt; “%”</a:t>
            </a:r>
            <a:endParaRPr lang="ko-KR" altLang="en-US" sz="1400" i="1" dirty="0" smtClean="0"/>
          </a:p>
          <a:p>
            <a:r>
              <a:rPr lang="en-US" altLang="ko-KR" sz="1400" i="1" dirty="0" err="1" smtClean="0"/>
              <a:t>args</a:t>
            </a:r>
            <a:r>
              <a:rPr lang="en-US" altLang="ko-KR" sz="1400" i="1" dirty="0" smtClean="0"/>
              <a:t>[3] =&gt; “5.7”</a:t>
            </a:r>
            <a:endParaRPr lang="ko-KR" altLang="en-US" sz="1400" i="1" dirty="0" smtClean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인자전달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ko-KR" altLang="en-US" dirty="0"/>
              <a:t>메뉴의 </a:t>
            </a:r>
            <a:r>
              <a:rPr lang="en-US" altLang="ko-KR" dirty="0"/>
              <a:t>Run Configurations </a:t>
            </a:r>
            <a:r>
              <a:rPr lang="ko-KR" altLang="en-US" dirty="0"/>
              <a:t>항목에서 </a:t>
            </a: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인자를 나열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2816"/>
            <a:ext cx="5400600" cy="47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4932040" y="306896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12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의 인자 이용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484783"/>
            <a:ext cx="5755738" cy="2616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sum = 0;</a:t>
            </a:r>
          </a:p>
          <a:p>
            <a:pPr defTabSz="180000"/>
            <a:r>
              <a:rPr lang="en-US" altLang="ko-KR" sz="1600" dirty="0" smtClean="0"/>
              <a:t>		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i=0; i&lt;</a:t>
            </a:r>
            <a:r>
              <a:rPr lang="en-US" altLang="ko-KR" sz="1600" dirty="0" err="1"/>
              <a:t>args.length</a:t>
            </a:r>
            <a:r>
              <a:rPr lang="en-US" altLang="ko-KR" sz="1600" dirty="0"/>
              <a:t>; i++) { // </a:t>
            </a:r>
            <a:r>
              <a:rPr lang="ko-KR" altLang="en-US" sz="1600" dirty="0" err="1"/>
              <a:t>명령행</a:t>
            </a:r>
            <a:r>
              <a:rPr lang="ko-KR" altLang="en-US" sz="1600" dirty="0"/>
              <a:t> 인자의 개수만큼 반복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 = </a:t>
            </a:r>
            <a:r>
              <a:rPr lang="en-US" altLang="ko-KR" sz="1600" dirty="0" err="1"/>
              <a:t>Integer.parseInt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[i]); // </a:t>
            </a:r>
            <a:r>
              <a:rPr lang="ko-KR" altLang="en-US" sz="1600" dirty="0" err="1"/>
              <a:t>명령행</a:t>
            </a:r>
            <a:r>
              <a:rPr lang="ko-KR" altLang="en-US" sz="1600" dirty="0"/>
              <a:t> 인자인 문자열을 정수로 변환</a:t>
            </a:r>
          </a:p>
          <a:p>
            <a:pPr defTabSz="180000"/>
            <a:r>
              <a:rPr lang="en-US" altLang="ko-KR" sz="1600" dirty="0" smtClean="0"/>
              <a:t>			sum </a:t>
            </a:r>
            <a:r>
              <a:rPr lang="en-US" altLang="ko-KR" sz="1600" dirty="0"/>
              <a:t>+= n; // </a:t>
            </a:r>
            <a:r>
              <a:rPr lang="ko-KR" altLang="en-US" sz="1600" dirty="0"/>
              <a:t>숫자를 합한다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}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("sum = " + sum);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4457264" descr="EMB000005643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106" y="4293096"/>
            <a:ext cx="3543227" cy="15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3-12</a:t>
            </a:r>
            <a:r>
              <a:rPr lang="ko-KR" altLang="en-US" smtClean="0"/>
              <a:t> </a:t>
            </a:r>
            <a:r>
              <a:rPr lang="en-US" altLang="ko-KR" smtClean="0"/>
              <a:t>: main()</a:t>
            </a:r>
            <a:r>
              <a:rPr lang="ko-KR" altLang="en-US" smtClean="0"/>
              <a:t>의 인자들을 받아서 평균값을 계산하는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67775"/>
            <a:ext cx="542928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MainParameter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/>
              <a:t>	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smtClean="0"/>
              <a:t>double </a:t>
            </a:r>
            <a:r>
              <a:rPr lang="en-US" altLang="ko-KR" dirty="0"/>
              <a:t>sum = 0.0;</a:t>
            </a:r>
          </a:p>
          <a:p>
            <a:pPr defTabSz="180000"/>
            <a:r>
              <a:rPr lang="en-US" altLang="ko-KR" dirty="0"/>
              <a:t>		</a:t>
            </a:r>
          </a:p>
          <a:p>
            <a:pPr defTabSz="180000"/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i=0; i&lt;</a:t>
            </a:r>
            <a:r>
              <a:rPr lang="en-US" altLang="ko-KR" dirty="0" err="1"/>
              <a:t>args.length</a:t>
            </a:r>
            <a:r>
              <a:rPr lang="en-US" altLang="ko-KR" dirty="0"/>
              <a:t>; i++)</a:t>
            </a:r>
          </a:p>
          <a:p>
            <a:pPr defTabSz="180000"/>
            <a:r>
              <a:rPr lang="en-US" altLang="ko-KR" dirty="0"/>
              <a:t>			sum += </a:t>
            </a:r>
            <a:r>
              <a:rPr lang="en-US" altLang="ko-KR" dirty="0" err="1"/>
              <a:t>Double.parseDouble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[i]);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합계 </a:t>
            </a:r>
            <a:r>
              <a:rPr lang="en-US" altLang="ko-KR" dirty="0"/>
              <a:t>:" + sum);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평균 </a:t>
            </a:r>
            <a:r>
              <a:rPr lang="en-US" altLang="ko-KR" dirty="0"/>
              <a:t>:" + sum/</a:t>
            </a:r>
            <a:r>
              <a:rPr lang="en-US" altLang="ko-KR" dirty="0" err="1"/>
              <a:t>args.length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인자로 전달받아 평균값을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4732" y="4864119"/>
            <a:ext cx="3476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67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208152"/>
            <a:ext cx="8408890" cy="12847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1"/>
            <a:r>
              <a:rPr lang="ko-KR" altLang="en-US" dirty="0" smtClean="0"/>
              <a:t>실행 중 발생하는 에러는 컴파일러가 알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 중 에러 발생 시 예외를 발생시켜 예외 처리함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처리하지 않으면 예외가 발생한 프로그램은 강제 종료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030" y="2564904"/>
            <a:ext cx="707233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ExceptionExample1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divisor = 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dividend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나뉨수를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/>
              <a:t>		dividend = </a:t>
            </a:r>
            <a:r>
              <a:rPr lang="en-US" altLang="ko-KR" sz="1400" dirty="0" err="1"/>
              <a:t>rd.nextInt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나눗수를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/>
              <a:t>		divisor = </a:t>
            </a:r>
            <a:r>
              <a:rPr lang="en-US" altLang="ko-KR" sz="1400" dirty="0" err="1"/>
              <a:t>rd.nextInt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(dividend+"</a:t>
            </a:r>
            <a:r>
              <a:rPr lang="ko-KR" altLang="en-US" sz="1400" dirty="0"/>
              <a:t>를 </a:t>
            </a:r>
            <a:r>
              <a:rPr lang="en-US" altLang="ko-KR" sz="1400" dirty="0"/>
              <a:t>"+divisor+"</a:t>
            </a:r>
            <a:r>
              <a:rPr lang="ko-KR" altLang="en-US" sz="1400" dirty="0"/>
              <a:t>로 나누면 </a:t>
            </a:r>
            <a:r>
              <a:rPr lang="ko-KR" altLang="en-US" sz="1400" dirty="0" smtClean="0"/>
              <a:t>몫은 </a:t>
            </a:r>
            <a:r>
              <a:rPr lang="en-US" altLang="ko-KR" sz="1400" dirty="0" smtClean="0"/>
              <a:t>"+</a:t>
            </a:r>
            <a:r>
              <a:rPr lang="en-US" altLang="ko-KR" sz="1400" dirty="0"/>
              <a:t>dividend/divisor+"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030" y="5673447"/>
            <a:ext cx="5660267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나뉨수를 입력하시오</a:t>
            </a:r>
            <a:r>
              <a:rPr lang="en-US" altLang="ko-KR" sz="1600" dirty="0"/>
              <a:t>:</a:t>
            </a:r>
            <a:r>
              <a:rPr lang="en-US" altLang="ko-KR" sz="16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600" dirty="0"/>
              <a:t>나눗수를 입력하시오</a:t>
            </a:r>
            <a:r>
              <a:rPr lang="en-US" altLang="ko-KR" sz="1600" dirty="0"/>
              <a:t>:</a:t>
            </a:r>
            <a:r>
              <a:rPr lang="en-US" altLang="ko-KR" sz="16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600" u="sng" dirty="0" err="1">
                <a:solidFill>
                  <a:srgbClr val="002060"/>
                </a:solidFill>
              </a:rPr>
              <a:t>java.lang.ArithmeticException</a:t>
            </a:r>
            <a:r>
              <a:rPr lang="en-US" altLang="ko-KR" sz="1600" u="sng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at ExceptionExample1.main(</a:t>
            </a:r>
            <a:r>
              <a:rPr lang="en-US" altLang="ko-KR" sz="1600" u="sng" dirty="0">
                <a:solidFill>
                  <a:srgbClr val="002060"/>
                </a:solidFill>
              </a:rPr>
              <a:t>ExceptionExample1.java:12</a:t>
            </a:r>
            <a:r>
              <a:rPr lang="en-US" altLang="ko-KR" sz="1600" u="sng" dirty="0" smtClean="0">
                <a:solidFill>
                  <a:srgbClr val="FF0000"/>
                </a:solidFill>
              </a:rPr>
              <a:t>)</a:t>
            </a:r>
            <a:endParaRPr lang="en-US" altLang="ko-KR" sz="1600" u="sng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try-catch-finally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/>
          <a:lstStyle/>
          <a:p>
            <a:r>
              <a:rPr lang="ko-KR" altLang="en-US" dirty="0" smtClean="0"/>
              <a:t>예외 </a:t>
            </a:r>
            <a:r>
              <a:rPr lang="ko-KR" altLang="en-US" dirty="0" err="1" smtClean="0"/>
              <a:t>처리문</a:t>
            </a:r>
            <a:endParaRPr lang="en-US" altLang="ko-KR" dirty="0" smtClean="0"/>
          </a:p>
          <a:p>
            <a:pPr lvl="1"/>
            <a:r>
              <a:rPr lang="en-US" altLang="ko-KR" smtClean="0"/>
              <a:t>try-catch-finally</a:t>
            </a:r>
            <a:r>
              <a:rPr lang="ko-KR" altLang="en-US" smtClean="0"/>
              <a:t>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finally</a:t>
            </a:r>
            <a:r>
              <a:rPr lang="ko-KR" altLang="en-US" dirty="0" smtClean="0"/>
              <a:t>는 생략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685827"/>
            <a:ext cx="54726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try {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예외가 발생할 가능성이 있는 </a:t>
            </a:r>
            <a:r>
              <a:rPr lang="ko-KR" altLang="en-US" sz="2000" dirty="0" err="1" smtClean="0"/>
              <a:t>실행문</a:t>
            </a:r>
            <a:r>
              <a:rPr lang="en-US" altLang="ko-KR" sz="2000" i="1" dirty="0" smtClean="0"/>
              <a:t>(try </a:t>
            </a:r>
            <a:r>
              <a:rPr lang="ko-KR" altLang="en-US" sz="2000" i="1" dirty="0" smtClean="0"/>
              <a:t>블록</a:t>
            </a:r>
            <a:r>
              <a:rPr lang="en-US" altLang="ko-KR" sz="2000" i="1" dirty="0" smtClean="0"/>
              <a:t>)</a:t>
            </a:r>
            <a:endParaRPr lang="ko-KR" altLang="en-US" sz="2000" dirty="0" smtClean="0"/>
          </a:p>
          <a:p>
            <a:r>
              <a:rPr lang="en-US" altLang="ko-KR" sz="2000" dirty="0" smtClean="0"/>
              <a:t>} </a:t>
            </a:r>
            <a:endParaRPr lang="ko-KR" altLang="en-US" sz="2000" dirty="0" smtClean="0"/>
          </a:p>
          <a:p>
            <a:r>
              <a:rPr lang="en-US" altLang="ko-KR" sz="2000" dirty="0" smtClean="0"/>
              <a:t>catch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처리할 예외 타입 선언</a:t>
            </a:r>
            <a:r>
              <a:rPr lang="en-US" altLang="ko-KR" sz="2000" dirty="0" smtClean="0"/>
              <a:t>) {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예외 </a:t>
            </a:r>
            <a:r>
              <a:rPr lang="ko-KR" altLang="en-US" sz="2000" dirty="0" err="1" smtClean="0"/>
              <a:t>처리문</a:t>
            </a:r>
            <a:r>
              <a:rPr lang="en-US" altLang="ko-KR" sz="2000" i="1" dirty="0" smtClean="0"/>
              <a:t>(catch </a:t>
            </a:r>
            <a:r>
              <a:rPr lang="ko-KR" altLang="en-US" sz="2000" i="1" dirty="0" smtClean="0"/>
              <a:t>블록</a:t>
            </a:r>
            <a:r>
              <a:rPr lang="en-US" altLang="ko-KR" sz="2000" i="1" dirty="0" smtClean="0"/>
              <a:t>)</a:t>
            </a:r>
            <a:endParaRPr lang="ko-KR" altLang="en-US" sz="2000" dirty="0" smtClean="0"/>
          </a:p>
          <a:p>
            <a:r>
              <a:rPr lang="en-US" altLang="ko-KR" sz="2000" dirty="0" smtClean="0"/>
              <a:t>}</a:t>
            </a:r>
            <a:endParaRPr lang="ko-KR" altLang="en-US" sz="2000" dirty="0" smtClean="0"/>
          </a:p>
          <a:p>
            <a:r>
              <a:rPr lang="en-US" altLang="ko-KR" sz="2000" dirty="0" smtClean="0"/>
              <a:t>finally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{ // finally</a:t>
            </a:r>
            <a:r>
              <a:rPr lang="ko-KR" altLang="en-US" sz="2000" dirty="0" smtClean="0"/>
              <a:t>는 생략 가능</a:t>
            </a:r>
          </a:p>
          <a:p>
            <a:pPr lvl="1"/>
            <a:r>
              <a:rPr lang="ko-KR" altLang="en-US" sz="2000" dirty="0" smtClean="0"/>
              <a:t>예외 발생 여부와 상관없이 무조건 실행되는 문장</a:t>
            </a:r>
            <a:r>
              <a:rPr lang="en-US" altLang="ko-KR" sz="2000" i="1" dirty="0" smtClean="0"/>
              <a:t>(finally </a:t>
            </a:r>
            <a:r>
              <a:rPr lang="ko-KR" altLang="en-US" sz="2000" i="1" dirty="0" smtClean="0"/>
              <a:t>블록</a:t>
            </a:r>
            <a:r>
              <a:rPr lang="en-US" altLang="ko-KR" sz="2000" i="1" dirty="0" smtClean="0"/>
              <a:t>)</a:t>
            </a:r>
            <a:endParaRPr lang="ko-KR" altLang="en-US" sz="2000" dirty="0" smtClean="0"/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4" name="오른쪽 중괄호 3"/>
          <p:cNvSpPr/>
          <p:nvPr/>
        </p:nvSpPr>
        <p:spPr>
          <a:xfrm>
            <a:off x="6156176" y="4632939"/>
            <a:ext cx="432048" cy="9152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2028" y="49209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생략 가능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예외가 발생한 경우와 예외가 발생하지 않은 경우 실행 과정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2376" y="2054349"/>
            <a:ext cx="2880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/>
              <a:t>try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en-US" altLang="ko-KR" dirty="0" smtClean="0"/>
              <a:t>   ....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   ....</a:t>
            </a:r>
            <a:endParaRPr lang="ko-KR" altLang="en-US" dirty="0" smtClean="0"/>
          </a:p>
          <a:p>
            <a:pPr defTabSz="180000"/>
            <a:r>
              <a:rPr lang="en-US" altLang="ko-KR" dirty="0" smtClean="0"/>
              <a:t>} </a:t>
            </a:r>
          </a:p>
          <a:p>
            <a:pPr defTabSz="180000"/>
            <a:r>
              <a:rPr lang="en-US" altLang="ko-KR" b="1" dirty="0" smtClean="0"/>
              <a:t>catch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처리할 예외 타입 선언</a:t>
            </a:r>
            <a:r>
              <a:rPr lang="en-US" altLang="ko-KR" dirty="0" smtClean="0"/>
              <a:t>)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처리문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r>
              <a:rPr lang="en-US" altLang="ko-KR" b="1" dirty="0" smtClean="0"/>
              <a:t>finally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en-US" altLang="ko-KR" dirty="0" smtClean="0"/>
              <a:t>	finally </a:t>
            </a:r>
            <a:r>
              <a:rPr lang="ko-KR" altLang="en-US" dirty="0" smtClean="0"/>
              <a:t>블록 문</a:t>
            </a:r>
          </a:p>
          <a:p>
            <a:pPr defTabSz="180000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879033" y="2050132"/>
            <a:ext cx="365125" cy="523875"/>
          </a:xfrm>
          <a:custGeom>
            <a:avLst/>
            <a:gdLst>
              <a:gd name="connsiteX0" fmla="*/ 3175 w 365125"/>
              <a:gd name="connsiteY0" fmla="*/ 0 h 523875"/>
              <a:gd name="connsiteX1" fmla="*/ 60325 w 365125"/>
              <a:gd name="connsiteY1" fmla="*/ 304800 h 523875"/>
              <a:gd name="connsiteX2" fmla="*/ 365125 w 36512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5" h="523875">
                <a:moveTo>
                  <a:pt x="3175" y="0"/>
                </a:moveTo>
                <a:cubicBezTo>
                  <a:pt x="1587" y="108744"/>
                  <a:pt x="0" y="217488"/>
                  <a:pt x="60325" y="304800"/>
                </a:cubicBezTo>
                <a:cubicBezTo>
                  <a:pt x="120650" y="392112"/>
                  <a:pt x="312738" y="488950"/>
                  <a:pt x="365125" y="523875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39383" y="2593057"/>
            <a:ext cx="95250" cy="247650"/>
          </a:xfrm>
          <a:custGeom>
            <a:avLst/>
            <a:gdLst>
              <a:gd name="connsiteX0" fmla="*/ 95250 w 95250"/>
              <a:gd name="connsiteY0" fmla="*/ 0 h 247650"/>
              <a:gd name="connsiteX1" fmla="*/ 0 w 95250"/>
              <a:gd name="connsiteY1" fmla="*/ 123825 h 247650"/>
              <a:gd name="connsiteX2" fmla="*/ 95250 w 9525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47650">
                <a:moveTo>
                  <a:pt x="95250" y="0"/>
                </a:moveTo>
                <a:cubicBezTo>
                  <a:pt x="47625" y="41275"/>
                  <a:pt x="0" y="82550"/>
                  <a:pt x="0" y="123825"/>
                </a:cubicBezTo>
                <a:cubicBezTo>
                  <a:pt x="0" y="165100"/>
                  <a:pt x="47625" y="206375"/>
                  <a:pt x="95250" y="24765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120333" y="2850232"/>
            <a:ext cx="76200" cy="276225"/>
          </a:xfrm>
          <a:custGeom>
            <a:avLst/>
            <a:gdLst>
              <a:gd name="connsiteX0" fmla="*/ 76200 w 76200"/>
              <a:gd name="connsiteY0" fmla="*/ 0 h 276225"/>
              <a:gd name="connsiteX1" fmla="*/ 0 w 76200"/>
              <a:gd name="connsiteY1" fmla="*/ 142875 h 276225"/>
              <a:gd name="connsiteX2" fmla="*/ 76200 w 76200"/>
              <a:gd name="connsiteY2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276225">
                <a:moveTo>
                  <a:pt x="76200" y="0"/>
                </a:moveTo>
                <a:cubicBezTo>
                  <a:pt x="38100" y="48419"/>
                  <a:pt x="0" y="96838"/>
                  <a:pt x="0" y="142875"/>
                </a:cubicBezTo>
                <a:cubicBezTo>
                  <a:pt x="0" y="188912"/>
                  <a:pt x="38100" y="232568"/>
                  <a:pt x="76200" y="276225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04421" y="3155032"/>
            <a:ext cx="401637" cy="1562100"/>
          </a:xfrm>
          <a:custGeom>
            <a:avLst/>
            <a:gdLst>
              <a:gd name="connsiteX0" fmla="*/ 354012 w 401637"/>
              <a:gd name="connsiteY0" fmla="*/ 0 h 1562100"/>
              <a:gd name="connsiteX1" fmla="*/ 163512 w 401637"/>
              <a:gd name="connsiteY1" fmla="*/ 219075 h 1562100"/>
              <a:gd name="connsiteX2" fmla="*/ 39687 w 401637"/>
              <a:gd name="connsiteY2" fmla="*/ 981075 h 1562100"/>
              <a:gd name="connsiteX3" fmla="*/ 401637 w 401637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37" h="1562100">
                <a:moveTo>
                  <a:pt x="354012" y="0"/>
                </a:moveTo>
                <a:cubicBezTo>
                  <a:pt x="284955" y="27781"/>
                  <a:pt x="215899" y="55563"/>
                  <a:pt x="163512" y="219075"/>
                </a:cubicBezTo>
                <a:cubicBezTo>
                  <a:pt x="111125" y="382587"/>
                  <a:pt x="0" y="757238"/>
                  <a:pt x="39687" y="981075"/>
                </a:cubicBezTo>
                <a:cubicBezTo>
                  <a:pt x="79374" y="1204912"/>
                  <a:pt x="240505" y="1383506"/>
                  <a:pt x="401637" y="156210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967933" y="4717132"/>
            <a:ext cx="238125" cy="800100"/>
          </a:xfrm>
          <a:custGeom>
            <a:avLst/>
            <a:gdLst>
              <a:gd name="connsiteX0" fmla="*/ 238125 w 238125"/>
              <a:gd name="connsiteY0" fmla="*/ 0 h 800100"/>
              <a:gd name="connsiteX1" fmla="*/ 19050 w 238125"/>
              <a:gd name="connsiteY1" fmla="*/ 409575 h 800100"/>
              <a:gd name="connsiteX2" fmla="*/ 123825 w 238125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800100">
                <a:moveTo>
                  <a:pt x="238125" y="0"/>
                </a:moveTo>
                <a:cubicBezTo>
                  <a:pt x="138112" y="138112"/>
                  <a:pt x="38100" y="276225"/>
                  <a:pt x="19050" y="409575"/>
                </a:cubicBezTo>
                <a:cubicBezTo>
                  <a:pt x="0" y="542925"/>
                  <a:pt x="61912" y="671512"/>
                  <a:pt x="123825" y="80010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80112" y="2054349"/>
            <a:ext cx="2880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/>
              <a:t>try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en-US" altLang="ko-KR" dirty="0" smtClean="0"/>
              <a:t>   ....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   ....</a:t>
            </a:r>
            <a:endParaRPr lang="ko-KR" altLang="en-US" dirty="0" smtClean="0"/>
          </a:p>
          <a:p>
            <a:pPr defTabSz="180000"/>
            <a:r>
              <a:rPr lang="en-US" altLang="ko-KR" dirty="0" smtClean="0"/>
              <a:t>} </a:t>
            </a:r>
          </a:p>
          <a:p>
            <a:pPr defTabSz="180000"/>
            <a:r>
              <a:rPr lang="en-US" altLang="ko-KR" b="1" dirty="0" smtClean="0"/>
              <a:t>catch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처리할 예외 타입 선언</a:t>
            </a:r>
            <a:r>
              <a:rPr lang="en-US" altLang="ko-KR" dirty="0" smtClean="0"/>
              <a:t>)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처리문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r>
              <a:rPr lang="en-US" altLang="ko-KR" b="1" dirty="0" smtClean="0"/>
              <a:t>finally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en-US" altLang="ko-KR" dirty="0" smtClean="0"/>
              <a:t>	finally </a:t>
            </a:r>
            <a:r>
              <a:rPr lang="ko-KR" altLang="en-US" dirty="0" smtClean="0"/>
              <a:t>블록 문</a:t>
            </a:r>
          </a:p>
          <a:p>
            <a:pPr defTabSz="180000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2" name="자유형 11"/>
          <p:cNvSpPr/>
          <p:nvPr/>
        </p:nvSpPr>
        <p:spPr>
          <a:xfrm>
            <a:off x="5426769" y="2050132"/>
            <a:ext cx="365125" cy="523875"/>
          </a:xfrm>
          <a:custGeom>
            <a:avLst/>
            <a:gdLst>
              <a:gd name="connsiteX0" fmla="*/ 3175 w 365125"/>
              <a:gd name="connsiteY0" fmla="*/ 0 h 523875"/>
              <a:gd name="connsiteX1" fmla="*/ 60325 w 365125"/>
              <a:gd name="connsiteY1" fmla="*/ 304800 h 523875"/>
              <a:gd name="connsiteX2" fmla="*/ 365125 w 36512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5" h="523875">
                <a:moveTo>
                  <a:pt x="3175" y="0"/>
                </a:moveTo>
                <a:cubicBezTo>
                  <a:pt x="1587" y="108744"/>
                  <a:pt x="0" y="217488"/>
                  <a:pt x="60325" y="304800"/>
                </a:cubicBezTo>
                <a:cubicBezTo>
                  <a:pt x="120650" y="392112"/>
                  <a:pt x="312738" y="488950"/>
                  <a:pt x="365125" y="523875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515669" y="4717132"/>
            <a:ext cx="238125" cy="800100"/>
          </a:xfrm>
          <a:custGeom>
            <a:avLst/>
            <a:gdLst>
              <a:gd name="connsiteX0" fmla="*/ 238125 w 238125"/>
              <a:gd name="connsiteY0" fmla="*/ 0 h 800100"/>
              <a:gd name="connsiteX1" fmla="*/ 19050 w 238125"/>
              <a:gd name="connsiteY1" fmla="*/ 409575 h 800100"/>
              <a:gd name="connsiteX2" fmla="*/ 123825 w 238125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800100">
                <a:moveTo>
                  <a:pt x="238125" y="0"/>
                </a:moveTo>
                <a:cubicBezTo>
                  <a:pt x="138112" y="138112"/>
                  <a:pt x="38100" y="276225"/>
                  <a:pt x="19050" y="409575"/>
                </a:cubicBezTo>
                <a:cubicBezTo>
                  <a:pt x="0" y="542925"/>
                  <a:pt x="61912" y="671512"/>
                  <a:pt x="123825" y="80010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12개인 별 18"/>
          <p:cNvSpPr/>
          <p:nvPr/>
        </p:nvSpPr>
        <p:spPr>
          <a:xfrm>
            <a:off x="5796136" y="2342381"/>
            <a:ext cx="1296144" cy="4320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에외발생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282481" y="2630414"/>
            <a:ext cx="513655" cy="1200894"/>
          </a:xfrm>
          <a:custGeom>
            <a:avLst/>
            <a:gdLst>
              <a:gd name="connsiteX0" fmla="*/ 687387 w 687387"/>
              <a:gd name="connsiteY0" fmla="*/ 0 h 904875"/>
              <a:gd name="connsiteX1" fmla="*/ 20637 w 687387"/>
              <a:gd name="connsiteY1" fmla="*/ 533400 h 904875"/>
              <a:gd name="connsiteX2" fmla="*/ 563562 w 687387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387" h="904875">
                <a:moveTo>
                  <a:pt x="687387" y="0"/>
                </a:moveTo>
                <a:cubicBezTo>
                  <a:pt x="364330" y="191294"/>
                  <a:pt x="41274" y="382588"/>
                  <a:pt x="20637" y="533400"/>
                </a:cubicBezTo>
                <a:cubicBezTo>
                  <a:pt x="0" y="684212"/>
                  <a:pt x="281781" y="794543"/>
                  <a:pt x="563562" y="904875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369793" y="3812257"/>
            <a:ext cx="447675" cy="885825"/>
          </a:xfrm>
          <a:custGeom>
            <a:avLst/>
            <a:gdLst>
              <a:gd name="connsiteX0" fmla="*/ 447675 w 447675"/>
              <a:gd name="connsiteY0" fmla="*/ 0 h 885825"/>
              <a:gd name="connsiteX1" fmla="*/ 9525 w 447675"/>
              <a:gd name="connsiteY1" fmla="*/ 495300 h 885825"/>
              <a:gd name="connsiteX2" fmla="*/ 390525 w 44767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885825">
                <a:moveTo>
                  <a:pt x="447675" y="0"/>
                </a:moveTo>
                <a:cubicBezTo>
                  <a:pt x="233362" y="173831"/>
                  <a:pt x="19050" y="347663"/>
                  <a:pt x="9525" y="495300"/>
                </a:cubicBezTo>
                <a:cubicBezTo>
                  <a:pt x="0" y="642937"/>
                  <a:pt x="195262" y="764381"/>
                  <a:pt x="390525" y="885825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2336" y="1622301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블럭에서 예외가 발생하지 않은 정상적인 경우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2981" y="162230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블럭에서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예외가 발생한 경우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발생하는 예외</a:t>
            </a:r>
            <a:endParaRPr lang="ko-KR" altLang="en-US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293305808"/>
              </p:ext>
            </p:extLst>
          </p:nvPr>
        </p:nvGraphicFramePr>
        <p:xfrm>
          <a:off x="539552" y="1484784"/>
          <a:ext cx="8352928" cy="427253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384376"/>
                <a:gridCol w="4968552"/>
              </a:tblGrid>
              <a:tr h="405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예외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예외가 발생할 때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ArithmeticException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정수를 </a:t>
                      </a:r>
                      <a:r>
                        <a:rPr lang="en-US" altLang="ko-KR" sz="1800"/>
                        <a:t>0</a:t>
                      </a:r>
                      <a:r>
                        <a:rPr lang="ko-KR" altLang="en-US" sz="1800"/>
                        <a:t>으로 나눌 때 발생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NullPointerException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Null </a:t>
                      </a:r>
                      <a:r>
                        <a:rPr lang="ko-KR" altLang="en-US" sz="1800" dirty="0" err="1"/>
                        <a:t>레퍼런스</a:t>
                      </a:r>
                      <a:r>
                        <a:rPr lang="ko-KR" altLang="en-US" sz="1800" dirty="0"/>
                        <a:t> 참조할 때 발생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ClassCastException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변환할 수 없는 타입으로 객체를 변환할 때 발생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OutOfMemoryException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메모리가 부족한 경우 발생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ArrayIndexOutOfBoundsException</a:t>
                      </a:r>
                      <a:endParaRPr lang="en-US" sz="18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배열의 범위를 벗어난 접근 시 발생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IllegalArgumentException</a:t>
                      </a:r>
                      <a:endParaRPr lang="en-US" sz="18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잘못된 인자 전달 시 발생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IOException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입출력 동작 실패 또는 인터럽트 시 발생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dirty="0" err="1" smtClean="0"/>
                        <a:t>NumberFormatException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문자열이 나타내는 숫자와 일치하지 않는 타입의 숫자로 변환 시 발생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3-13 : </a:t>
            </a:r>
            <a:r>
              <a:rPr lang="ko-KR" altLang="en-US" dirty="0"/>
              <a:t>두 정수의 나눗셈에서 </a:t>
            </a:r>
            <a:r>
              <a:rPr lang="en-US" altLang="ko-KR" dirty="0" err="1"/>
              <a:t>ArithmeticException</a:t>
            </a:r>
            <a:r>
              <a:rPr lang="ko-KR" altLang="en-US" dirty="0"/>
              <a:t>을 처리하도록 수정된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710" y="1915091"/>
            <a:ext cx="5256584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>
                <a:latin typeface="+mj-lt"/>
              </a:rPr>
              <a:t>import </a:t>
            </a:r>
            <a:r>
              <a:rPr lang="en-US" altLang="ko-KR" sz="1600" dirty="0" err="1">
                <a:latin typeface="+mj-lt"/>
              </a:rPr>
              <a:t>java.util.Scanner</a:t>
            </a:r>
            <a:r>
              <a:rPr lang="en-US" altLang="ko-KR" sz="1600" dirty="0">
                <a:latin typeface="+mj-lt"/>
              </a:rPr>
              <a:t>;</a:t>
            </a:r>
          </a:p>
          <a:p>
            <a:pPr defTabSz="180000"/>
            <a:r>
              <a:rPr lang="en-US" altLang="ko-KR" sz="1600" dirty="0">
                <a:latin typeface="+mj-lt"/>
              </a:rPr>
              <a:t>public class ExceptionExample2 {</a:t>
            </a:r>
          </a:p>
          <a:p>
            <a:pPr defTabSz="180000"/>
            <a:r>
              <a:rPr lang="en-US" altLang="ko-KR" sz="1600" dirty="0">
                <a:latin typeface="+mj-lt"/>
              </a:rPr>
              <a:t>	public static void main (String[] </a:t>
            </a:r>
            <a:r>
              <a:rPr lang="en-US" altLang="ko-KR" sz="1600" dirty="0" err="1">
                <a:latin typeface="+mj-lt"/>
              </a:rPr>
              <a:t>args</a:t>
            </a:r>
            <a:r>
              <a:rPr lang="en-US" altLang="ko-KR" sz="1600" dirty="0">
                <a:latin typeface="+mj-lt"/>
              </a:rPr>
              <a:t>) {</a:t>
            </a:r>
          </a:p>
          <a:p>
            <a:pPr defTabSz="180000"/>
            <a:r>
              <a:rPr lang="en-US" altLang="ko-KR" sz="1600" dirty="0">
                <a:latin typeface="+mj-lt"/>
              </a:rPr>
              <a:t>		Scanner </a:t>
            </a:r>
            <a:r>
              <a:rPr lang="en-US" altLang="ko-KR" sz="1600" dirty="0" err="1">
                <a:latin typeface="+mj-lt"/>
              </a:rPr>
              <a:t>rd</a:t>
            </a:r>
            <a:r>
              <a:rPr lang="en-US" altLang="ko-KR" sz="1600" dirty="0">
                <a:latin typeface="+mj-lt"/>
              </a:rPr>
              <a:t> = new Scanner(System.in);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divisor = 0;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dividend = 0;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System.out.print</a:t>
            </a:r>
            <a:r>
              <a:rPr lang="en-US" altLang="ko-KR" sz="1600" dirty="0">
                <a:latin typeface="+mj-lt"/>
              </a:rPr>
              <a:t>("</a:t>
            </a:r>
            <a:r>
              <a:rPr lang="ko-KR" altLang="en-US" sz="1600" dirty="0">
                <a:latin typeface="+mj-lt"/>
              </a:rPr>
              <a:t>나뉨수를 입력하시오</a:t>
            </a:r>
            <a:r>
              <a:rPr lang="en-US" altLang="ko-KR" sz="1600" dirty="0">
                <a:latin typeface="+mj-lt"/>
              </a:rPr>
              <a:t>:");</a:t>
            </a:r>
          </a:p>
          <a:p>
            <a:pPr defTabSz="180000"/>
            <a:r>
              <a:rPr lang="en-US" altLang="ko-KR" sz="1600" dirty="0">
                <a:latin typeface="+mj-lt"/>
              </a:rPr>
              <a:t>		dividend = </a:t>
            </a:r>
            <a:r>
              <a:rPr lang="en-US" altLang="ko-KR" sz="1600" dirty="0" err="1">
                <a:latin typeface="+mj-lt"/>
              </a:rPr>
              <a:t>rd.nextInt</a:t>
            </a:r>
            <a:r>
              <a:rPr lang="en-US" altLang="ko-KR" sz="1600" dirty="0">
                <a:latin typeface="+mj-lt"/>
              </a:rPr>
              <a:t>();</a:t>
            </a:r>
          </a:p>
          <a:p>
            <a:pPr defTabSz="180000"/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System.out.print</a:t>
            </a:r>
            <a:r>
              <a:rPr lang="en-US" altLang="ko-KR" sz="1600" dirty="0">
                <a:latin typeface="+mj-lt"/>
              </a:rPr>
              <a:t>("</a:t>
            </a:r>
            <a:r>
              <a:rPr lang="ko-KR" altLang="en-US" sz="1600" dirty="0">
                <a:latin typeface="+mj-lt"/>
              </a:rPr>
              <a:t>나눗수를 입력하시오</a:t>
            </a:r>
            <a:r>
              <a:rPr lang="en-US" altLang="ko-KR" sz="1600" dirty="0">
                <a:latin typeface="+mj-lt"/>
              </a:rPr>
              <a:t>:");</a:t>
            </a:r>
          </a:p>
          <a:p>
            <a:pPr defTabSz="180000"/>
            <a:r>
              <a:rPr lang="en-US" altLang="ko-KR" sz="1600" dirty="0">
                <a:latin typeface="+mj-lt"/>
              </a:rPr>
              <a:t>		divisor = </a:t>
            </a:r>
            <a:r>
              <a:rPr lang="en-US" altLang="ko-KR" sz="1600" dirty="0" err="1">
                <a:latin typeface="+mj-lt"/>
              </a:rPr>
              <a:t>rd.nextInt</a:t>
            </a:r>
            <a:r>
              <a:rPr lang="en-US" altLang="ko-KR" sz="1600" dirty="0">
                <a:latin typeface="+mj-lt"/>
              </a:rPr>
              <a:t>();</a:t>
            </a:r>
          </a:p>
          <a:p>
            <a:pPr defTabSz="180000"/>
            <a:r>
              <a:rPr lang="en-US" altLang="ko-KR" sz="1600" dirty="0">
                <a:latin typeface="+mj-lt"/>
              </a:rPr>
              <a:t>		try {</a:t>
            </a:r>
          </a:p>
          <a:p>
            <a:pPr defTabSz="180000"/>
            <a:r>
              <a:rPr lang="en-US" altLang="ko-KR" sz="1600" dirty="0">
                <a:latin typeface="+mj-lt"/>
              </a:rPr>
              <a:t>			</a:t>
            </a:r>
            <a:r>
              <a:rPr lang="en-US" altLang="ko-KR" sz="1600" dirty="0" err="1">
                <a:latin typeface="+mj-lt"/>
              </a:rPr>
              <a:t>System.out.println</a:t>
            </a:r>
            <a:r>
              <a:rPr lang="en-US" altLang="ko-KR" sz="1600" dirty="0">
                <a:latin typeface="+mj-lt"/>
              </a:rPr>
              <a:t>(dividend+"</a:t>
            </a:r>
            <a:r>
              <a:rPr lang="ko-KR" altLang="en-US" sz="1600" dirty="0">
                <a:latin typeface="+mj-lt"/>
              </a:rPr>
              <a:t>를 </a:t>
            </a:r>
            <a:r>
              <a:rPr lang="en-US" altLang="ko-KR" sz="1600" dirty="0">
                <a:latin typeface="+mj-lt"/>
              </a:rPr>
              <a:t>"+divisor+"</a:t>
            </a:r>
            <a:r>
              <a:rPr lang="ko-KR" altLang="en-US" sz="1600" dirty="0">
                <a:latin typeface="+mj-lt"/>
              </a:rPr>
              <a:t>로 나누면 </a:t>
            </a:r>
            <a:r>
              <a:rPr lang="ko-KR" altLang="en-US" sz="1600" dirty="0" smtClean="0">
                <a:latin typeface="+mj-lt"/>
              </a:rPr>
              <a:t>몫은 </a:t>
            </a:r>
            <a:r>
              <a:rPr lang="en-US" altLang="ko-KR" sz="1600" dirty="0" smtClean="0">
                <a:latin typeface="+mj-lt"/>
              </a:rPr>
              <a:t>"+</a:t>
            </a:r>
          </a:p>
          <a:p>
            <a:pPr defTabSz="180000"/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smtClean="0">
                <a:latin typeface="+mj-lt"/>
              </a:rPr>
              <a:t>									dividend/divisor</a:t>
            </a:r>
            <a:r>
              <a:rPr lang="en-US" altLang="ko-KR" sz="1600" dirty="0">
                <a:latin typeface="+mj-lt"/>
              </a:rPr>
              <a:t>+"</a:t>
            </a:r>
            <a:r>
              <a:rPr lang="ko-KR" altLang="en-US" sz="1600" dirty="0">
                <a:latin typeface="+mj-lt"/>
              </a:rPr>
              <a:t>입니다</a:t>
            </a:r>
            <a:r>
              <a:rPr lang="en-US" altLang="ko-KR" sz="1600" dirty="0">
                <a:latin typeface="+mj-lt"/>
              </a:rPr>
              <a:t>.");</a:t>
            </a:r>
          </a:p>
          <a:p>
            <a:pPr defTabSz="180000"/>
            <a:r>
              <a:rPr lang="en-US" altLang="ko-KR" sz="1600" dirty="0">
                <a:latin typeface="+mj-lt"/>
              </a:rPr>
              <a:t>		} catch (</a:t>
            </a:r>
            <a:r>
              <a:rPr lang="en-US" altLang="ko-KR" sz="1600" dirty="0" err="1">
                <a:latin typeface="+mj-lt"/>
              </a:rPr>
              <a:t>ArithmeticException</a:t>
            </a:r>
            <a:r>
              <a:rPr lang="en-US" altLang="ko-KR" sz="1600" dirty="0">
                <a:latin typeface="+mj-lt"/>
              </a:rPr>
              <a:t> e) {</a:t>
            </a:r>
          </a:p>
          <a:p>
            <a:pPr defTabSz="180000"/>
            <a:r>
              <a:rPr lang="en-US" altLang="ko-KR" sz="1600" dirty="0">
                <a:latin typeface="+mj-lt"/>
              </a:rPr>
              <a:t>			</a:t>
            </a:r>
            <a:r>
              <a:rPr lang="en-US" altLang="ko-KR" sz="1600" dirty="0" err="1">
                <a:latin typeface="+mj-lt"/>
              </a:rPr>
              <a:t>System.out.println</a:t>
            </a:r>
            <a:r>
              <a:rPr lang="en-US" altLang="ko-KR" sz="1600" dirty="0">
                <a:latin typeface="+mj-lt"/>
              </a:rPr>
              <a:t>("0</a:t>
            </a:r>
            <a:r>
              <a:rPr lang="ko-KR" altLang="en-US" sz="1600" dirty="0">
                <a:latin typeface="+mj-lt"/>
              </a:rPr>
              <a:t>으로 나눌 수 없습니다</a:t>
            </a:r>
            <a:r>
              <a:rPr lang="en-US" altLang="ko-KR" sz="1600" dirty="0">
                <a:latin typeface="+mj-lt"/>
              </a:rPr>
              <a:t>.");</a:t>
            </a:r>
          </a:p>
          <a:p>
            <a:pPr defTabSz="180000"/>
            <a:r>
              <a:rPr lang="en-US" altLang="ko-KR" sz="1600" dirty="0">
                <a:latin typeface="+mj-lt"/>
              </a:rPr>
              <a:t>		}</a:t>
            </a:r>
          </a:p>
          <a:p>
            <a:pPr defTabSz="180000"/>
            <a:r>
              <a:rPr lang="en-US" altLang="ko-KR" sz="1600" dirty="0">
                <a:latin typeface="+mj-lt"/>
              </a:rPr>
              <a:t>	}</a:t>
            </a:r>
          </a:p>
          <a:p>
            <a:pPr defTabSz="180000"/>
            <a:r>
              <a:rPr lang="en-US" altLang="ko-KR" sz="1600" dirty="0">
                <a:latin typeface="+mj-lt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39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try-catch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정수를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나누려고 할 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나룰 수 없습니다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경고 메시지를 출력하도록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1305" y="5851099"/>
            <a:ext cx="16690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나뉨수를 입력하시오</a:t>
            </a:r>
            <a:r>
              <a:rPr lang="en-US" altLang="ko-KR" sz="1600" dirty="0"/>
              <a:t>:</a:t>
            </a:r>
            <a:r>
              <a:rPr lang="en-US" altLang="ko-KR" sz="16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600" dirty="0"/>
              <a:t>나눗수를 입력하시오</a:t>
            </a:r>
            <a:r>
              <a:rPr lang="en-US" altLang="ko-KR" sz="1600" dirty="0"/>
              <a:t>:</a:t>
            </a:r>
            <a:r>
              <a:rPr lang="en-US" altLang="ko-KR" sz="16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으로 나눌 수 없습니다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571612"/>
            <a:ext cx="278608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defTabSz="180000"/>
            <a:r>
              <a:rPr lang="en-US" altLang="ko-KR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까지 정수 출력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3306" y="1571612"/>
            <a:ext cx="2786082" cy="9286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42910" y="2928934"/>
            <a:ext cx="6357982" cy="785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nn-NO" dirty="0" smtClean="0"/>
              <a:t>for (</a:t>
            </a:r>
            <a:r>
              <a:rPr lang="nn-NO" b="1" dirty="0" smtClean="0">
                <a:solidFill>
                  <a:srgbClr val="0070C0"/>
                </a:solidFill>
              </a:rPr>
              <a:t>int i = 0</a:t>
            </a:r>
            <a:r>
              <a:rPr lang="nn-NO" dirty="0" smtClean="0"/>
              <a:t>; i &lt; 10; i++) //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벗어나서 사용할 수 없음</a:t>
            </a:r>
            <a:endParaRPr lang="nn-NO" dirty="0" smtClean="0"/>
          </a:p>
          <a:p>
            <a:pPr defTabSz="180000"/>
            <a:r>
              <a:rPr lang="nn-NO" dirty="0" smtClean="0"/>
              <a:t>	System.out.print(i);</a:t>
            </a:r>
          </a:p>
          <a:p>
            <a:pPr defTabSz="180000"/>
            <a:endParaRPr lang="nn-NO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7158" y="2571744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반복문에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변수 선언 가능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7620" y="4357694"/>
            <a:ext cx="37862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dirty="0" err="1" smtClean="0"/>
              <a:t>int</a:t>
            </a:r>
            <a:r>
              <a:rPr lang="en-US" dirty="0" smtClean="0"/>
              <a:t> sum;</a:t>
            </a:r>
          </a:p>
          <a:p>
            <a:pPr defTabSz="180000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sum=0; </a:t>
            </a:r>
            <a:r>
              <a:rPr lang="en-US" dirty="0" err="1" smtClean="0"/>
              <a:t>i</a:t>
            </a:r>
            <a:r>
              <a:rPr lang="en-US" dirty="0" smtClean="0"/>
              <a:t> &lt;= 100;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defTabSz="180000"/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7158" y="3929066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까지의 합 구하기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910" y="4357694"/>
            <a:ext cx="30003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defTabSz="180000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100;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defTabSz="180000"/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2910" y="5572140"/>
            <a:ext cx="30003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defTabSz="180000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 </a:t>
            </a:r>
            <a:r>
              <a:rPr lang="en-US" dirty="0" err="1" smtClean="0"/>
              <a:t>i</a:t>
            </a:r>
            <a:r>
              <a:rPr lang="en-US" dirty="0" smtClean="0"/>
              <a:t> &gt;= 0; </a:t>
            </a:r>
            <a:r>
              <a:rPr lang="en-US" dirty="0" err="1" smtClean="0"/>
              <a:t>i</a:t>
            </a:r>
            <a:r>
              <a:rPr lang="en-US" dirty="0" smtClean="0"/>
              <a:t>--) </a:t>
            </a:r>
          </a:p>
          <a:p>
            <a:pPr defTabSz="180000"/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3-13 : </a:t>
            </a:r>
            <a:r>
              <a:rPr lang="ko-KR" altLang="en-US" dirty="0"/>
              <a:t>범위를 벗어난 배열의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132856"/>
            <a:ext cx="580072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ArrayException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/>
              <a:t>	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intArray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[5];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intArray</a:t>
            </a:r>
            <a:r>
              <a:rPr lang="en-US" altLang="ko-KR" dirty="0"/>
              <a:t>[0] = 0;</a:t>
            </a:r>
          </a:p>
          <a:p>
            <a:pPr defTabSz="180000"/>
            <a:r>
              <a:rPr lang="en-US" altLang="ko-KR" dirty="0"/>
              <a:t>		try {</a:t>
            </a:r>
          </a:p>
          <a:p>
            <a:pPr defTabSz="180000"/>
            <a:r>
              <a:rPr lang="en-US" altLang="ko-KR" dirty="0"/>
              <a:t>			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5; i++) {</a:t>
            </a:r>
          </a:p>
          <a:p>
            <a:pPr defTabSz="180000"/>
            <a:r>
              <a:rPr lang="en-US" altLang="ko-KR" dirty="0"/>
              <a:t>				</a:t>
            </a:r>
            <a:r>
              <a:rPr lang="en-US" altLang="ko-KR" dirty="0" err="1"/>
              <a:t>intArray</a:t>
            </a:r>
            <a:r>
              <a:rPr lang="en-US" altLang="ko-KR" dirty="0"/>
              <a:t>[i+1] = i+1 + </a:t>
            </a:r>
            <a:r>
              <a:rPr lang="en-US" altLang="ko-KR" dirty="0" err="1"/>
              <a:t>intArray</a:t>
            </a:r>
            <a:r>
              <a:rPr lang="en-US" altLang="ko-KR" dirty="0"/>
              <a:t>[i];</a:t>
            </a:r>
          </a:p>
          <a:p>
            <a:pPr defTabSz="180000"/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intArray</a:t>
            </a:r>
            <a:r>
              <a:rPr lang="en-US" altLang="ko-KR" dirty="0"/>
              <a:t>["+i+"]"+"="+</a:t>
            </a:r>
            <a:r>
              <a:rPr lang="en-US" altLang="ko-KR" dirty="0" err="1"/>
              <a:t>intArray</a:t>
            </a:r>
            <a:r>
              <a:rPr lang="en-US" altLang="ko-KR" dirty="0"/>
              <a:t>[i]);</a:t>
            </a:r>
          </a:p>
          <a:p>
            <a:pPr defTabSz="180000"/>
            <a:r>
              <a:rPr lang="en-US" altLang="ko-KR" dirty="0"/>
              <a:t>			}</a:t>
            </a:r>
          </a:p>
          <a:p>
            <a:pPr defTabSz="180000"/>
            <a:r>
              <a:rPr lang="en-US" altLang="ko-KR" dirty="0"/>
              <a:t>		}</a:t>
            </a:r>
          </a:p>
          <a:p>
            <a:pPr defTabSz="180000"/>
            <a:r>
              <a:rPr lang="en-US" altLang="ko-KR" dirty="0"/>
              <a:t>		catch (</a:t>
            </a:r>
            <a:r>
              <a:rPr lang="en-US" altLang="ko-KR" dirty="0" err="1"/>
              <a:t>ArrayIndexOutOfBoundsException</a:t>
            </a:r>
            <a:r>
              <a:rPr lang="en-US" altLang="ko-KR" dirty="0"/>
              <a:t> e) {</a:t>
            </a:r>
          </a:p>
          <a:p>
            <a:pPr defTabSz="180000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배열의 인덱스가 범위를 벗어났습니다</a:t>
            </a:r>
            <a:r>
              <a:rPr lang="en-US" altLang="ko-KR" dirty="0"/>
              <a:t>.");</a:t>
            </a:r>
          </a:p>
          <a:p>
            <a:pPr defTabSz="180000"/>
            <a:r>
              <a:rPr lang="en-US" altLang="ko-KR" dirty="0"/>
              <a:t>		}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인덱스가 범위를 벗어날 때 발생하는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ArrayIndexOutOfBoundsException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처리하는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0192" y="5038723"/>
            <a:ext cx="23567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intArray</a:t>
            </a:r>
            <a:r>
              <a:rPr lang="en-US" altLang="ko-KR" sz="1600" dirty="0"/>
              <a:t>[0]=0</a:t>
            </a:r>
          </a:p>
          <a:p>
            <a:r>
              <a:rPr lang="en-US" altLang="ko-KR" sz="1600" dirty="0" err="1"/>
              <a:t>intArray</a:t>
            </a:r>
            <a:r>
              <a:rPr lang="en-US" altLang="ko-KR" sz="1600" dirty="0"/>
              <a:t>[1]=1</a:t>
            </a:r>
          </a:p>
          <a:p>
            <a:r>
              <a:rPr lang="en-US" altLang="ko-KR" sz="1600" dirty="0" err="1"/>
              <a:t>intArray</a:t>
            </a:r>
            <a:r>
              <a:rPr lang="en-US" altLang="ko-KR" sz="1600" dirty="0"/>
              <a:t>[2]=3</a:t>
            </a:r>
          </a:p>
          <a:p>
            <a:r>
              <a:rPr lang="en-US" altLang="ko-KR" sz="1600" dirty="0" err="1"/>
              <a:t>intArray</a:t>
            </a:r>
            <a:r>
              <a:rPr lang="en-US" altLang="ko-KR" sz="1600" dirty="0"/>
              <a:t>[3]=6</a:t>
            </a:r>
          </a:p>
          <a:p>
            <a:r>
              <a:rPr lang="ko-KR" altLang="en-US" sz="1600" dirty="0"/>
              <a:t>배열의 인덱스가 범위를 벗어났습니다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07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3-15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정수가 아닌 문자열을 정수로 변환할 때 예외 발생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60848"/>
            <a:ext cx="529724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NumException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String[] </a:t>
            </a:r>
            <a:r>
              <a:rPr lang="en-US" altLang="ko-KR" sz="1600" dirty="0" err="1"/>
              <a:t>stringNumber</a:t>
            </a:r>
            <a:r>
              <a:rPr lang="en-US" altLang="ko-KR" sz="1600" dirty="0"/>
              <a:t> = {"23", "12", "998", "3.141592"}; </a:t>
            </a:r>
          </a:p>
          <a:p>
            <a:pPr defTabSz="180000"/>
            <a:r>
              <a:rPr lang="en-US" altLang="ko-KR" sz="1600" dirty="0"/>
              <a:t>		try {</a:t>
            </a:r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stringNumber.length</a:t>
            </a:r>
            <a:r>
              <a:rPr lang="en-US" altLang="ko-KR" sz="1600" dirty="0"/>
              <a:t>; i++) {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</a:t>
            </a:r>
            <a:r>
              <a:rPr lang="en-US" altLang="ko-KR" sz="1600" dirty="0" err="1"/>
              <a:t>Integer.parseInt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stringNumber</a:t>
            </a:r>
            <a:r>
              <a:rPr lang="en-US" altLang="ko-KR" sz="1600" dirty="0"/>
              <a:t>[i]);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숫자로 변환된 값은 </a:t>
            </a:r>
            <a:r>
              <a:rPr lang="en-US" altLang="ko-KR" sz="1600" dirty="0"/>
              <a:t>" + j);</a:t>
            </a:r>
          </a:p>
          <a:p>
            <a:pPr defTabSz="180000"/>
            <a:r>
              <a:rPr lang="en-US" altLang="ko-KR" sz="1600" dirty="0"/>
              <a:t>			}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	catch (</a:t>
            </a:r>
            <a:r>
              <a:rPr lang="en-US" altLang="ko-KR" sz="1600" dirty="0" err="1"/>
              <a:t>NumberFormatException</a:t>
            </a:r>
            <a:r>
              <a:rPr lang="en-US" altLang="ko-KR" sz="1600" dirty="0"/>
              <a:t> e)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정수로 변환할 수 없습니다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정수로 변환할 때 발생하는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NumberFormatException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처리하는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613" y="4523060"/>
            <a:ext cx="168347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숫자로 변환된 값은 </a:t>
            </a:r>
            <a:r>
              <a:rPr lang="en-US" altLang="ko-KR" sz="1600" dirty="0"/>
              <a:t>23</a:t>
            </a:r>
          </a:p>
          <a:p>
            <a:r>
              <a:rPr lang="ko-KR" altLang="en-US" sz="1600" dirty="0"/>
              <a:t>숫자로 변환된 값은 </a:t>
            </a:r>
            <a:r>
              <a:rPr lang="en-US" altLang="ko-KR" sz="1600" dirty="0"/>
              <a:t>12</a:t>
            </a:r>
          </a:p>
          <a:p>
            <a:r>
              <a:rPr lang="ko-KR" altLang="en-US" sz="1600" dirty="0"/>
              <a:t>숫자로 변환된 값은 </a:t>
            </a:r>
            <a:r>
              <a:rPr lang="en-US" altLang="ko-KR" sz="1600" dirty="0"/>
              <a:t>998</a:t>
            </a:r>
          </a:p>
          <a:p>
            <a:r>
              <a:rPr lang="ko-KR" altLang="en-US" sz="1600" dirty="0"/>
              <a:t>정수로 변환할 수 없습니다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특이한 형태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14480" y="1500174"/>
            <a:ext cx="550072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for(</a:t>
            </a:r>
            <a:r>
              <a:rPr lang="ko-KR" altLang="en-US" dirty="0" smtClean="0"/>
              <a:t>초기작업</a:t>
            </a:r>
            <a:r>
              <a:rPr lang="en-US" altLang="ko-KR" dirty="0" smtClean="0"/>
              <a:t>; true; </a:t>
            </a:r>
            <a:r>
              <a:rPr lang="ko-KR" altLang="en-US" dirty="0" err="1" smtClean="0"/>
              <a:t>반복후작업</a:t>
            </a:r>
            <a:r>
              <a:rPr lang="en-US" altLang="ko-KR" dirty="0" smtClean="0"/>
              <a:t>) { // </a:t>
            </a:r>
            <a:r>
              <a:rPr lang="ko-KR" altLang="en-US" dirty="0" smtClean="0"/>
              <a:t>반복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무한 반복</a:t>
            </a:r>
          </a:p>
          <a:p>
            <a:r>
              <a:rPr lang="en-US" altLang="ko-KR" dirty="0" smtClean="0"/>
              <a:t>............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14480" y="2636912"/>
            <a:ext cx="550072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for(</a:t>
            </a:r>
            <a:r>
              <a:rPr lang="ko-KR" altLang="en-US" dirty="0" smtClean="0"/>
              <a:t>초기작업</a:t>
            </a:r>
            <a:r>
              <a:rPr lang="en-US" altLang="ko-KR" dirty="0" smtClean="0"/>
              <a:t>; ; </a:t>
            </a:r>
            <a:r>
              <a:rPr lang="ko-KR" altLang="en-US" dirty="0" err="1" smtClean="0"/>
              <a:t>반복후작업</a:t>
            </a:r>
            <a:r>
              <a:rPr lang="en-US" altLang="ko-KR" dirty="0" smtClean="0"/>
              <a:t>) { // </a:t>
            </a:r>
            <a:r>
              <a:rPr lang="ko-KR" altLang="en-US" dirty="0" smtClean="0"/>
              <a:t>반복조건이 비어 있으면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 반복</a:t>
            </a:r>
          </a:p>
          <a:p>
            <a:r>
              <a:rPr lang="en-US" altLang="ko-KR" dirty="0" smtClean="0"/>
              <a:t>............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714480" y="3789040"/>
            <a:ext cx="550072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ko-KR" altLang="en-US" dirty="0" smtClean="0"/>
              <a:t>초기 작업과 </a:t>
            </a:r>
            <a:r>
              <a:rPr lang="ko-KR" altLang="en-US" dirty="0" err="1" smtClean="0"/>
              <a:t>반복후작업은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‘,’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분리하여 여러 문장 나열 가능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b="1" dirty="0" err="1" smtClean="0"/>
              <a:t>i</a:t>
            </a:r>
            <a:r>
              <a:rPr lang="en-US" b="1" dirty="0" smtClean="0"/>
              <a:t>++,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.........................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00671" y="5445224"/>
            <a:ext cx="550072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ko-KR" altLang="en-US" dirty="0"/>
              <a:t>내에 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i&lt;10; i++) { //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내에서만 사용 가능</a:t>
            </a:r>
          </a:p>
          <a:p>
            <a:r>
              <a:rPr lang="en-US" altLang="ko-KR" dirty="0" smtClean="0"/>
              <a:t>............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69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701962"/>
            <a:ext cx="5572164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ForSample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i, j;</a:t>
            </a:r>
          </a:p>
          <a:p>
            <a:pPr defTabSz="180000"/>
            <a:r>
              <a:rPr lang="en-US" altLang="ko-KR" dirty="0" smtClean="0"/>
              <a:t>		for </a:t>
            </a:r>
            <a:r>
              <a:rPr lang="en-US" altLang="ko-KR" dirty="0"/>
              <a:t>(j=0,i=1; i &lt;= 10; i++) { </a:t>
            </a:r>
          </a:p>
          <a:p>
            <a:pPr defTabSz="180000"/>
            <a:r>
              <a:rPr lang="en-US" altLang="ko-KR" dirty="0" smtClean="0"/>
              <a:t>			j </a:t>
            </a:r>
            <a:r>
              <a:rPr lang="en-US" altLang="ko-KR" dirty="0"/>
              <a:t>+= i;</a:t>
            </a:r>
          </a:p>
          <a:p>
            <a:pPr defTabSz="180000"/>
            <a:r>
              <a:rPr lang="en-US" altLang="ko-KR" dirty="0" smtClean="0"/>
              <a:t>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(i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		if(i</a:t>
            </a:r>
            <a:r>
              <a:rPr lang="en-US" altLang="ko-KR" dirty="0"/>
              <a:t>==10) {</a:t>
            </a:r>
          </a:p>
          <a:p>
            <a:pPr defTabSz="180000"/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</a:t>
            </a:r>
            <a:r>
              <a:rPr lang="en-US" altLang="ko-KR" dirty="0"/>
              <a:t>("=");</a:t>
            </a:r>
          </a:p>
          <a:p>
            <a:pPr defTabSz="180000"/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(j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		}</a:t>
            </a:r>
            <a:endParaRPr lang="en-US" altLang="ko-KR" dirty="0"/>
          </a:p>
          <a:p>
            <a:pPr defTabSz="180000"/>
            <a:r>
              <a:rPr lang="en-US" altLang="ko-KR" dirty="0" smtClean="0"/>
              <a:t>			else</a:t>
            </a:r>
            <a:endParaRPr lang="en-US" altLang="ko-KR" dirty="0"/>
          </a:p>
          <a:p>
            <a:pPr defTabSz="180000"/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</a:t>
            </a:r>
            <a:r>
              <a:rPr lang="en-US" altLang="ko-KR" dirty="0"/>
              <a:t>("+");</a:t>
            </a:r>
          </a:p>
          <a:p>
            <a:pPr defTabSz="180000"/>
            <a:r>
              <a:rPr lang="en-US" altLang="ko-KR" dirty="0" smtClean="0"/>
              <a:t>		}</a:t>
            </a:r>
            <a:endParaRPr lang="en-US" altLang="ko-KR" dirty="0"/>
          </a:p>
          <a:p>
            <a:pPr defTabSz="180000"/>
            <a:r>
              <a:rPr lang="en-US" altLang="ko-KR" dirty="0" smtClean="0"/>
              <a:t>	}</a:t>
            </a:r>
            <a:endParaRPr lang="en-US" altLang="ko-KR" dirty="0"/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 :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숫자의 합을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덧셈을 표시하고 합을 구하시오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041720"/>
            <a:ext cx="3369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+mj-ea"/>
              </a:rPr>
              <a:t>1+2+3+4+5+6+7+8+9+10=55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377950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while(</a:t>
            </a:r>
            <a:r>
              <a:rPr lang="ko-KR" altLang="en-US" sz="2800" dirty="0" err="1" smtClean="0"/>
              <a:t>조건식</a:t>
            </a:r>
            <a:r>
              <a:rPr lang="en-US" altLang="ko-KR" sz="2800" dirty="0" smtClean="0"/>
              <a:t>)  {</a:t>
            </a:r>
          </a:p>
          <a:p>
            <a:r>
              <a:rPr lang="en-US" altLang="ko-KR" sz="2800" dirty="0" smtClean="0"/>
              <a:t>  </a:t>
            </a:r>
          </a:p>
          <a:p>
            <a:r>
              <a:rPr lang="en-US" altLang="ko-KR" sz="2800" dirty="0" smtClean="0"/>
              <a:t>  ..</a:t>
            </a:r>
            <a:r>
              <a:rPr lang="ko-KR" altLang="en-US" sz="2800" dirty="0" err="1" smtClean="0"/>
              <a:t>작업문</a:t>
            </a:r>
            <a:r>
              <a:rPr lang="en-US" altLang="ko-KR" sz="2800" dirty="0" smtClean="0"/>
              <a:t>..</a:t>
            </a:r>
          </a:p>
          <a:p>
            <a:r>
              <a:rPr lang="en-US" altLang="ko-KR" sz="2800" dirty="0" smtClean="0"/>
              <a:t>}</a:t>
            </a:r>
            <a:endParaRPr lang="en-US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3698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ym typeface="Wingdings"/>
              </a:rPr>
              <a:t></a:t>
            </a:r>
            <a:endParaRPr lang="en-US" altLang="ko-KR" dirty="0"/>
          </a:p>
        </p:txBody>
      </p:sp>
      <p:cxnSp>
        <p:nvCxnSpPr>
          <p:cNvPr id="6" name="꺾인 연결선 5"/>
          <p:cNvCxnSpPr>
            <a:stCxn id="5" idx="2"/>
          </p:cNvCxnSpPr>
          <p:nvPr/>
        </p:nvCxnSpPr>
        <p:spPr>
          <a:xfrm rot="16200000" flipH="1">
            <a:off x="3081686" y="2041352"/>
            <a:ext cx="639574" cy="352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31840" y="2377950"/>
            <a:ext cx="57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23728" y="2882006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03748" y="3700892"/>
            <a:ext cx="11521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V="1">
            <a:off x="2525515" y="4067892"/>
            <a:ext cx="721299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91241" y="439096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pSp>
        <p:nvGrpSpPr>
          <p:cNvPr id="12" name="그룹 68"/>
          <p:cNvGrpSpPr/>
          <p:nvPr/>
        </p:nvGrpSpPr>
        <p:grpSpPr>
          <a:xfrm>
            <a:off x="5579669" y="1369838"/>
            <a:ext cx="1869698" cy="3643338"/>
            <a:chOff x="4286248" y="2285992"/>
            <a:chExt cx="1869698" cy="3643338"/>
          </a:xfrm>
        </p:grpSpPr>
        <p:sp>
          <p:nvSpPr>
            <p:cNvPr id="13" name="다이아몬드 12"/>
            <p:cNvSpPr/>
            <p:nvPr/>
          </p:nvSpPr>
          <p:spPr>
            <a:xfrm>
              <a:off x="4357686" y="278605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조건식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26" idx="4"/>
              <a:endCxn id="13" idx="0"/>
            </p:cNvCxnSpPr>
            <p:nvPr/>
          </p:nvCxnSpPr>
          <p:spPr>
            <a:xfrm>
              <a:off x="5000628" y="2285992"/>
              <a:ext cx="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6248" y="4447768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작업 문 </a:t>
              </a:r>
              <a:endParaRPr lang="ko-KR" altLang="en-US" sz="1600" dirty="0"/>
            </a:p>
          </p:txBody>
        </p:sp>
        <p:cxnSp>
          <p:nvCxnSpPr>
            <p:cNvPr id="16" name="직선 화살표 연결선 15"/>
            <p:cNvCxnSpPr>
              <a:stCxn id="13" idx="2"/>
              <a:endCxn id="15" idx="0"/>
            </p:cNvCxnSpPr>
            <p:nvPr/>
          </p:nvCxnSpPr>
          <p:spPr>
            <a:xfrm rot="5400000">
              <a:off x="4491244" y="3938384"/>
              <a:ext cx="101876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9"/>
            <p:cNvCxnSpPr>
              <a:stCxn id="15" idx="1"/>
            </p:cNvCxnSpPr>
            <p:nvPr/>
          </p:nvCxnSpPr>
          <p:spPr>
            <a:xfrm rot="10800000" flipH="1">
              <a:off x="4286248" y="2500307"/>
              <a:ext cx="714380" cy="2116739"/>
            </a:xfrm>
            <a:prstGeom prst="bentConnector4">
              <a:avLst>
                <a:gd name="adj1" fmla="val -32000"/>
                <a:gd name="adj2" fmla="val 9966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33"/>
            <p:cNvCxnSpPr>
              <a:stCxn id="13" idx="3"/>
            </p:cNvCxnSpPr>
            <p:nvPr/>
          </p:nvCxnSpPr>
          <p:spPr>
            <a:xfrm>
              <a:off x="5643570" y="3107529"/>
              <a:ext cx="357190" cy="20359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연결자 21"/>
            <p:cNvSpPr/>
            <p:nvPr/>
          </p:nvSpPr>
          <p:spPr>
            <a:xfrm>
              <a:off x="5000628" y="5786454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Shape 12"/>
            <p:cNvCxnSpPr>
              <a:endCxn id="22" idx="0"/>
            </p:cNvCxnSpPr>
            <p:nvPr/>
          </p:nvCxnSpPr>
          <p:spPr>
            <a:xfrm rot="10800000" flipV="1">
              <a:off x="5072066" y="5143512"/>
              <a:ext cx="928694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00628" y="3357562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0000"/>
                  </a:solidFill>
                </a:rPr>
                <a:t>true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72132" y="2786058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순서도: 연결자 25"/>
          <p:cNvSpPr/>
          <p:nvPr/>
        </p:nvSpPr>
        <p:spPr>
          <a:xfrm>
            <a:off x="6222611" y="1226962"/>
            <a:ext cx="142876" cy="1428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2303748" y="5229200"/>
            <a:ext cx="50006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반복 조건이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  <a:r>
              <a:rPr lang="ko-KR" altLang="en-US" dirty="0" smtClean="0">
                <a:solidFill>
                  <a:srgbClr val="0070C0"/>
                </a:solidFill>
              </a:rPr>
              <a:t>이면 반복</a:t>
            </a:r>
            <a:r>
              <a:rPr lang="en-US" altLang="ko-KR" dirty="0" smtClean="0">
                <a:solidFill>
                  <a:srgbClr val="0070C0"/>
                </a:solidFill>
              </a:rPr>
              <a:t>, false</a:t>
            </a:r>
            <a:r>
              <a:rPr lang="ko-KR" altLang="en-US" dirty="0" smtClean="0">
                <a:solidFill>
                  <a:srgbClr val="0070C0"/>
                </a:solidFill>
              </a:rPr>
              <a:t>이면 반복 종료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반복 조건이 없으면 컴파일 오류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 처음부터 반복조건을 통과한 후 </a:t>
            </a:r>
            <a:r>
              <a:rPr lang="ko-KR" altLang="en-US" dirty="0" err="1" smtClean="0">
                <a:solidFill>
                  <a:srgbClr val="0070C0"/>
                </a:solidFill>
              </a:rPr>
              <a:t>작업문</a:t>
            </a:r>
            <a:r>
              <a:rPr lang="ko-KR" altLang="en-US" dirty="0" smtClean="0">
                <a:solidFill>
                  <a:srgbClr val="0070C0"/>
                </a:solidFill>
              </a:rPr>
              <a:t> 수행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6365" y="49371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8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0836" y="3343312"/>
            <a:ext cx="207170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600" dirty="0" smtClean="0">
                <a:latin typeface="+mj-lt"/>
              </a:rPr>
              <a:t>i = 0;</a:t>
            </a:r>
          </a:p>
          <a:p>
            <a:pPr marL="0" lvl="2"/>
            <a:r>
              <a:rPr lang="nn-NO" altLang="ko-KR" sz="1600" dirty="0" smtClean="0">
                <a:latin typeface="+mj-lt"/>
              </a:rPr>
              <a:t>while (</a:t>
            </a:r>
            <a:r>
              <a:rPr lang="nn-NO" altLang="ko-KR" sz="1600" dirty="0" smtClean="0">
                <a:solidFill>
                  <a:srgbClr val="FF0000"/>
                </a:solidFill>
                <a:latin typeface="+mj-lt"/>
              </a:rPr>
              <a:t>i &lt; 10</a:t>
            </a:r>
            <a:r>
              <a:rPr lang="nn-NO" altLang="ko-KR" sz="1600" dirty="0" smtClean="0">
                <a:latin typeface="+mj-lt"/>
              </a:rPr>
              <a:t>) {</a:t>
            </a:r>
          </a:p>
          <a:p>
            <a:pPr marL="0" lvl="3"/>
            <a:r>
              <a:rPr lang="en-US" altLang="ko-KR" sz="1600" dirty="0" smtClean="0">
                <a:latin typeface="+mj-lt"/>
              </a:rPr>
              <a:t>     </a:t>
            </a:r>
            <a:r>
              <a:rPr lang="en-US" altLang="ko-KR" sz="1600" dirty="0" err="1" smtClean="0">
                <a:latin typeface="+mj-lt"/>
              </a:rPr>
              <a:t>System.</a:t>
            </a:r>
            <a:r>
              <a:rPr lang="en-US" altLang="ko-KR" sz="1600" i="1" dirty="0" err="1" smtClean="0">
                <a:latin typeface="+mj-lt"/>
              </a:rPr>
              <a:t>out.print</a:t>
            </a:r>
            <a:r>
              <a:rPr lang="en-US" altLang="ko-KR" sz="1600" i="1" dirty="0" smtClean="0">
                <a:latin typeface="+mj-lt"/>
              </a:rPr>
              <a:t>(</a:t>
            </a:r>
            <a:r>
              <a:rPr lang="en-US" altLang="ko-KR" sz="1600" i="1" dirty="0" err="1" smtClean="0">
                <a:latin typeface="+mj-lt"/>
              </a:rPr>
              <a:t>i</a:t>
            </a:r>
            <a:r>
              <a:rPr lang="en-US" altLang="ko-KR" sz="1600" i="1" dirty="0" smtClean="0">
                <a:latin typeface="+mj-lt"/>
              </a:rPr>
              <a:t>);</a:t>
            </a:r>
          </a:p>
          <a:p>
            <a:pPr marL="0" lvl="3"/>
            <a:r>
              <a:rPr lang="en-US" altLang="ko-KR" sz="1600" i="1" dirty="0" smtClean="0">
                <a:latin typeface="+mj-lt"/>
              </a:rPr>
              <a:t>     </a:t>
            </a:r>
            <a:r>
              <a:rPr lang="en-US" altLang="ko-KR" sz="1600" i="1" dirty="0" err="1" smtClean="0">
                <a:latin typeface="+mj-lt"/>
              </a:rPr>
              <a:t>i</a:t>
            </a:r>
            <a:r>
              <a:rPr lang="en-US" altLang="ko-KR" sz="1600" i="1" dirty="0" smtClean="0">
                <a:latin typeface="+mj-lt"/>
              </a:rPr>
              <a:t>++;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  <p:grpSp>
        <p:nvGrpSpPr>
          <p:cNvPr id="5" name="그룹 68"/>
          <p:cNvGrpSpPr/>
          <p:nvPr/>
        </p:nvGrpSpPr>
        <p:grpSpPr>
          <a:xfrm>
            <a:off x="1691680" y="1914552"/>
            <a:ext cx="1869698" cy="3643338"/>
            <a:chOff x="4286248" y="2285992"/>
            <a:chExt cx="1869698" cy="3643338"/>
          </a:xfrm>
        </p:grpSpPr>
        <p:sp>
          <p:nvSpPr>
            <p:cNvPr id="6" name="다이아몬드 5"/>
            <p:cNvSpPr/>
            <p:nvPr/>
          </p:nvSpPr>
          <p:spPr>
            <a:xfrm>
              <a:off x="4357686" y="278605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조건식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27" idx="4"/>
              <a:endCxn id="6" idx="0"/>
            </p:cNvCxnSpPr>
            <p:nvPr/>
          </p:nvCxnSpPr>
          <p:spPr>
            <a:xfrm>
              <a:off x="5000628" y="2285992"/>
              <a:ext cx="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6248" y="4447768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작업 문 </a:t>
              </a:r>
              <a:endParaRPr lang="ko-KR" altLang="en-US" sz="1600" dirty="0"/>
            </a:p>
          </p:txBody>
        </p:sp>
        <p:cxnSp>
          <p:nvCxnSpPr>
            <p:cNvPr id="9" name="직선 화살표 연결선 8"/>
            <p:cNvCxnSpPr>
              <a:stCxn id="6" idx="2"/>
              <a:endCxn id="8" idx="0"/>
            </p:cNvCxnSpPr>
            <p:nvPr/>
          </p:nvCxnSpPr>
          <p:spPr>
            <a:xfrm rot="5400000">
              <a:off x="4491244" y="3938384"/>
              <a:ext cx="101876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hape 9"/>
            <p:cNvCxnSpPr>
              <a:stCxn id="8" idx="1"/>
            </p:cNvCxnSpPr>
            <p:nvPr/>
          </p:nvCxnSpPr>
          <p:spPr>
            <a:xfrm rot="10800000" flipH="1">
              <a:off x="4286248" y="2500307"/>
              <a:ext cx="714380" cy="2116739"/>
            </a:xfrm>
            <a:prstGeom prst="bentConnector4">
              <a:avLst>
                <a:gd name="adj1" fmla="val -32000"/>
                <a:gd name="adj2" fmla="val 9966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33"/>
            <p:cNvCxnSpPr>
              <a:stCxn id="6" idx="3"/>
            </p:cNvCxnSpPr>
            <p:nvPr/>
          </p:nvCxnSpPr>
          <p:spPr>
            <a:xfrm>
              <a:off x="5643570" y="3107529"/>
              <a:ext cx="357190" cy="20359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연결자 11"/>
            <p:cNvSpPr/>
            <p:nvPr/>
          </p:nvSpPr>
          <p:spPr>
            <a:xfrm>
              <a:off x="5000628" y="5786454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" name="Shape 12"/>
            <p:cNvCxnSpPr>
              <a:endCxn id="12" idx="0"/>
            </p:cNvCxnSpPr>
            <p:nvPr/>
          </p:nvCxnSpPr>
          <p:spPr>
            <a:xfrm rot="10800000" flipV="1">
              <a:off x="5072066" y="5143512"/>
              <a:ext cx="928694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00628" y="3357562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0000"/>
                  </a:solidFill>
                </a:rPr>
                <a:t>true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2786058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88"/>
          <p:cNvGrpSpPr/>
          <p:nvPr/>
        </p:nvGrpSpPr>
        <p:grpSpPr>
          <a:xfrm>
            <a:off x="4192010" y="1628800"/>
            <a:ext cx="1941136" cy="3929090"/>
            <a:chOff x="6786578" y="2000240"/>
            <a:chExt cx="1941136" cy="3929090"/>
          </a:xfrm>
        </p:grpSpPr>
        <p:sp>
          <p:nvSpPr>
            <p:cNvPr id="17" name="TextBox 16"/>
            <p:cNvSpPr txBox="1"/>
            <p:nvPr/>
          </p:nvSpPr>
          <p:spPr>
            <a:xfrm>
              <a:off x="6858016" y="2000240"/>
              <a:ext cx="14287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/>
                <a:t>i = 0</a:t>
              </a:r>
              <a:endParaRPr lang="ko-KR" altLang="en-US" sz="1600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6929454" y="2786058"/>
              <a:ext cx="1285884" cy="64294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i&lt;10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7" idx="2"/>
              <a:endCxn id="18" idx="0"/>
            </p:cNvCxnSpPr>
            <p:nvPr/>
          </p:nvCxnSpPr>
          <p:spPr>
            <a:xfrm rot="5400000">
              <a:off x="7348764" y="2562426"/>
              <a:ext cx="447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6578" y="4344423"/>
              <a:ext cx="164307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System.out.print</a:t>
              </a:r>
              <a:r>
                <a:rPr lang="en-US" altLang="ko-KR" sz="1600" dirty="0" smtClean="0"/>
                <a:t>(</a:t>
              </a:r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)</a:t>
              </a:r>
            </a:p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++</a:t>
              </a:r>
              <a:endParaRPr lang="ko-KR" altLang="en-US" sz="1600" dirty="0"/>
            </a:p>
          </p:txBody>
        </p:sp>
        <p:cxnSp>
          <p:nvCxnSpPr>
            <p:cNvPr id="21" name="직선 화살표 연결선 20"/>
            <p:cNvCxnSpPr>
              <a:stCxn id="18" idx="2"/>
            </p:cNvCxnSpPr>
            <p:nvPr/>
          </p:nvCxnSpPr>
          <p:spPr>
            <a:xfrm rot="5400000">
              <a:off x="7114685" y="3886711"/>
              <a:ext cx="91542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33"/>
            <p:cNvCxnSpPr>
              <a:stCxn id="18" idx="3"/>
            </p:cNvCxnSpPr>
            <p:nvPr/>
          </p:nvCxnSpPr>
          <p:spPr>
            <a:xfrm>
              <a:off x="8215338" y="3107529"/>
              <a:ext cx="357190" cy="20359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7572396" y="5786454"/>
              <a:ext cx="142876" cy="1428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4" name="Shape 23"/>
            <p:cNvCxnSpPr>
              <a:endCxn id="23" idx="0"/>
            </p:cNvCxnSpPr>
            <p:nvPr/>
          </p:nvCxnSpPr>
          <p:spPr>
            <a:xfrm rot="10800000" flipV="1">
              <a:off x="7643834" y="5143512"/>
              <a:ext cx="928694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72396" y="3357562"/>
              <a:ext cx="5061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true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43900" y="2786058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false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순서도: 연결자 26"/>
          <p:cNvSpPr/>
          <p:nvPr/>
        </p:nvSpPr>
        <p:spPr>
          <a:xfrm>
            <a:off x="2334622" y="1771676"/>
            <a:ext cx="142876" cy="1428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8" name="Shape 27"/>
          <p:cNvCxnSpPr/>
          <p:nvPr/>
        </p:nvCxnSpPr>
        <p:spPr>
          <a:xfrm rot="10800000" flipH="1">
            <a:off x="4192010" y="2128866"/>
            <a:ext cx="714380" cy="2116739"/>
          </a:xfrm>
          <a:prstGeom prst="bentConnector4">
            <a:avLst>
              <a:gd name="adj1" fmla="val -61257"/>
              <a:gd name="adj2" fmla="val 996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9044</TotalTime>
  <Words>2962</Words>
  <Application>Microsoft Office PowerPoint</Application>
  <PresentationFormat>화면 슬라이드 쇼(4:3)</PresentationFormat>
  <Paragraphs>1004</Paragraphs>
  <Slides>51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가을</vt:lpstr>
      <vt:lpstr>제 3 장 반복문, 배열, 예외처리</vt:lpstr>
      <vt:lpstr>반복문의 특징</vt:lpstr>
      <vt:lpstr>for 문의 구성</vt:lpstr>
      <vt:lpstr>for문의 실행 과정을 나타내는 순서도</vt:lpstr>
      <vt:lpstr>for문의 예시</vt:lpstr>
      <vt:lpstr>for문의 특이한 형태</vt:lpstr>
      <vt:lpstr>예제 3-1 : 1부터 10까지 숫자의 합을 출력</vt:lpstr>
      <vt:lpstr>while 문의 구성</vt:lpstr>
      <vt:lpstr>while문의 실행 과정을 나타내는 순서도</vt:lpstr>
      <vt:lpstr>예제 3-2 : 입력된 수의 평균 구하기</vt:lpstr>
      <vt:lpstr>do-while 문의 구성</vt:lpstr>
      <vt:lpstr>do-while문의 실행 과정을 나타내는 순서도</vt:lpstr>
      <vt:lpstr>예제 3-3 : a-z까지 출력</vt:lpstr>
      <vt:lpstr>중첩 반복</vt:lpstr>
      <vt:lpstr>예제 3-4 : 구구단</vt:lpstr>
      <vt:lpstr>continue문</vt:lpstr>
      <vt:lpstr>예제 3-5 : 1부터 100까지 짝수의 합</vt:lpstr>
      <vt:lpstr>break문</vt:lpstr>
      <vt:lpstr>예제 3-6 : 입력된 숫자 개수 세기</vt:lpstr>
      <vt:lpstr>Tip: 라벨로 분기</vt:lpstr>
      <vt:lpstr>배열이란?</vt:lpstr>
      <vt:lpstr>자바 배열의 필요성과 모양</vt:lpstr>
      <vt:lpstr>일차원 배열의 선언</vt:lpstr>
      <vt:lpstr>배열 선언과 생성의 차이</vt:lpstr>
      <vt:lpstr>배열을 초기화하면서 생성한 결과</vt:lpstr>
      <vt:lpstr>배열 참조</vt:lpstr>
      <vt:lpstr>배열 접근 방법</vt:lpstr>
      <vt:lpstr>예제 3-7 : 배열에 입력받은 수 중 제일큰수 찾기</vt:lpstr>
      <vt:lpstr>배열의 크기와 인덱스</vt:lpstr>
      <vt:lpstr>배열은 객체로 관리</vt:lpstr>
      <vt:lpstr>예제 3-8 : 배열 원소의 평균 구하기</vt:lpstr>
      <vt:lpstr>2차원 배열</vt:lpstr>
      <vt:lpstr>2차원 배열의 length 필드</vt:lpstr>
      <vt:lpstr>예제 3-9 : 3년간 매출 총액과 평균 구하기</vt:lpstr>
      <vt:lpstr>비정방형 배열</vt:lpstr>
      <vt:lpstr>비정방형 배열의 length</vt:lpstr>
      <vt:lpstr>예제 3-10 : 비 정방형 배열의 생성과 접근</vt:lpstr>
      <vt:lpstr>메소드에서 배열 리턴</vt:lpstr>
      <vt:lpstr>예제 3-11 : 배열 리턴 예제</vt:lpstr>
      <vt:lpstr>main() 메소드</vt:lpstr>
      <vt:lpstr>main(string [] args) 메소드의 인자 전달</vt:lpstr>
      <vt:lpstr>이클립스에서 main() 메소드의 인자전달</vt:lpstr>
      <vt:lpstr>main()의 인자 이용 예</vt:lpstr>
      <vt:lpstr>예제 3-12 : main()의 인자들을 받아서 평균값을 계산하는 예제</vt:lpstr>
      <vt:lpstr>자바의 예외 처리</vt:lpstr>
      <vt:lpstr>try-catch-finally문</vt:lpstr>
      <vt:lpstr>예외가 발생한 경우와 예외가 발생하지 않은 경우 실행 과정</vt:lpstr>
      <vt:lpstr>자주 발생하는 예외</vt:lpstr>
      <vt:lpstr>예제 3-13 : 두 정수의 나눗셈에서 ArithmeticException을 처리하도록 수정된 예</vt:lpstr>
      <vt:lpstr>예제 3-13 : 범위를 벗어난 배열의 접근</vt:lpstr>
      <vt:lpstr>예제 3-15 : 정수가 아닌 문자열을 정수로 변환할 때 예외 발생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1105</cp:revision>
  <dcterms:created xsi:type="dcterms:W3CDTF">2009-09-01T01:24:33Z</dcterms:created>
  <dcterms:modified xsi:type="dcterms:W3CDTF">2011-07-31T20:08:08Z</dcterms:modified>
</cp:coreProperties>
</file>