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383" r:id="rId3"/>
    <p:sldId id="258" r:id="rId4"/>
    <p:sldId id="260" r:id="rId5"/>
    <p:sldId id="267" r:id="rId6"/>
    <p:sldId id="361" r:id="rId7"/>
    <p:sldId id="268" r:id="rId8"/>
    <p:sldId id="300" r:id="rId9"/>
    <p:sldId id="390" r:id="rId10"/>
    <p:sldId id="301" r:id="rId11"/>
    <p:sldId id="323" r:id="rId12"/>
    <p:sldId id="386" r:id="rId13"/>
    <p:sldId id="272" r:id="rId14"/>
    <p:sldId id="279" r:id="rId15"/>
    <p:sldId id="274" r:id="rId16"/>
    <p:sldId id="341" r:id="rId17"/>
    <p:sldId id="359" r:id="rId18"/>
    <p:sldId id="374" r:id="rId19"/>
    <p:sldId id="375" r:id="rId20"/>
    <p:sldId id="376" r:id="rId21"/>
    <p:sldId id="306" r:id="rId22"/>
    <p:sldId id="281" r:id="rId23"/>
    <p:sldId id="325" r:id="rId24"/>
    <p:sldId id="310" r:id="rId25"/>
    <p:sldId id="363" r:id="rId26"/>
    <p:sldId id="311" r:id="rId27"/>
    <p:sldId id="378" r:id="rId28"/>
    <p:sldId id="343" r:id="rId29"/>
    <p:sldId id="344" r:id="rId30"/>
    <p:sldId id="285" r:id="rId31"/>
    <p:sldId id="381" r:id="rId32"/>
    <p:sldId id="326" r:id="rId33"/>
    <p:sldId id="329" r:id="rId34"/>
    <p:sldId id="286" r:id="rId35"/>
    <p:sldId id="385" r:id="rId36"/>
    <p:sldId id="330" r:id="rId37"/>
    <p:sldId id="345" r:id="rId38"/>
    <p:sldId id="364" r:id="rId39"/>
    <p:sldId id="365" r:id="rId40"/>
    <p:sldId id="287" r:id="rId41"/>
    <p:sldId id="335" r:id="rId42"/>
    <p:sldId id="288" r:id="rId43"/>
    <p:sldId id="313" r:id="rId44"/>
    <p:sldId id="339" r:id="rId45"/>
    <p:sldId id="289" r:id="rId46"/>
    <p:sldId id="370" r:id="rId47"/>
    <p:sldId id="290" r:id="rId48"/>
    <p:sldId id="291" r:id="rId49"/>
    <p:sldId id="331" r:id="rId50"/>
    <p:sldId id="332" r:id="rId51"/>
    <p:sldId id="358" r:id="rId52"/>
    <p:sldId id="379" r:id="rId53"/>
    <p:sldId id="371" r:id="rId54"/>
    <p:sldId id="293" r:id="rId55"/>
    <p:sldId id="380" r:id="rId56"/>
    <p:sldId id="389" r:id="rId57"/>
    <p:sldId id="382" r:id="rId58"/>
    <p:sldId id="372" r:id="rId59"/>
    <p:sldId id="388" r:id="rId60"/>
    <p:sldId id="369" r:id="rId61"/>
    <p:sldId id="387" r:id="rId62"/>
    <p:sldId id="384" r:id="rId63"/>
    <p:sldId id="354" r:id="rId64"/>
    <p:sldId id="336" r:id="rId65"/>
    <p:sldId id="338" r:id="rId6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ADCD8"/>
    <a:srgbClr val="CAD8FC"/>
    <a:srgbClr val="ADA5A5"/>
    <a:srgbClr val="DCE6F0"/>
    <a:srgbClr val="FDFD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26" autoAdjust="0"/>
    <p:restoredTop sz="94572" autoAdjust="0"/>
  </p:normalViewPr>
  <p:slideViewPr>
    <p:cSldViewPr>
      <p:cViewPr varScale="1">
        <p:scale>
          <a:sx n="106" d="100"/>
          <a:sy n="106" d="100"/>
        </p:scale>
        <p:origin x="-3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836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79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장 클래스와 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사람을 사례로 든 클래스와 객체 사례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31435" y="1327650"/>
            <a:ext cx="8426813" cy="4981670"/>
            <a:chOff x="431435" y="1327650"/>
            <a:chExt cx="8426813" cy="498167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35" y="2409161"/>
              <a:ext cx="7524941" cy="3715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순서도: 처리 7"/>
            <p:cNvSpPr/>
            <p:nvPr/>
          </p:nvSpPr>
          <p:spPr>
            <a:xfrm>
              <a:off x="3143240" y="1684840"/>
              <a:ext cx="2286016" cy="85725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이름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직업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나이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성별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혈액형</a:t>
              </a:r>
              <a:endParaRPr lang="en-US" altLang="ko-KR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밥 먹기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잠자기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말하기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걷기</a:t>
              </a:r>
              <a:endParaRPr lang="en-US" altLang="ko-KR" dirty="0" smtClean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7620" y="1327650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클래스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사람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19563" y="3717032"/>
              <a:ext cx="7938685" cy="2592288"/>
              <a:chOff x="919563" y="3368719"/>
              <a:chExt cx="7938685" cy="25922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651255" y="5536309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70C0"/>
                    </a:solidFill>
                  </a:rPr>
                  <a:t>객체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: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김미남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376641"/>
                <a:ext cx="12144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이름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김미남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직업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교수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나이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47</a:t>
                </a: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성별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남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혈액형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AB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5696" y="3368719"/>
                <a:ext cx="12144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2000"/>
                <a:r>
                  <a:rPr lang="ko-KR" altLang="en-US" dirty="0" smtClean="0">
                    <a:solidFill>
                      <a:srgbClr val="002060"/>
                    </a:solidFill>
                  </a:rPr>
                  <a:t>이름</a:t>
                </a:r>
                <a:r>
                  <a:rPr lang="en-US" altLang="ko-KR" dirty="0" smtClean="0"/>
                  <a:t> 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최승희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72000"/>
                <a:r>
                  <a:rPr lang="ko-KR" altLang="en-US" dirty="0" smtClean="0">
                    <a:solidFill>
                      <a:srgbClr val="002060"/>
                    </a:solidFill>
                  </a:rPr>
                  <a:t>직업</a:t>
                </a:r>
                <a:r>
                  <a:rPr lang="en-US" altLang="ko-KR" dirty="0" smtClean="0"/>
                  <a:t> 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의사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72000"/>
                <a:r>
                  <a:rPr lang="ko-KR" altLang="en-US" dirty="0" smtClean="0">
                    <a:solidFill>
                      <a:srgbClr val="002060"/>
                    </a:solidFill>
                  </a:rPr>
                  <a:t>나이</a:t>
                </a:r>
                <a:r>
                  <a:rPr lang="en-US" altLang="ko-KR" dirty="0" smtClean="0"/>
                  <a:t> 			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45</a:t>
                </a:r>
              </a:p>
              <a:p>
                <a:pPr defTabSz="72000"/>
                <a:r>
                  <a:rPr lang="ko-KR" altLang="en-US" dirty="0" smtClean="0">
                    <a:solidFill>
                      <a:srgbClr val="002060"/>
                    </a:solidFill>
                  </a:rPr>
                  <a:t>성별</a:t>
                </a:r>
                <a:r>
                  <a:rPr lang="en-US" altLang="ko-KR" dirty="0" smtClean="0"/>
                  <a:t> 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여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72000"/>
                <a:r>
                  <a:rPr lang="ko-KR" altLang="en-US" dirty="0" smtClean="0">
                    <a:solidFill>
                      <a:srgbClr val="002060"/>
                    </a:solidFill>
                  </a:rPr>
                  <a:t>혈액형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A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19563" y="5591675"/>
                <a:ext cx="1048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solidFill>
                      <a:srgbClr val="0070C0"/>
                    </a:solidFill>
                  </a:rPr>
                  <a:t>객체 </a:t>
                </a:r>
                <a:r>
                  <a:rPr lang="en-US" altLang="ko-KR" smtClean="0">
                    <a:solidFill>
                      <a:srgbClr val="0070C0"/>
                    </a:solidFill>
                  </a:rPr>
                  <a:t>: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최승희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79141" y="3376641"/>
                <a:ext cx="12144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이름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ko-KR" altLang="en-US" dirty="0" err="1" smtClean="0">
                    <a:solidFill>
                      <a:srgbClr val="00B050"/>
                    </a:solidFill>
                  </a:rPr>
                  <a:t>이미녀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직업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골프선수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나이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28</a:t>
                </a: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성별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		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여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defTabSz="108000"/>
                <a:r>
                  <a:rPr lang="ko-KR" altLang="en-US" dirty="0" smtClean="0">
                    <a:solidFill>
                      <a:srgbClr val="002060"/>
                    </a:solidFill>
                  </a:rPr>
                  <a:t>혈액형</a:t>
                </a:r>
                <a:r>
                  <a:rPr lang="en-US" altLang="ko-KR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O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48723" y="5558243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70C0"/>
                    </a:solidFill>
                  </a:rPr>
                  <a:t>객체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: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이미녀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</a:t>
            </a:r>
            <a:r>
              <a:rPr lang="ko-KR" altLang="en-US" dirty="0"/>
              <a:t>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84" y="2214554"/>
            <a:ext cx="3214678" cy="421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b="1" dirty="0" smtClean="0"/>
              <a:t>class </a:t>
            </a:r>
            <a:r>
              <a:rPr lang="en-US" altLang="ko-KR" i="1" dirty="0" smtClean="0"/>
              <a:t>Person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{</a:t>
            </a:r>
          </a:p>
          <a:p>
            <a:pPr lvl="1"/>
            <a:r>
              <a:rPr lang="en-US" altLang="ko-KR" dirty="0" smtClean="0"/>
              <a:t>public String name;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smtClean="0"/>
              <a:t>public Person() {</a:t>
            </a:r>
          </a:p>
          <a:p>
            <a:pPr lvl="1"/>
            <a:r>
              <a:rPr lang="en-US" altLang="ko-KR" dirty="0" smtClean="0"/>
              <a:t>}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public Person(String s) {</a:t>
            </a:r>
          </a:p>
          <a:p>
            <a:pPr lvl="2"/>
            <a:r>
              <a:rPr lang="en-US" altLang="ko-KR" dirty="0" smtClean="0"/>
              <a:t>name = s;</a:t>
            </a:r>
          </a:p>
          <a:p>
            <a:pPr lvl="1"/>
            <a:r>
              <a:rPr lang="en-US" altLang="ko-KR" dirty="0" smtClean="0"/>
              <a:t>}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public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{</a:t>
            </a:r>
          </a:p>
          <a:p>
            <a:pPr lvl="2"/>
            <a:r>
              <a:rPr lang="en-US" altLang="ko-KR" dirty="0" smtClean="0"/>
              <a:t>return name;</a:t>
            </a:r>
          </a:p>
          <a:p>
            <a:pPr lvl="1"/>
            <a:r>
              <a:rPr lang="en-US" altLang="ko-KR" dirty="0" smtClean="0"/>
              <a:t>}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endParaRPr lang="en-US" altLang="ko-KR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00662" y="1643050"/>
            <a:ext cx="1285884" cy="357190"/>
          </a:xfrm>
          <a:prstGeom prst="wedgeRoundRectCallout">
            <a:avLst>
              <a:gd name="adj1" fmla="val -172428"/>
              <a:gd name="adj2" fmla="val 1394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클래스 이름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214810" y="1214422"/>
            <a:ext cx="1285884" cy="357190"/>
          </a:xfrm>
          <a:prstGeom prst="wedgeRoundRectCallout">
            <a:avLst>
              <a:gd name="adj1" fmla="val -130792"/>
              <a:gd name="adj2" fmla="val 2779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클래스 키워드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86414" y="2714620"/>
            <a:ext cx="1071570" cy="357190"/>
          </a:xfrm>
          <a:prstGeom prst="wedgeRoundRectCallout">
            <a:avLst>
              <a:gd name="adj1" fmla="val -161007"/>
              <a:gd name="adj2" fmla="val -4369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</a:rPr>
              <a:t>필드</a:t>
            </a:r>
            <a:r>
              <a:rPr lang="en-US" altLang="ko-KR" sz="1600" smtClean="0">
                <a:solidFill>
                  <a:srgbClr val="002060"/>
                </a:solidFill>
              </a:rPr>
              <a:t>(field)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143572" y="5500702"/>
            <a:ext cx="1668756" cy="357190"/>
          </a:xfrm>
          <a:prstGeom prst="wedgeRoundRectCallout">
            <a:avLst>
              <a:gd name="adj1" fmla="val -122173"/>
              <a:gd name="adj2" fmla="val -1985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</a:rPr>
              <a:t>메소드</a:t>
            </a:r>
            <a:r>
              <a:rPr lang="en-US" altLang="ko-KR" sz="1600" smtClean="0">
                <a:solidFill>
                  <a:srgbClr val="002060"/>
                </a:solidFill>
              </a:rPr>
              <a:t>(methgod)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143604" y="3429000"/>
            <a:ext cx="1668724" cy="357190"/>
          </a:xfrm>
          <a:prstGeom prst="wedgeRoundRectCallout">
            <a:avLst>
              <a:gd name="adj1" fmla="val -120400"/>
              <a:gd name="adj2" fmla="val 33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</a:rPr>
              <a:t>생성자</a:t>
            </a:r>
            <a:r>
              <a:rPr lang="en-US" altLang="ko-KR" sz="1600" smtClean="0">
                <a:solidFill>
                  <a:srgbClr val="002060"/>
                </a:solidFill>
              </a:rPr>
              <a:t>(constructor)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43142" y="3357562"/>
            <a:ext cx="2571768" cy="5715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3142" y="4214818"/>
            <a:ext cx="2571768" cy="7858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43142" y="5214950"/>
            <a:ext cx="2571768" cy="9286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428860" y="1071546"/>
            <a:ext cx="1643074" cy="357190"/>
          </a:xfrm>
          <a:prstGeom prst="wedgeRoundRectCallout">
            <a:avLst>
              <a:gd name="adj1" fmla="val -44248"/>
              <a:gd name="adj2" fmla="val 3106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클래스에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대한 접근 권한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143604" y="4071942"/>
            <a:ext cx="1285884" cy="357190"/>
          </a:xfrm>
          <a:prstGeom prst="wedgeRoundRectCallout">
            <a:avLst>
              <a:gd name="adj1" fmla="val -120400"/>
              <a:gd name="adj2" fmla="val 464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002060"/>
                </a:solidFill>
              </a:rPr>
              <a:t>생성자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클래스 접근 권한</a:t>
            </a:r>
            <a:r>
              <a:rPr lang="en-US" altLang="ko-KR" dirty="0"/>
              <a:t>, public</a:t>
            </a:r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/>
              <a:t>접근 권한은 다른 모든 클래스들이 이 </a:t>
            </a:r>
            <a:r>
              <a:rPr lang="ko-KR" altLang="en-US" dirty="0" smtClean="0"/>
              <a:t>클래스에 대해 </a:t>
            </a:r>
            <a:r>
              <a:rPr lang="ko-KR" altLang="en-US" dirty="0"/>
              <a:t>사용 혹은 접근이 가능함을 </a:t>
            </a:r>
            <a:r>
              <a:rPr lang="ko-KR" altLang="en-US" dirty="0" smtClean="0"/>
              <a:t>의</a:t>
            </a:r>
            <a:r>
              <a:rPr lang="ko-KR" altLang="en-US" dirty="0"/>
              <a:t>미</a:t>
            </a:r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en-US" altLang="ko-KR" dirty="0"/>
              <a:t>Person</a:t>
            </a:r>
          </a:p>
          <a:p>
            <a:pPr lvl="1"/>
            <a:r>
              <a:rPr lang="en-US" altLang="ko-KR" dirty="0"/>
              <a:t>Person</a:t>
            </a:r>
            <a:r>
              <a:rPr lang="ko-KR" altLang="en-US" dirty="0"/>
              <a:t>이라는 이름의 </a:t>
            </a:r>
            <a:r>
              <a:rPr lang="ko-KR" altLang="en-US" dirty="0" smtClean="0"/>
              <a:t>클래스 정의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다음에 클래스의 이름을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endParaRPr lang="en-US" altLang="ko-KR" dirty="0"/>
          </a:p>
          <a:p>
            <a:pPr lvl="1"/>
            <a:r>
              <a:rPr lang="ko-KR" altLang="en-US" dirty="0"/>
              <a:t>클래스는 </a:t>
            </a:r>
            <a:r>
              <a:rPr lang="en-US" altLang="ko-KR" dirty="0"/>
              <a:t>{</a:t>
            </a:r>
            <a:r>
              <a:rPr lang="ko-KR" altLang="en-US" dirty="0"/>
              <a:t>로 시작하여 </a:t>
            </a:r>
            <a:r>
              <a:rPr lang="en-US" altLang="ko-KR" dirty="0"/>
              <a:t>}</a:t>
            </a:r>
            <a:r>
              <a:rPr lang="ko-KR" altLang="en-US" dirty="0"/>
              <a:t>로 닫으며 이곳에 모든 멤버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r>
              <a:rPr lang="ko-KR" altLang="en-US" dirty="0" smtClean="0"/>
              <a:t>필드</a:t>
            </a:r>
            <a:r>
              <a:rPr lang="en-US" altLang="ko-KR" dirty="0"/>
              <a:t>(field)</a:t>
            </a:r>
          </a:p>
          <a:p>
            <a:pPr lvl="1"/>
            <a:r>
              <a:rPr lang="ko-KR" altLang="en-US" dirty="0"/>
              <a:t>값을 저장할 </a:t>
            </a:r>
            <a:r>
              <a:rPr lang="ko-KR" altLang="en-US" dirty="0" err="1"/>
              <a:t>맴버</a:t>
            </a:r>
            <a:r>
              <a:rPr lang="ko-KR" altLang="en-US" dirty="0"/>
              <a:t> 변수를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</a:t>
            </a:r>
            <a:r>
              <a:rPr lang="ko-KR" altLang="en-US" dirty="0"/>
              <a:t>변수 혹은 필드라고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 </a:t>
            </a:r>
            <a:r>
              <a:rPr lang="ko-KR" altLang="en-US" dirty="0"/>
              <a:t>앞에 붙은 </a:t>
            </a:r>
            <a:r>
              <a:rPr lang="ko-KR" altLang="en-US" dirty="0" smtClean="0"/>
              <a:t>접근 </a:t>
            </a:r>
            <a:r>
              <a:rPr lang="ko-KR" altLang="en-US" dirty="0"/>
              <a:t>지정자 </a:t>
            </a:r>
            <a:r>
              <a:rPr lang="en-US" altLang="ko-KR" dirty="0"/>
              <a:t>public</a:t>
            </a:r>
            <a:r>
              <a:rPr lang="ko-KR" altLang="en-US" dirty="0"/>
              <a:t>은 이 필드가 다른 클래스에서 접근될 수 있도록 </a:t>
            </a:r>
            <a:r>
              <a:rPr lang="ko-KR" altLang="en-US" dirty="0" smtClean="0"/>
              <a:t>공개한다는 의미</a:t>
            </a:r>
            <a:endParaRPr lang="en-US" altLang="ko-KR" dirty="0"/>
          </a:p>
          <a:p>
            <a:r>
              <a:rPr lang="ko-KR" altLang="en-US" dirty="0" err="1" smtClean="0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/>
              <a:t>클래스의 이름과 동일한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</a:t>
            </a:r>
            <a:r>
              <a:rPr lang="ko-KR" altLang="en-US" dirty="0"/>
              <a:t>객체가 생성될 때만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pPr lvl="1"/>
            <a:r>
              <a:rPr lang="ko-KR" altLang="en-US" dirty="0" err="1"/>
              <a:t>메소드는</a:t>
            </a:r>
            <a:r>
              <a:rPr lang="ko-KR" altLang="en-US" dirty="0"/>
              <a:t> 실행 가능한 함수이며 객체의 행위를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앞에 붙은 접근 </a:t>
            </a:r>
            <a:r>
              <a:rPr lang="ko-KR" altLang="en-US" dirty="0" smtClean="0"/>
              <a:t>지정자 </a:t>
            </a:r>
            <a:r>
              <a:rPr lang="en-US" altLang="ko-KR" dirty="0"/>
              <a:t>public</a:t>
            </a:r>
            <a:r>
              <a:rPr lang="ko-KR" altLang="en-US" dirty="0"/>
              <a:t>은 이 </a:t>
            </a:r>
            <a:r>
              <a:rPr lang="ko-KR" altLang="en-US" dirty="0" err="1"/>
              <a:t>메소드가</a:t>
            </a:r>
            <a:r>
              <a:rPr lang="ko-KR" altLang="en-US" dirty="0"/>
              <a:t> 다른 클래스에서 접근될 수 있도록 공개한다는 </a:t>
            </a:r>
            <a:r>
              <a:rPr lang="ko-KR" altLang="en-US" dirty="0" smtClean="0"/>
              <a:t>의</a:t>
            </a:r>
            <a:r>
              <a:rPr lang="ko-KR" altLang="en-US" dirty="0"/>
              <a:t>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909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408890" cy="5286412"/>
          </a:xfrm>
        </p:spPr>
        <p:txBody>
          <a:bodyPr/>
          <a:lstStyle/>
          <a:p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이용하여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는 객체의 생성자 호출</a:t>
            </a:r>
            <a:endParaRPr lang="en-US" altLang="ko-KR" dirty="0" smtClean="0"/>
          </a:p>
          <a:p>
            <a:r>
              <a:rPr lang="ko-KR" altLang="en-US" dirty="0" smtClean="0"/>
              <a:t>객체를 생성하는 두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대한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861048"/>
            <a:ext cx="757242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public static void main (String </a:t>
            </a:r>
            <a:r>
              <a:rPr lang="en-US" altLang="ko-KR" dirty="0" err="1" smtClean="0">
                <a:latin typeface="+mj-lt"/>
              </a:rPr>
              <a:t>args</a:t>
            </a:r>
            <a:r>
              <a:rPr lang="en-US" altLang="ko-KR" dirty="0" smtClean="0">
                <a:latin typeface="+mj-lt"/>
              </a:rPr>
              <a:t>[]) { </a:t>
            </a:r>
          </a:p>
          <a:p>
            <a:pPr lvl="1"/>
            <a:r>
              <a:rPr lang="en-US" altLang="ko-KR" b="1" dirty="0" smtClean="0">
                <a:latin typeface="+mj-lt"/>
              </a:rPr>
              <a:t>Person </a:t>
            </a:r>
            <a:r>
              <a:rPr lang="en-US" altLang="ko-KR" b="1" dirty="0" err="1" smtClean="0">
                <a:latin typeface="+mj-lt"/>
              </a:rPr>
              <a:t>aPerson</a:t>
            </a:r>
            <a:r>
              <a:rPr lang="en-US" altLang="ko-KR" b="1" dirty="0" smtClean="0">
                <a:latin typeface="+mj-lt"/>
              </a:rPr>
              <a:t>; 		// </a:t>
            </a:r>
            <a:r>
              <a:rPr lang="ko-KR" altLang="en-US" b="1" dirty="0" err="1" smtClean="0">
                <a:latin typeface="+mj-lt"/>
              </a:rPr>
              <a:t>레퍼런스</a:t>
            </a:r>
            <a:r>
              <a:rPr lang="ko-KR" altLang="en-US" b="1" dirty="0" smtClean="0">
                <a:latin typeface="+mj-lt"/>
              </a:rPr>
              <a:t> 변수 </a:t>
            </a:r>
            <a:r>
              <a:rPr lang="en-US" altLang="ko-KR" b="1" dirty="0" err="1" smtClean="0">
                <a:latin typeface="+mj-lt"/>
              </a:rPr>
              <a:t>aPerson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dirty="0" smtClean="0">
                <a:latin typeface="+mj-lt"/>
              </a:rPr>
              <a:t>선언</a:t>
            </a:r>
            <a:endParaRPr lang="en-US" altLang="ko-KR" b="1" dirty="0" smtClean="0">
              <a:latin typeface="+mj-lt"/>
            </a:endParaRPr>
          </a:p>
          <a:p>
            <a:pPr lvl="1"/>
            <a:r>
              <a:rPr lang="en-US" altLang="ko-KR" b="1" dirty="0" err="1" smtClean="0">
                <a:latin typeface="+mj-lt"/>
              </a:rPr>
              <a:t>aPerson</a:t>
            </a:r>
            <a:r>
              <a:rPr lang="en-US" altLang="ko-KR" b="1" dirty="0" smtClean="0">
                <a:latin typeface="+mj-lt"/>
              </a:rPr>
              <a:t> = new Person(“</a:t>
            </a:r>
            <a:r>
              <a:rPr lang="ko-KR" altLang="en-US" b="1" dirty="0" smtClean="0">
                <a:latin typeface="+mj-lt"/>
              </a:rPr>
              <a:t>김미남</a:t>
            </a:r>
            <a:r>
              <a:rPr lang="en-US" altLang="ko-KR" b="1" dirty="0" smtClean="0">
                <a:latin typeface="+mj-lt"/>
              </a:rPr>
              <a:t>”); 	// Person </a:t>
            </a:r>
            <a:r>
              <a:rPr lang="ko-KR" altLang="en-US" b="1" dirty="0" smtClean="0">
                <a:latin typeface="+mj-lt"/>
              </a:rPr>
              <a:t>객체 생성</a:t>
            </a:r>
            <a:endParaRPr lang="en-US" altLang="ko-KR" b="1" dirty="0" smtClean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r>
              <a:rPr lang="en-US" altLang="ko-KR" dirty="0" err="1" smtClean="0"/>
              <a:t>aPerson.age</a:t>
            </a:r>
            <a:r>
              <a:rPr lang="en-US" altLang="ko-KR" dirty="0" smtClean="0"/>
              <a:t> = 30;		// </a:t>
            </a:r>
            <a:r>
              <a:rPr lang="ko-KR" altLang="en-US" dirty="0" smtClean="0"/>
              <a:t>객체 멤버 접근</a:t>
            </a:r>
            <a:endParaRPr lang="en-US" altLang="ko-KR" dirty="0" smtClean="0">
              <a:latin typeface="+mj-lt"/>
            </a:endParaRPr>
          </a:p>
          <a:p>
            <a:pPr marL="0" lvl="1"/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aPerson.age</a:t>
            </a:r>
            <a:r>
              <a:rPr lang="en-US" altLang="ko-KR" dirty="0" smtClean="0"/>
              <a:t>; 		// 30</a:t>
            </a:r>
          </a:p>
          <a:p>
            <a:r>
              <a:rPr lang="en-US" altLang="ko-KR" dirty="0" smtClean="0"/>
              <a:t>       String s = </a:t>
            </a:r>
            <a:r>
              <a:rPr lang="en-US" altLang="ko-KR" dirty="0" err="1" smtClean="0"/>
              <a:t>aPerson.getName</a:t>
            </a:r>
            <a:r>
              <a:rPr lang="en-US" altLang="ko-KR" dirty="0" smtClean="0"/>
              <a:t>(); 	//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및 사용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300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+mj-lt"/>
              </a:rPr>
              <a:t>(1) Person aPerson;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300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(2) aPerson</a:t>
            </a:r>
            <a:r>
              <a:rPr lang="en-US" altLang="ko-KR" sz="160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= new Person(“</a:t>
            </a:r>
            <a:r>
              <a:rPr lang="ko-KR" altLang="en-US" sz="1600" dirty="0" smtClean="0">
                <a:latin typeface="+mj-lt"/>
              </a:rPr>
              <a:t>김미남</a:t>
            </a:r>
            <a:r>
              <a:rPr lang="en-US" altLang="ko-KR" sz="1600" dirty="0" smtClean="0">
                <a:latin typeface="+mj-lt"/>
              </a:rPr>
              <a:t>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8064" y="1357298"/>
            <a:ext cx="73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aPerson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286380" y="1357298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7950" y="2143116"/>
            <a:ext cx="2143140" cy="1285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age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Person() { ... }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getName() { ... }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768" y="2285992"/>
            <a:ext cx="857256" cy="22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"</a:t>
            </a:r>
            <a:r>
              <a:rPr lang="ko-KR" altLang="en-US" sz="1200" smtClean="0">
                <a:solidFill>
                  <a:srgbClr val="FF0000"/>
                </a:solidFill>
              </a:rPr>
              <a:t>김미남</a:t>
            </a:r>
            <a:r>
              <a:rPr lang="en-US" altLang="ko-KR" sz="1200" smtClean="0">
                <a:solidFill>
                  <a:srgbClr val="FF0000"/>
                </a:solidFill>
              </a:rPr>
              <a:t>"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768" y="2571744"/>
            <a:ext cx="857256" cy="22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18064" y="2214554"/>
            <a:ext cx="73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aPerson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286380" y="22145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5429256" y="228599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28" idx="6"/>
          </p:cNvCxnSpPr>
          <p:nvPr/>
        </p:nvCxnSpPr>
        <p:spPr>
          <a:xfrm>
            <a:off x="5572132" y="2357430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43702" y="1785926"/>
            <a:ext cx="1491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Person </a:t>
            </a:r>
            <a:r>
              <a:rPr lang="ko-KR" altLang="en-US" sz="1600" smtClean="0"/>
              <a:t>타입의 객체</a:t>
            </a:r>
            <a:endParaRPr lang="ko-KR" altLang="en-US" sz="1600"/>
          </a:p>
        </p:txBody>
      </p:sp>
      <p:sp>
        <p:nvSpPr>
          <p:cNvPr id="41" name="TextBox 40"/>
          <p:cNvSpPr txBox="1"/>
          <p:nvPr/>
        </p:nvSpPr>
        <p:spPr>
          <a:xfrm>
            <a:off x="1428728" y="3786190"/>
            <a:ext cx="300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(3) aPerson.age = 30;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8064" y="3786190"/>
            <a:ext cx="73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aPerson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286380" y="3786190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5429256" y="385762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6"/>
          </p:cNvCxnSpPr>
          <p:nvPr/>
        </p:nvCxnSpPr>
        <p:spPr>
          <a:xfrm>
            <a:off x="5572132" y="3929066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8728" y="5357826"/>
            <a:ext cx="300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(4) String s = aPerson.getName();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18064" y="5357826"/>
            <a:ext cx="73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aPerson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5286380" y="5357826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순서도: 연결자 57"/>
          <p:cNvSpPr/>
          <p:nvPr/>
        </p:nvSpPr>
        <p:spPr>
          <a:xfrm>
            <a:off x="5429256" y="542926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6"/>
          </p:cNvCxnSpPr>
          <p:nvPr/>
        </p:nvCxnSpPr>
        <p:spPr>
          <a:xfrm>
            <a:off x="5572132" y="5500702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43438" y="6000768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5000628" y="6000768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"</a:t>
            </a:r>
            <a:r>
              <a:rPr lang="ko-KR" altLang="en-US" sz="1600" smtClean="0">
                <a:solidFill>
                  <a:srgbClr val="FF0000"/>
                </a:solidFill>
              </a:rPr>
              <a:t>김미남</a:t>
            </a:r>
            <a:r>
              <a:rPr lang="en-US" altLang="ko-KR" sz="1600" smtClean="0">
                <a:solidFill>
                  <a:srgbClr val="FF0000"/>
                </a:solidFill>
              </a:rPr>
              <a:t>"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7950" y="3714752"/>
            <a:ext cx="2143140" cy="1285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age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Person() { ... }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getName() { ... }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43768" y="3857628"/>
            <a:ext cx="857256" cy="22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smtClean="0"/>
              <a:t>"</a:t>
            </a:r>
            <a:r>
              <a:rPr lang="ko-KR" altLang="en-US" sz="1200" smtClean="0"/>
              <a:t>김미남</a:t>
            </a:r>
            <a:r>
              <a:rPr lang="en-US" altLang="ko-KR" sz="1200" smtClean="0"/>
              <a:t>"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143768" y="4143380"/>
            <a:ext cx="857256" cy="22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57950" y="5286388"/>
            <a:ext cx="2143140" cy="1285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name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age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Person() { ... }</a:t>
            </a:r>
          </a:p>
          <a:p>
            <a:r>
              <a:rPr lang="en-US" altLang="ko-KR" sz="1400" smtClean="0">
                <a:solidFill>
                  <a:srgbClr val="FF0000"/>
                </a:solidFill>
              </a:rPr>
              <a:t>getName() { return name;}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43768" y="5429264"/>
            <a:ext cx="857256" cy="22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"</a:t>
            </a:r>
            <a:r>
              <a:rPr lang="ko-KR" altLang="en-US" sz="1200" smtClean="0">
                <a:solidFill>
                  <a:srgbClr val="FF0000"/>
                </a:solidFill>
              </a:rPr>
              <a:t>김미남</a:t>
            </a:r>
            <a:r>
              <a:rPr lang="en-US" altLang="ko-KR" sz="1200" smtClean="0">
                <a:solidFill>
                  <a:srgbClr val="FF0000"/>
                </a:solidFill>
              </a:rPr>
              <a:t>"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3768" y="5715016"/>
            <a:ext cx="857256" cy="223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smtClean="0"/>
              <a:t>30</a:t>
            </a:r>
            <a:endParaRPr lang="ko-KR" altLang="en-US" sz="1200" dirty="0"/>
          </a:p>
        </p:txBody>
      </p:sp>
      <p:sp>
        <p:nvSpPr>
          <p:cNvPr id="64" name="자유형 63"/>
          <p:cNvSpPr/>
          <p:nvPr/>
        </p:nvSpPr>
        <p:spPr>
          <a:xfrm flipV="1">
            <a:off x="5857883" y="6143644"/>
            <a:ext cx="642943" cy="214314"/>
          </a:xfrm>
          <a:custGeom>
            <a:avLst/>
            <a:gdLst>
              <a:gd name="connsiteX0" fmla="*/ 1597980 w 1597980"/>
              <a:gd name="connsiteY0" fmla="*/ 0 h 532660"/>
              <a:gd name="connsiteX1" fmla="*/ 1251751 w 1597980"/>
              <a:gd name="connsiteY1" fmla="*/ 17756 h 532660"/>
              <a:gd name="connsiteX2" fmla="*/ 861134 w 1597980"/>
              <a:gd name="connsiteY2" fmla="*/ 44389 h 532660"/>
              <a:gd name="connsiteX3" fmla="*/ 674703 w 1597980"/>
              <a:gd name="connsiteY3" fmla="*/ 292963 h 532660"/>
              <a:gd name="connsiteX4" fmla="*/ 532660 w 1597980"/>
              <a:gd name="connsiteY4" fmla="*/ 479394 h 532660"/>
              <a:gd name="connsiteX5" fmla="*/ 0 w 1597980"/>
              <a:gd name="connsiteY5" fmla="*/ 532660 h 5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7980" h="532660">
                <a:moveTo>
                  <a:pt x="1597980" y="0"/>
                </a:moveTo>
                <a:lnTo>
                  <a:pt x="1251751" y="17756"/>
                </a:lnTo>
                <a:lnTo>
                  <a:pt x="861134" y="44389"/>
                </a:lnTo>
                <a:cubicBezTo>
                  <a:pt x="764959" y="90257"/>
                  <a:pt x="729449" y="220462"/>
                  <a:pt x="674703" y="292963"/>
                </a:cubicBezTo>
                <a:cubicBezTo>
                  <a:pt x="619957" y="365464"/>
                  <a:pt x="645110" y="439445"/>
                  <a:pt x="532660" y="479394"/>
                </a:cubicBezTo>
                <a:cubicBezTo>
                  <a:pt x="420210" y="519343"/>
                  <a:pt x="210105" y="526001"/>
                  <a:pt x="0" y="53266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1214414" y="1571612"/>
            <a:ext cx="214314" cy="92869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8628" y="185736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 생성</a:t>
            </a:r>
            <a:endParaRPr lang="ko-KR" altLang="en-US" dirty="0" err="1" smtClean="0"/>
          </a:p>
        </p:txBody>
      </p:sp>
      <p:sp>
        <p:nvSpPr>
          <p:cNvPr id="37" name="왼쪽 중괄호 36"/>
          <p:cNvSpPr/>
          <p:nvPr/>
        </p:nvSpPr>
        <p:spPr>
          <a:xfrm>
            <a:off x="1214414" y="4071942"/>
            <a:ext cx="214314" cy="157163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628" y="464344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2882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객체의 멤버 접</a:t>
            </a:r>
            <a:r>
              <a:rPr lang="ko-KR" altLang="en-US" dirty="0"/>
              <a:t>근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93517" y="2815958"/>
            <a:ext cx="4429124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ClassExample</a:t>
            </a:r>
            <a:r>
              <a:rPr lang="en-US" altLang="ko-KR" sz="1400" b="1" dirty="0" smtClean="0"/>
              <a:t> {</a:t>
            </a:r>
          </a:p>
          <a:p>
            <a:pPr lvl="1"/>
            <a:r>
              <a:rPr lang="en-US" altLang="ko-KR" sz="1400" b="1" dirty="0" smtClean="0"/>
              <a:t>public static void main (String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[]) {</a:t>
            </a:r>
          </a:p>
          <a:p>
            <a:pPr lvl="2"/>
            <a:r>
              <a:rPr lang="en-US" altLang="ko-KR" sz="1400" dirty="0" smtClean="0"/>
              <a:t>Person </a:t>
            </a:r>
            <a:r>
              <a:rPr lang="en-US" altLang="ko-KR" sz="1400" dirty="0" err="1" smtClean="0"/>
              <a:t>aPerson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 Person("</a:t>
            </a:r>
            <a:r>
              <a:rPr lang="ko-KR" altLang="en-US" sz="1400" b="1" dirty="0" smtClean="0"/>
              <a:t>홍길동</a:t>
            </a:r>
            <a:r>
              <a:rPr lang="en-US" altLang="ko-KR" sz="1400" b="1" dirty="0" smtClean="0"/>
              <a:t>");</a:t>
            </a:r>
          </a:p>
          <a:p>
            <a:pPr lvl="2"/>
            <a:endParaRPr lang="ko-KR" altLang="en-US" sz="1400" dirty="0" smtClean="0"/>
          </a:p>
          <a:p>
            <a:pPr lvl="2"/>
            <a:r>
              <a:rPr lang="en-US" altLang="ko-KR" sz="1400" dirty="0" err="1" smtClean="0"/>
              <a:t>aPerson.age</a:t>
            </a:r>
            <a:r>
              <a:rPr lang="en-US" altLang="ko-KR" sz="1400" dirty="0" smtClean="0"/>
              <a:t> = 30;</a:t>
            </a:r>
          </a:p>
          <a:p>
            <a:pPr lvl="2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aPerson.age</a:t>
            </a:r>
            <a:r>
              <a:rPr lang="en-US" altLang="ko-KR" sz="1400" b="1" dirty="0" smtClean="0"/>
              <a:t>;</a:t>
            </a:r>
          </a:p>
          <a:p>
            <a:pPr lvl="2"/>
            <a:r>
              <a:rPr lang="en-US" altLang="ko-KR" sz="1400" dirty="0" smtClean="0"/>
              <a:t>String s = </a:t>
            </a:r>
            <a:r>
              <a:rPr lang="en-US" altLang="ko-KR" sz="1400" dirty="0" err="1" smtClean="0"/>
              <a:t>aPerson.getName</a:t>
            </a:r>
            <a:r>
              <a:rPr lang="en-US" altLang="ko-KR" sz="1400" dirty="0" smtClean="0"/>
              <a:t>();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622641" y="4315016"/>
            <a:ext cx="1714512" cy="428628"/>
          </a:xfrm>
          <a:prstGeom prst="wedgeRoundRectCallout">
            <a:avLst>
              <a:gd name="adj1" fmla="val -123335"/>
              <a:gd name="adj2" fmla="val -7207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3105341"/>
            <a:ext cx="1785950" cy="357190"/>
          </a:xfrm>
          <a:prstGeom prst="wedgeRoundRectCallout">
            <a:avLst>
              <a:gd name="adj1" fmla="val 116678"/>
              <a:gd name="adj2" fmla="val 15613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객체의 필드에 값 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679389" y="3248006"/>
            <a:ext cx="2071702" cy="357190"/>
          </a:xfrm>
          <a:prstGeom prst="wedgeRoundRectCallout">
            <a:avLst>
              <a:gd name="adj1" fmla="val -140740"/>
              <a:gd name="adj2" fmla="val 15395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객체의 필드에서 값 읽기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832" y="1928802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객체레퍼런스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</a:rPr>
              <a:t>멤버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 : </a:t>
            </a:r>
            <a:r>
              <a:rPr lang="ko-KR" altLang="en-US" dirty="0" smtClean="0"/>
              <a:t>상품 하나를 표현하는 클래스 </a:t>
            </a:r>
            <a:r>
              <a:rPr lang="en-US" altLang="ko-KR" dirty="0" smtClean="0"/>
              <a:t>Goods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099" y="1107321"/>
            <a:ext cx="7848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상품 하나를 표현하는 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Goods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상품은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name,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price,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numberOfStock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sold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등 네 개의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갖는다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Goods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내에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Goods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하나 생성하고 이 객체에 대한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레퍼런스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변수 명을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camera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나서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camera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상품 이름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(name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Nikon”,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값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(price)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400000,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재고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갯수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numberOfStock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30,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팔린 개수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(sold)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설정하라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설정된 이들 값을 화면에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2281704"/>
            <a:ext cx="4760981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class Goods {</a:t>
            </a:r>
          </a:p>
          <a:p>
            <a:pPr defTabSz="180000"/>
            <a:r>
              <a:rPr lang="en-US" altLang="ko-KR" sz="1400" dirty="0" smtClean="0"/>
              <a:t>	String name;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price;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numberOfStock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sold;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Goods camera = new Goods();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camera.name = “Nikon”;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camera.price</a:t>
            </a:r>
            <a:r>
              <a:rPr lang="en-US" altLang="ko-KR" sz="1400" dirty="0" smtClean="0"/>
              <a:t> = 400000;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camera.numberOfStock</a:t>
            </a:r>
            <a:r>
              <a:rPr lang="en-US" altLang="ko-KR" sz="1400" dirty="0" smtClean="0"/>
              <a:t> = 30;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camera.sold</a:t>
            </a:r>
            <a:r>
              <a:rPr lang="en-US" altLang="ko-KR" sz="1400" dirty="0" smtClean="0"/>
              <a:t> = 50;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상품 이름</a:t>
            </a:r>
            <a:r>
              <a:rPr lang="en-US" altLang="ko-KR" sz="1400" dirty="0" smtClean="0"/>
              <a:t>:" + camera.name);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상품 가격</a:t>
            </a:r>
            <a:r>
              <a:rPr lang="en-US" altLang="ko-KR" sz="1400" dirty="0" smtClean="0"/>
              <a:t>:" + </a:t>
            </a:r>
            <a:r>
              <a:rPr lang="en-US" altLang="ko-KR" sz="1400" dirty="0" err="1" smtClean="0"/>
              <a:t>camera.price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재고 수량</a:t>
            </a:r>
            <a:r>
              <a:rPr lang="en-US" altLang="ko-KR" sz="1400" dirty="0" smtClean="0"/>
              <a:t>:" + </a:t>
            </a:r>
            <a:r>
              <a:rPr lang="en-US" altLang="ko-KR" sz="1400" dirty="0" err="1" smtClean="0"/>
              <a:t>camera.numberOfStock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팔린 수량</a:t>
            </a:r>
            <a:r>
              <a:rPr lang="en-US" altLang="ko-KR" sz="1400" dirty="0" smtClean="0"/>
              <a:t>:" + </a:t>
            </a:r>
            <a:r>
              <a:rPr lang="en-US" altLang="ko-KR" sz="1400" dirty="0" err="1" smtClean="0"/>
              <a:t>camera.sold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2120" y="5728801"/>
            <a:ext cx="13035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 이름</a:t>
            </a:r>
            <a:r>
              <a:rPr lang="en-US" altLang="ko-KR" sz="1400" dirty="0"/>
              <a:t>:Nikon</a:t>
            </a:r>
          </a:p>
          <a:p>
            <a:r>
              <a:rPr lang="ko-KR" altLang="en-US" sz="1400" dirty="0"/>
              <a:t>상품 가격</a:t>
            </a:r>
            <a:r>
              <a:rPr lang="en-US" altLang="ko-KR" sz="1400" dirty="0"/>
              <a:t>:400000</a:t>
            </a:r>
          </a:p>
          <a:p>
            <a:r>
              <a:rPr lang="ko-KR" altLang="en-US" sz="1400" dirty="0"/>
              <a:t>재고 수량</a:t>
            </a:r>
            <a:r>
              <a:rPr lang="en-US" altLang="ko-KR" sz="1400" dirty="0"/>
              <a:t>:30</a:t>
            </a:r>
          </a:p>
          <a:p>
            <a:r>
              <a:rPr lang="ko-KR" altLang="en-US" sz="1400" dirty="0"/>
              <a:t>팔린 수량</a:t>
            </a:r>
            <a:r>
              <a:rPr lang="en-US" altLang="ko-KR" sz="1400" dirty="0"/>
              <a:t>:50</a:t>
            </a:r>
            <a:endParaRPr lang="ko-KR" altLang="en-US" sz="1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4-2 : </a:t>
            </a:r>
            <a:r>
              <a:rPr lang="ko-KR" altLang="en-US" dirty="0" smtClean="0"/>
              <a:t>지수 클래스 </a:t>
            </a:r>
            <a:r>
              <a:rPr lang="en-US" altLang="ko-KR" dirty="0" err="1" smtClean="0"/>
              <a:t>MyExp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980728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지수값을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표현하는 클래스로서 두 개의 정수형 멤버 필드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base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가진다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2</a:t>
            </a:r>
            <a:r>
              <a:rPr lang="en-US" altLang="ko-KR" sz="1400" baseline="300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경우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base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base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양의 정수만을 가지는 것으로 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또한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정수값을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getValue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멤버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제공한다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getValue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base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값으로부터 지수를 계산하여 정수 값으로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예를 들어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base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이고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exp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이라면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getValue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132847"/>
            <a:ext cx="5040560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MyExp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base;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getValue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res=1;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res = res * base;</a:t>
            </a:r>
          </a:p>
          <a:p>
            <a:pPr defTabSz="180000"/>
            <a:r>
              <a:rPr lang="en-US" altLang="ko-KR" sz="1400" dirty="0"/>
              <a:t>		return res;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MyExp</a:t>
            </a:r>
            <a:r>
              <a:rPr lang="en-US" altLang="ko-KR" sz="1400" dirty="0"/>
              <a:t> number1 = new </a:t>
            </a:r>
            <a:r>
              <a:rPr lang="en-US" altLang="ko-KR" sz="1400" dirty="0" err="1"/>
              <a:t>MyExp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number1.base = 2;</a:t>
            </a:r>
          </a:p>
          <a:p>
            <a:pPr defTabSz="180000"/>
            <a:r>
              <a:rPr lang="en-US" altLang="ko-KR" sz="1400" dirty="0"/>
              <a:t>		number1.exp = 3;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MyExp</a:t>
            </a:r>
            <a:r>
              <a:rPr lang="en-US" altLang="ko-KR" sz="1400" dirty="0"/>
              <a:t> number2 = new </a:t>
            </a:r>
            <a:r>
              <a:rPr lang="en-US" altLang="ko-KR" sz="1400" dirty="0" err="1"/>
              <a:t>MyExp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number2.base = 3;</a:t>
            </a:r>
          </a:p>
          <a:p>
            <a:pPr defTabSz="180000"/>
            <a:r>
              <a:rPr lang="en-US" altLang="ko-KR" sz="1400" dirty="0"/>
              <a:t>		number2.exp = 4;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("2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승 </a:t>
            </a:r>
            <a:r>
              <a:rPr lang="en-US" altLang="ko-KR" sz="1400" dirty="0" smtClean="0"/>
              <a:t>= " </a:t>
            </a:r>
            <a:r>
              <a:rPr lang="en-US" altLang="ko-KR" sz="1400" dirty="0"/>
              <a:t>+ number1.getValue());</a:t>
            </a:r>
          </a:p>
          <a:p>
            <a:pPr defTabSz="180000"/>
            <a:r>
              <a:rPr lang="en-US" altLang="ko-KR" sz="1400" dirty="0"/>
              <a:t> 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("3</a:t>
            </a:r>
            <a:r>
              <a:rPr lang="ko-KR" altLang="en-US" sz="1400" dirty="0"/>
              <a:t>의 </a:t>
            </a:r>
            <a:r>
              <a:rPr lang="en-US" altLang="ko-KR" sz="1400" dirty="0"/>
              <a:t>4</a:t>
            </a:r>
            <a:r>
              <a:rPr lang="ko-KR" altLang="en-US" sz="1400" dirty="0"/>
              <a:t>승 </a:t>
            </a:r>
            <a:r>
              <a:rPr lang="en-US" altLang="ko-KR" sz="1400" dirty="0" smtClean="0"/>
              <a:t>= " </a:t>
            </a:r>
            <a:r>
              <a:rPr lang="en-US" altLang="ko-KR" sz="1400" dirty="0"/>
              <a:t>+ number2.getValue());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226275"/>
            <a:ext cx="10310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승 </a:t>
            </a:r>
            <a:r>
              <a:rPr lang="en-US" altLang="ko-KR" sz="1400" dirty="0" smtClean="0"/>
              <a:t>= 8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의 </a:t>
            </a:r>
            <a:r>
              <a:rPr lang="en-US" altLang="ko-KR" sz="1400" dirty="0"/>
              <a:t>4</a:t>
            </a:r>
            <a:r>
              <a:rPr lang="ko-KR" altLang="en-US" sz="1400" dirty="0"/>
              <a:t>승 </a:t>
            </a:r>
            <a:r>
              <a:rPr lang="en-US" altLang="ko-KR" sz="1400" dirty="0" smtClean="0"/>
              <a:t>= 81</a:t>
            </a:r>
            <a:endParaRPr lang="ko-KR" altLang="en-US" sz="1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357290" y="4214818"/>
            <a:ext cx="38576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i="1" dirty="0" err="1" smtClean="0"/>
              <a:t>pa.length;i</a:t>
            </a:r>
            <a:r>
              <a:rPr lang="en-US" altLang="ko-KR" i="1" dirty="0" smtClean="0"/>
              <a:t>++)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(pa[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].age+” “);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714380"/>
          </a:xfrm>
        </p:spPr>
        <p:txBody>
          <a:bodyPr/>
          <a:lstStyle/>
          <a:p>
            <a:r>
              <a:rPr lang="ko-KR" altLang="en-US" dirty="0" smtClean="0"/>
              <a:t>객체 배열 생성 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14555"/>
            <a:ext cx="388911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	Person[] pa;</a:t>
            </a:r>
          </a:p>
          <a:p>
            <a:pPr defTabSz="180000"/>
            <a:r>
              <a:rPr lang="en-US" altLang="ko-KR" dirty="0" smtClean="0"/>
              <a:t>	pa = new Person[</a:t>
            </a:r>
            <a:r>
              <a:rPr lang="en-US" altLang="ko-KR" i="1" dirty="0" smtClean="0"/>
              <a:t>10];</a:t>
            </a:r>
          </a:p>
          <a:p>
            <a:pPr defTabSz="180000"/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i="1" dirty="0" err="1" smtClean="0"/>
              <a:t>pa.length;i</a:t>
            </a:r>
            <a:r>
              <a:rPr lang="en-US" altLang="ko-KR" i="1" dirty="0" smtClean="0"/>
              <a:t>++) {</a:t>
            </a:r>
          </a:p>
          <a:p>
            <a:pPr defTabSz="180000"/>
            <a:r>
              <a:rPr lang="en-US" altLang="ko-KR" dirty="0" smtClean="0"/>
              <a:t>		pa[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new Person();</a:t>
            </a:r>
          </a:p>
          <a:p>
            <a:pPr defTabSz="180000"/>
            <a:r>
              <a:rPr lang="en-US" altLang="ko-KR" dirty="0" smtClean="0"/>
              <a:t>		pa[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].age = 30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defTabSz="180000"/>
            <a:r>
              <a:rPr lang="en-US" altLang="ko-KR" dirty="0" smtClean="0"/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0694" y="221455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 배열을 위한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레퍼런스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rot="10800000" flipV="1">
            <a:off x="2786050" y="2399220"/>
            <a:ext cx="2714644" cy="296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0694" y="2571744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레퍼런스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배열 생성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714744" y="2714620"/>
            <a:ext cx="178595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570" y="307181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 생성</a:t>
            </a: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rot="10800000" flipV="1">
            <a:off x="3929058" y="3256476"/>
            <a:ext cx="1714512" cy="296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2132" y="3929066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 배열 사용</a:t>
            </a:r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rot="10800000">
            <a:off x="3714744" y="3500438"/>
            <a:ext cx="1857388" cy="61329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1"/>
          </p:cNvCxnSpPr>
          <p:nvPr/>
        </p:nvCxnSpPr>
        <p:spPr>
          <a:xfrm rot="10800000" flipV="1">
            <a:off x="4714876" y="4113732"/>
            <a:ext cx="857256" cy="52971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22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선언과 생성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14228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Person[] pa;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976" y="2285993"/>
            <a:ext cx="500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22738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</a:t>
            </a:r>
            <a:endParaRPr lang="ko-KR" altLang="en-US" sz="1400" dirty="0"/>
          </a:p>
        </p:txBody>
      </p:sp>
      <p:sp>
        <p:nvSpPr>
          <p:cNvPr id="9" name="순서도: 연결자 27"/>
          <p:cNvSpPr/>
          <p:nvPr/>
        </p:nvSpPr>
        <p:spPr>
          <a:xfrm>
            <a:off x="1665852" y="2357430"/>
            <a:ext cx="150020" cy="1492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488" y="1571612"/>
            <a:ext cx="23217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 = new Person[</a:t>
            </a:r>
            <a:r>
              <a:rPr lang="en-US" altLang="ko-KR" i="1" dirty="0" smtClean="0"/>
              <a:t>10];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3910" y="23305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</a:t>
            </a:r>
            <a:endParaRPr lang="ko-KR" altLang="en-US" sz="1400" dirty="0"/>
          </a:p>
        </p:txBody>
      </p:sp>
      <p:graphicFrame>
        <p:nvGraphicFramePr>
          <p:cNvPr id="14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65444022"/>
              </p:ext>
            </p:extLst>
          </p:nvPr>
        </p:nvGraphicFramePr>
        <p:xfrm>
          <a:off x="4743872" y="277748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19940" y="282690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pa[0]</a:t>
            </a:r>
            <a:endParaRPr lang="ko-KR" altLang="en-US" sz="1400" dirty="0"/>
          </a:p>
        </p:txBody>
      </p:sp>
      <p:graphicFrame>
        <p:nvGraphicFramePr>
          <p:cNvPr id="1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5221949"/>
              </p:ext>
            </p:extLst>
          </p:nvPr>
        </p:nvGraphicFramePr>
        <p:xfrm>
          <a:off x="4743872" y="313467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19940" y="318409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pa[1]</a:t>
            </a:r>
            <a:endParaRPr lang="ko-KR" altLang="en-US" sz="1400" dirty="0"/>
          </a:p>
        </p:txBody>
      </p:sp>
      <p:graphicFrame>
        <p:nvGraphicFramePr>
          <p:cNvPr id="1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5770218"/>
              </p:ext>
            </p:extLst>
          </p:nvPr>
        </p:nvGraphicFramePr>
        <p:xfrm>
          <a:off x="4743872" y="349186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19940" y="354128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pa[2]</a:t>
            </a:r>
            <a:endParaRPr lang="ko-KR" altLang="en-US" sz="1400" dirty="0"/>
          </a:p>
        </p:txBody>
      </p:sp>
      <p:graphicFrame>
        <p:nvGraphicFramePr>
          <p:cNvPr id="20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97258269"/>
              </p:ext>
            </p:extLst>
          </p:nvPr>
        </p:nvGraphicFramePr>
        <p:xfrm>
          <a:off x="4743872" y="384905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9940" y="389847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pa[3]</a:t>
            </a:r>
            <a:endParaRPr lang="ko-KR" altLang="en-US" sz="1400" dirty="0"/>
          </a:p>
        </p:txBody>
      </p:sp>
      <p:graphicFrame>
        <p:nvGraphicFramePr>
          <p:cNvPr id="22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48828972"/>
              </p:ext>
            </p:extLst>
          </p:nvPr>
        </p:nvGraphicFramePr>
        <p:xfrm>
          <a:off x="4743872" y="420624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19940" y="425566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pa[4]</a:t>
            </a:r>
            <a:endParaRPr lang="ko-KR" altLang="en-US" sz="1400" dirty="0"/>
          </a:p>
        </p:txBody>
      </p:sp>
      <p:graphicFrame>
        <p:nvGraphicFramePr>
          <p:cNvPr id="24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0677005"/>
              </p:ext>
            </p:extLst>
          </p:nvPr>
        </p:nvGraphicFramePr>
        <p:xfrm>
          <a:off x="4743872" y="456343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19940" y="461285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pa[5]</a:t>
            </a:r>
            <a:endParaRPr lang="ko-KR" altLang="en-US" sz="1400" dirty="0"/>
          </a:p>
        </p:txBody>
      </p:sp>
      <p:graphicFrame>
        <p:nvGraphicFramePr>
          <p:cNvPr id="2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09713329"/>
              </p:ext>
            </p:extLst>
          </p:nvPr>
        </p:nvGraphicFramePr>
        <p:xfrm>
          <a:off x="4743872" y="492062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19940" y="497004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pa[6]</a:t>
            </a:r>
            <a:endParaRPr lang="ko-KR" altLang="en-US" sz="1400" dirty="0"/>
          </a:p>
        </p:txBody>
      </p:sp>
      <p:graphicFrame>
        <p:nvGraphicFramePr>
          <p:cNvPr id="2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01907252"/>
              </p:ext>
            </p:extLst>
          </p:nvPr>
        </p:nvGraphicFramePr>
        <p:xfrm>
          <a:off x="4743872" y="527781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19940" y="532723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pa[7]</a:t>
            </a:r>
            <a:endParaRPr lang="ko-KR" altLang="en-US" sz="1400" dirty="0"/>
          </a:p>
        </p:txBody>
      </p:sp>
      <p:graphicFrame>
        <p:nvGraphicFramePr>
          <p:cNvPr id="30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63182118"/>
              </p:ext>
            </p:extLst>
          </p:nvPr>
        </p:nvGraphicFramePr>
        <p:xfrm>
          <a:off x="4743872" y="563500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19940" y="568442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pa[8]</a:t>
            </a:r>
            <a:endParaRPr lang="ko-KR" altLang="en-US" sz="1400" dirty="0"/>
          </a:p>
        </p:txBody>
      </p:sp>
      <p:graphicFrame>
        <p:nvGraphicFramePr>
          <p:cNvPr id="32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44121839"/>
              </p:ext>
            </p:extLst>
          </p:nvPr>
        </p:nvGraphicFramePr>
        <p:xfrm>
          <a:off x="4743872" y="599219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19940" y="604161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pa[9]</a:t>
            </a:r>
            <a:endParaRPr lang="ko-KR" altLang="en-US" sz="1400" dirty="0"/>
          </a:p>
        </p:txBody>
      </p:sp>
      <p:sp>
        <p:nvSpPr>
          <p:cNvPr id="34" name="순서도: 연결자 27"/>
          <p:cNvSpPr/>
          <p:nvPr/>
        </p:nvSpPr>
        <p:spPr>
          <a:xfrm>
            <a:off x="4936030" y="284949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27"/>
          <p:cNvSpPr/>
          <p:nvPr/>
        </p:nvSpPr>
        <p:spPr>
          <a:xfrm>
            <a:off x="4934320" y="321124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27"/>
          <p:cNvSpPr/>
          <p:nvPr/>
        </p:nvSpPr>
        <p:spPr>
          <a:xfrm>
            <a:off x="4934320" y="357128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27"/>
          <p:cNvSpPr/>
          <p:nvPr/>
        </p:nvSpPr>
        <p:spPr>
          <a:xfrm>
            <a:off x="4934320" y="393132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27"/>
          <p:cNvSpPr/>
          <p:nvPr/>
        </p:nvSpPr>
        <p:spPr>
          <a:xfrm>
            <a:off x="4934320" y="429136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27"/>
          <p:cNvSpPr/>
          <p:nvPr/>
        </p:nvSpPr>
        <p:spPr>
          <a:xfrm>
            <a:off x="4934320" y="465140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27"/>
          <p:cNvSpPr/>
          <p:nvPr/>
        </p:nvSpPr>
        <p:spPr>
          <a:xfrm>
            <a:off x="4934320" y="501144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27"/>
          <p:cNvSpPr/>
          <p:nvPr/>
        </p:nvSpPr>
        <p:spPr>
          <a:xfrm>
            <a:off x="4934320" y="537148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27"/>
          <p:cNvSpPr/>
          <p:nvPr/>
        </p:nvSpPr>
        <p:spPr>
          <a:xfrm>
            <a:off x="4934320" y="573152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27"/>
          <p:cNvSpPr/>
          <p:nvPr/>
        </p:nvSpPr>
        <p:spPr>
          <a:xfrm>
            <a:off x="4934320" y="609156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Straight Arrow Connector 108"/>
          <p:cNvCxnSpPr>
            <a:stCxn id="121" idx="5"/>
          </p:cNvCxnSpPr>
          <p:nvPr/>
        </p:nvCxnSpPr>
        <p:spPr>
          <a:xfrm rot="16200000" flipH="1">
            <a:off x="4299424" y="2369357"/>
            <a:ext cx="274233" cy="605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333" y="714356"/>
            <a:ext cx="3000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i="1" dirty="0" err="1" smtClean="0"/>
              <a:t>pa.length;i</a:t>
            </a:r>
            <a:r>
              <a:rPr lang="en-US" altLang="ko-KR" i="1" dirty="0" smtClean="0"/>
              <a:t>++) {</a:t>
            </a:r>
          </a:p>
          <a:p>
            <a:pPr defTabSz="180000"/>
            <a:r>
              <a:rPr lang="en-US" altLang="ko-KR" dirty="0" smtClean="0"/>
              <a:t>	pa[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new Person();</a:t>
            </a:r>
          </a:p>
          <a:p>
            <a:pPr defTabSz="180000"/>
            <a:r>
              <a:rPr lang="en-US" altLang="ko-KR" dirty="0" smtClean="0"/>
              <a:t>	pa[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].age = 30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defTabSz="180000"/>
            <a:r>
              <a:rPr lang="en-US" altLang="ko-KR" dirty="0" smtClean="0"/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3268" y="281325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pa[0]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983268" y="317044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pa[1]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983268" y="352763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pa[2]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983268" y="388482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pa[3]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983268" y="424201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pa[4]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983268" y="459920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pa[5]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983268" y="495639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pa[6]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83268" y="531358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pa[7]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983268" y="567077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pa[8]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983268" y="602796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pa[9]</a:t>
            </a:r>
            <a:endParaRPr lang="ko-KR" altLang="en-US" sz="1400" dirty="0"/>
          </a:p>
        </p:txBody>
      </p:sp>
      <p:cxnSp>
        <p:nvCxnSpPr>
          <p:cNvPr id="78" name="Straight Arrow Connector 71"/>
          <p:cNvCxnSpPr>
            <a:stCxn id="123" idx="5"/>
          </p:cNvCxnSpPr>
          <p:nvPr/>
        </p:nvCxnSpPr>
        <p:spPr>
          <a:xfrm rot="16200000" flipH="1">
            <a:off x="6164193" y="2449424"/>
            <a:ext cx="301253" cy="372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2"/>
          <p:cNvSpPr/>
          <p:nvPr/>
        </p:nvSpPr>
        <p:spPr>
          <a:xfrm>
            <a:off x="7848354" y="277634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Rectangle 73"/>
          <p:cNvSpPr/>
          <p:nvPr/>
        </p:nvSpPr>
        <p:spPr>
          <a:xfrm>
            <a:off x="7848354" y="313638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Rectangle 74"/>
          <p:cNvSpPr/>
          <p:nvPr/>
        </p:nvSpPr>
        <p:spPr>
          <a:xfrm>
            <a:off x="7848354" y="349642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Rectangle 75"/>
          <p:cNvSpPr/>
          <p:nvPr/>
        </p:nvSpPr>
        <p:spPr>
          <a:xfrm>
            <a:off x="7848354" y="385646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Rectangle 76"/>
          <p:cNvSpPr/>
          <p:nvPr/>
        </p:nvSpPr>
        <p:spPr>
          <a:xfrm>
            <a:off x="7848354" y="421650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Rectangle 77"/>
          <p:cNvSpPr/>
          <p:nvPr/>
        </p:nvSpPr>
        <p:spPr>
          <a:xfrm>
            <a:off x="7848354" y="457654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Rectangle 78"/>
          <p:cNvSpPr/>
          <p:nvPr/>
        </p:nvSpPr>
        <p:spPr>
          <a:xfrm>
            <a:off x="7848354" y="493658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Rectangle 79"/>
          <p:cNvSpPr/>
          <p:nvPr/>
        </p:nvSpPr>
        <p:spPr>
          <a:xfrm>
            <a:off x="7848354" y="529662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Rectangle 80"/>
          <p:cNvSpPr/>
          <p:nvPr/>
        </p:nvSpPr>
        <p:spPr>
          <a:xfrm>
            <a:off x="7848354" y="565666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Rectangle 81"/>
          <p:cNvSpPr/>
          <p:nvPr/>
        </p:nvSpPr>
        <p:spPr>
          <a:xfrm>
            <a:off x="7848354" y="6016708"/>
            <a:ext cx="1009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age=39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2"/>
          <p:cNvCxnSpPr>
            <a:endCxn id="79" idx="1"/>
          </p:cNvCxnSpPr>
          <p:nvPr/>
        </p:nvCxnSpPr>
        <p:spPr>
          <a:xfrm flipV="1">
            <a:off x="6786578" y="2920364"/>
            <a:ext cx="1061776" cy="23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3"/>
          <p:cNvCxnSpPr>
            <a:endCxn id="80" idx="1"/>
          </p:cNvCxnSpPr>
          <p:nvPr/>
        </p:nvCxnSpPr>
        <p:spPr>
          <a:xfrm flipV="1">
            <a:off x="6784868" y="328040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84"/>
          <p:cNvCxnSpPr>
            <a:endCxn id="81" idx="1"/>
          </p:cNvCxnSpPr>
          <p:nvPr/>
        </p:nvCxnSpPr>
        <p:spPr>
          <a:xfrm flipV="1">
            <a:off x="6784868" y="364044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85"/>
          <p:cNvCxnSpPr>
            <a:endCxn id="82" idx="1"/>
          </p:cNvCxnSpPr>
          <p:nvPr/>
        </p:nvCxnSpPr>
        <p:spPr>
          <a:xfrm flipV="1">
            <a:off x="6784868" y="400048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86"/>
          <p:cNvCxnSpPr>
            <a:endCxn id="83" idx="1"/>
          </p:cNvCxnSpPr>
          <p:nvPr/>
        </p:nvCxnSpPr>
        <p:spPr>
          <a:xfrm flipV="1">
            <a:off x="6784868" y="436052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7"/>
          <p:cNvCxnSpPr>
            <a:endCxn id="84" idx="1"/>
          </p:cNvCxnSpPr>
          <p:nvPr/>
        </p:nvCxnSpPr>
        <p:spPr>
          <a:xfrm flipV="1">
            <a:off x="6784868" y="472056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88"/>
          <p:cNvCxnSpPr>
            <a:endCxn id="85" idx="1"/>
          </p:cNvCxnSpPr>
          <p:nvPr/>
        </p:nvCxnSpPr>
        <p:spPr>
          <a:xfrm flipV="1">
            <a:off x="6784868" y="508060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89"/>
          <p:cNvCxnSpPr>
            <a:endCxn id="86" idx="1"/>
          </p:cNvCxnSpPr>
          <p:nvPr/>
        </p:nvCxnSpPr>
        <p:spPr>
          <a:xfrm flipV="1">
            <a:off x="6784868" y="544064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0"/>
          <p:cNvCxnSpPr>
            <a:endCxn id="87" idx="1"/>
          </p:cNvCxnSpPr>
          <p:nvPr/>
        </p:nvCxnSpPr>
        <p:spPr>
          <a:xfrm flipV="1">
            <a:off x="6784868" y="580068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1"/>
          <p:cNvCxnSpPr>
            <a:endCxn id="88" idx="1"/>
          </p:cNvCxnSpPr>
          <p:nvPr/>
        </p:nvCxnSpPr>
        <p:spPr>
          <a:xfrm flipV="1">
            <a:off x="6784868" y="6160724"/>
            <a:ext cx="1063486" cy="2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00694" y="2285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</a:t>
            </a:r>
            <a:endParaRPr lang="ko-KR" altLang="en-US" sz="1400" dirty="0"/>
          </a:p>
        </p:txBody>
      </p:sp>
      <p:graphicFrame>
        <p:nvGraphicFramePr>
          <p:cNvPr id="100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30777326"/>
              </p:ext>
            </p:extLst>
          </p:nvPr>
        </p:nvGraphicFramePr>
        <p:xfrm>
          <a:off x="6500826" y="277748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1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48139865"/>
              </p:ext>
            </p:extLst>
          </p:nvPr>
        </p:nvGraphicFramePr>
        <p:xfrm>
          <a:off x="6500826" y="313467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28558551"/>
              </p:ext>
            </p:extLst>
          </p:nvPr>
        </p:nvGraphicFramePr>
        <p:xfrm>
          <a:off x="6500826" y="349186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76893196"/>
              </p:ext>
            </p:extLst>
          </p:nvPr>
        </p:nvGraphicFramePr>
        <p:xfrm>
          <a:off x="6500826" y="384905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56076382"/>
              </p:ext>
            </p:extLst>
          </p:nvPr>
        </p:nvGraphicFramePr>
        <p:xfrm>
          <a:off x="6500826" y="420624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6781488"/>
              </p:ext>
            </p:extLst>
          </p:nvPr>
        </p:nvGraphicFramePr>
        <p:xfrm>
          <a:off x="6500826" y="456343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33328242"/>
              </p:ext>
            </p:extLst>
          </p:nvPr>
        </p:nvGraphicFramePr>
        <p:xfrm>
          <a:off x="6500826" y="492062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80042080"/>
              </p:ext>
            </p:extLst>
          </p:nvPr>
        </p:nvGraphicFramePr>
        <p:xfrm>
          <a:off x="6500826" y="527781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63739970"/>
              </p:ext>
            </p:extLst>
          </p:nvPr>
        </p:nvGraphicFramePr>
        <p:xfrm>
          <a:off x="6500826" y="563500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20685817"/>
              </p:ext>
            </p:extLst>
          </p:nvPr>
        </p:nvGraphicFramePr>
        <p:xfrm>
          <a:off x="6500826" y="5992198"/>
          <a:ext cx="476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00"/>
              </a:tblGrid>
              <a:tr h="344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순서도: 연결자 27"/>
          <p:cNvSpPr/>
          <p:nvPr/>
        </p:nvSpPr>
        <p:spPr>
          <a:xfrm>
            <a:off x="6692984" y="284949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순서도: 연결자 27"/>
          <p:cNvSpPr/>
          <p:nvPr/>
        </p:nvSpPr>
        <p:spPr>
          <a:xfrm>
            <a:off x="6691274" y="321124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순서도: 연결자 27"/>
          <p:cNvSpPr/>
          <p:nvPr/>
        </p:nvSpPr>
        <p:spPr>
          <a:xfrm>
            <a:off x="6691274" y="357128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순서도: 연결자 27"/>
          <p:cNvSpPr/>
          <p:nvPr/>
        </p:nvSpPr>
        <p:spPr>
          <a:xfrm>
            <a:off x="6691274" y="393132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순서도: 연결자 27"/>
          <p:cNvSpPr/>
          <p:nvPr/>
        </p:nvSpPr>
        <p:spPr>
          <a:xfrm>
            <a:off x="6691274" y="429136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순서도: 연결자 27"/>
          <p:cNvSpPr/>
          <p:nvPr/>
        </p:nvSpPr>
        <p:spPr>
          <a:xfrm>
            <a:off x="6691274" y="465140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연결자 27"/>
          <p:cNvSpPr/>
          <p:nvPr/>
        </p:nvSpPr>
        <p:spPr>
          <a:xfrm>
            <a:off x="6691274" y="501144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연결자 27"/>
          <p:cNvSpPr/>
          <p:nvPr/>
        </p:nvSpPr>
        <p:spPr>
          <a:xfrm>
            <a:off x="6691274" y="537148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순서도: 연결자 27"/>
          <p:cNvSpPr/>
          <p:nvPr/>
        </p:nvSpPr>
        <p:spPr>
          <a:xfrm>
            <a:off x="6691274" y="573152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순서도: 연결자 27"/>
          <p:cNvSpPr/>
          <p:nvPr/>
        </p:nvSpPr>
        <p:spPr>
          <a:xfrm>
            <a:off x="6691274" y="6091566"/>
            <a:ext cx="151626" cy="16376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862750" y="2336290"/>
            <a:ext cx="500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21" name="순서도: 연결자 27"/>
          <p:cNvSpPr/>
          <p:nvPr/>
        </p:nvSpPr>
        <p:spPr>
          <a:xfrm>
            <a:off x="4005626" y="2407727"/>
            <a:ext cx="150020" cy="1492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57884" y="2285992"/>
            <a:ext cx="500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23" name="순서도: 연결자 27"/>
          <p:cNvSpPr/>
          <p:nvPr/>
        </p:nvSpPr>
        <p:spPr>
          <a:xfrm>
            <a:off x="6000760" y="2357429"/>
            <a:ext cx="150020" cy="1492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42558" y="2856607"/>
            <a:ext cx="328614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Person[] pa;</a:t>
            </a:r>
          </a:p>
          <a:p>
            <a:pPr defTabSz="180000"/>
            <a:r>
              <a:rPr lang="en-US" altLang="ko-KR" sz="1600" dirty="0" smtClean="0"/>
              <a:t>	pa = new Person[</a:t>
            </a:r>
            <a:r>
              <a:rPr lang="en-US" altLang="ko-KR" sz="1600" i="1" dirty="0" smtClean="0"/>
              <a:t>10];</a:t>
            </a:r>
          </a:p>
          <a:p>
            <a:pPr defTabSz="180000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=0;i&lt;</a:t>
            </a:r>
            <a:r>
              <a:rPr lang="en-US" altLang="ko-KR" sz="1600" i="1" dirty="0" err="1" smtClean="0"/>
              <a:t>pa.length;i</a:t>
            </a:r>
            <a:r>
              <a:rPr lang="en-US" altLang="ko-KR" sz="1600" i="1" dirty="0" smtClean="0"/>
              <a:t>++) {</a:t>
            </a:r>
          </a:p>
          <a:p>
            <a:pPr defTabSz="180000"/>
            <a:r>
              <a:rPr lang="en-US" altLang="ko-KR" sz="1600" dirty="0" smtClean="0"/>
              <a:t>		pa[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 = new Person();</a:t>
            </a:r>
          </a:p>
          <a:p>
            <a:pPr defTabSz="180000"/>
            <a:r>
              <a:rPr lang="en-US" altLang="ko-KR" sz="1600" dirty="0" smtClean="0"/>
              <a:t>		pa[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].age = 30 +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=0;i&lt;</a:t>
            </a:r>
            <a:r>
              <a:rPr lang="en-US" altLang="ko-KR" sz="1600" i="1" dirty="0" err="1" smtClean="0"/>
              <a:t>pa.length;i</a:t>
            </a:r>
            <a:r>
              <a:rPr lang="en-US" altLang="ko-KR" sz="1600" i="1" dirty="0" smtClean="0"/>
              <a:t>++)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(pa[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].age+” “);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15272" y="2428868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 </a:t>
            </a:r>
            <a:r>
              <a:rPr lang="ko-KR" altLang="en-US" dirty="0" smtClean="0"/>
              <a:t>객체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2558" y="5793882"/>
            <a:ext cx="26196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30 31 32 33 34 35 36 37 38 39</a:t>
            </a:r>
            <a:endParaRPr lang="ko-KR" altLang="en-US" sz="1400" dirty="0" err="1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24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객체지향적 언어의 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소프트웨어의 생산성을 향상</a:t>
            </a:r>
            <a:endParaRPr lang="en-US" altLang="ko-KR" dirty="0" smtClean="0"/>
          </a:p>
          <a:p>
            <a:pPr lvl="1"/>
            <a:r>
              <a:rPr lang="ko-KR" altLang="en-US" dirty="0"/>
              <a:t>컴퓨터 </a:t>
            </a:r>
            <a:r>
              <a:rPr lang="ko-KR" altLang="en-US" dirty="0" smtClean="0"/>
              <a:t>산업 발전에 </a:t>
            </a:r>
            <a:r>
              <a:rPr lang="ko-KR" altLang="en-US" dirty="0"/>
              <a:t>따라 </a:t>
            </a:r>
            <a:r>
              <a:rPr lang="ko-KR" altLang="en-US" dirty="0" err="1" smtClean="0"/>
              <a:t>소프트웨어의생명</a:t>
            </a:r>
            <a:r>
              <a:rPr lang="ko-KR" altLang="en-US" dirty="0" smtClean="0"/>
              <a:t> </a:t>
            </a:r>
            <a:r>
              <a:rPr lang="ko-KR" altLang="en-US" dirty="0"/>
              <a:t>주기</a:t>
            </a:r>
            <a:r>
              <a:rPr lang="en-US" altLang="ko-KR" dirty="0"/>
              <a:t>(life cycle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/>
              <a:t>지향적 언어는 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캡슐화 등 소프트웨어의 재사용을 위한 여러 </a:t>
            </a:r>
            <a:r>
              <a:rPr lang="ko-KR" altLang="en-US" dirty="0" smtClean="0"/>
              <a:t>장치를 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재사용과 부분 </a:t>
            </a:r>
            <a:r>
              <a:rPr lang="ko-KR" altLang="en-US" dirty="0"/>
              <a:t>수정을 </a:t>
            </a:r>
            <a:r>
              <a:rPr lang="ko-KR" altLang="en-US" dirty="0" smtClean="0"/>
              <a:t>통해 소프트웨어를 </a:t>
            </a:r>
            <a:r>
              <a:rPr lang="ko-KR" altLang="en-US" dirty="0"/>
              <a:t>다시 만드는 부담을 대폭 </a:t>
            </a:r>
            <a:r>
              <a:rPr lang="ko-KR" altLang="en-US" dirty="0" smtClean="0"/>
              <a:t>줄임으로써 소프트웨어의 </a:t>
            </a:r>
            <a:r>
              <a:rPr lang="ko-KR" altLang="en-US" dirty="0"/>
              <a:t>생산성이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r>
              <a:rPr lang="ko-KR" altLang="en-US" dirty="0" err="1" smtClean="0"/>
              <a:t>실세계에</a:t>
            </a:r>
            <a:r>
              <a:rPr lang="ko-KR" altLang="en-US" dirty="0" smtClean="0"/>
              <a:t> 대한 쉬운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소프트웨어는 </a:t>
            </a:r>
            <a:r>
              <a:rPr lang="ko-KR" altLang="en-US" dirty="0"/>
              <a:t>수학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통계 </a:t>
            </a:r>
            <a:r>
              <a:rPr lang="ko-KR" altLang="en-US" dirty="0"/>
              <a:t>처리를 하는 </a:t>
            </a:r>
            <a:r>
              <a:rPr lang="ko-KR" altLang="en-US" dirty="0" smtClean="0"/>
              <a:t>등의 처리 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</a:t>
            </a:r>
            <a:r>
              <a:rPr lang="ko-KR" altLang="en-US" dirty="0"/>
              <a:t>절차가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컴퓨터가 </a:t>
            </a:r>
            <a:r>
              <a:rPr lang="ko-KR" altLang="en-US" dirty="0"/>
              <a:t>산업 </a:t>
            </a:r>
            <a:r>
              <a:rPr lang="ko-KR" altLang="en-US" dirty="0" smtClean="0"/>
              <a:t>전반에 </a:t>
            </a:r>
            <a:r>
              <a:rPr lang="ko-KR" altLang="en-US" dirty="0"/>
              <a:t>활용됨에 따라 </a:t>
            </a:r>
            <a:r>
              <a:rPr lang="ko-KR" altLang="en-US" dirty="0" err="1"/>
              <a:t>실세계에서</a:t>
            </a:r>
            <a:r>
              <a:rPr lang="ko-KR" altLang="en-US" dirty="0"/>
              <a:t> 발생하는 일을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실세계의</a:t>
            </a:r>
            <a:r>
              <a:rPr lang="ko-KR" altLang="en-US" dirty="0" smtClean="0"/>
              <a:t> 일의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절차나 과정보다 </a:t>
            </a:r>
            <a:r>
              <a:rPr lang="ko-KR" altLang="en-US" dirty="0"/>
              <a:t>일과 관련된 많은 물체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들의 상호 작용으로 </a:t>
            </a:r>
            <a:r>
              <a:rPr lang="ko-KR" altLang="en-US" dirty="0" smtClean="0"/>
              <a:t>묘사하는 것이 이해가 용이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실세계의</a:t>
            </a:r>
            <a:r>
              <a:rPr lang="ko-KR" altLang="en-US" dirty="0" smtClean="0"/>
              <a:t> </a:t>
            </a:r>
            <a:r>
              <a:rPr lang="ko-KR" altLang="en-US" dirty="0"/>
              <a:t>일을 보다 쉽게 프로그래밍하기 </a:t>
            </a:r>
            <a:r>
              <a:rPr lang="ko-KR" altLang="en-US" dirty="0" smtClean="0"/>
              <a:t>위한 객체 중심의 </a:t>
            </a:r>
            <a:r>
              <a:rPr lang="ko-KR" altLang="en-US" dirty="0"/>
              <a:t>객체 지향적 </a:t>
            </a:r>
            <a:r>
              <a:rPr lang="ko-KR" altLang="en-US" dirty="0" smtClean="0"/>
              <a:t>언어 탄생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4-3 : </a:t>
            </a:r>
            <a:r>
              <a:rPr lang="ko-KR" altLang="en-US" dirty="0" smtClean="0"/>
              <a:t>객체 배열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5" y="980728"/>
            <a:ext cx="782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java.util.Scanner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상품을 입력 받아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생성하고 이들을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 배열에 저장하라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상품 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 입력 받으면 이들을 모두 화면에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07" y="1988840"/>
            <a:ext cx="428628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java.util.Scanner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Goods [] </a:t>
            </a:r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 = new Goods [3];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         Scanner </a:t>
            </a:r>
            <a:r>
              <a:rPr lang="en-US" altLang="ko-KR" sz="1200" dirty="0"/>
              <a:t>s = new Scanner(System.</a:t>
            </a:r>
            <a:r>
              <a:rPr lang="en-US" altLang="ko-KR" sz="1200" i="1" dirty="0"/>
              <a:t>in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goodsArray.length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defTabSz="180000"/>
            <a:r>
              <a:rPr lang="en-US" altLang="ko-KR" sz="1200" dirty="0" smtClean="0"/>
              <a:t>			String name = </a:t>
            </a:r>
            <a:r>
              <a:rPr lang="en-US" altLang="ko-KR" sz="1200" dirty="0" err="1" smtClean="0"/>
              <a:t>s.next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price = </a:t>
            </a:r>
            <a:r>
              <a:rPr lang="en-US" altLang="ko-KR" sz="1200" dirty="0" err="1" smtClean="0"/>
              <a:t>s.nextInt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s.nextInt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sold = </a:t>
            </a:r>
            <a:r>
              <a:rPr lang="en-US" altLang="ko-KR" sz="1200" dirty="0" err="1" smtClean="0"/>
              <a:t>s.nextInt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new Goods(name, price, n, sold);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goodsArray.length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</a:t>
            </a:r>
            <a:r>
              <a:rPr lang="en-US" altLang="ko-KR" sz="1200" i="1" dirty="0" err="1" smtClean="0"/>
              <a:t>out.print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goodsArray</a:t>
            </a:r>
            <a:r>
              <a:rPr lang="en-US" altLang="ko-KR" sz="1200" i="1" dirty="0" smtClean="0"/>
              <a:t>[</a:t>
            </a:r>
            <a:r>
              <a:rPr lang="en-US" altLang="ko-KR" sz="1200" i="1" dirty="0" err="1" smtClean="0"/>
              <a:t>i</a:t>
            </a:r>
            <a:r>
              <a:rPr lang="en-US" altLang="ko-KR" sz="1200" i="1" dirty="0" smtClean="0"/>
              <a:t>].</a:t>
            </a:r>
            <a:r>
              <a:rPr lang="en-US" altLang="ko-KR" sz="1200" i="1" dirty="0" err="1" smtClean="0"/>
              <a:t>getName</a:t>
            </a:r>
            <a:r>
              <a:rPr lang="en-US" altLang="ko-KR" sz="1200" i="1" dirty="0" smtClean="0"/>
              <a:t>()+" 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</a:t>
            </a:r>
            <a:r>
              <a:rPr lang="en-US" altLang="ko-KR" sz="1200" i="1" dirty="0" err="1" smtClean="0"/>
              <a:t>out.print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goodsArray</a:t>
            </a:r>
            <a:r>
              <a:rPr lang="en-US" altLang="ko-KR" sz="1200" i="1" dirty="0" smtClean="0"/>
              <a:t>[</a:t>
            </a:r>
            <a:r>
              <a:rPr lang="en-US" altLang="ko-KR" sz="1200" i="1" dirty="0" err="1" smtClean="0"/>
              <a:t>i</a:t>
            </a:r>
            <a:r>
              <a:rPr lang="en-US" altLang="ko-KR" sz="1200" i="1" dirty="0" smtClean="0"/>
              <a:t>].</a:t>
            </a:r>
            <a:r>
              <a:rPr lang="en-US" altLang="ko-KR" sz="1200" i="1" dirty="0" err="1" smtClean="0"/>
              <a:t>getPrice</a:t>
            </a:r>
            <a:r>
              <a:rPr lang="en-US" altLang="ko-KR" sz="1200" i="1" dirty="0" smtClean="0"/>
              <a:t>()+" 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</a:t>
            </a:r>
            <a:r>
              <a:rPr lang="en-US" altLang="ko-KR" sz="1200" i="1" dirty="0" err="1" smtClean="0"/>
              <a:t>out.print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goodsArray</a:t>
            </a:r>
            <a:r>
              <a:rPr lang="en-US" altLang="ko-KR" sz="1200" i="1" dirty="0" smtClean="0"/>
              <a:t>[</a:t>
            </a:r>
            <a:r>
              <a:rPr lang="en-US" altLang="ko-KR" sz="1200" i="1" dirty="0" err="1" smtClean="0"/>
              <a:t>i</a:t>
            </a:r>
            <a:r>
              <a:rPr lang="en-US" altLang="ko-KR" sz="1200" i="1" dirty="0" smtClean="0"/>
              <a:t>].</a:t>
            </a:r>
            <a:r>
              <a:rPr lang="en-US" altLang="ko-KR" sz="1200" i="1" dirty="0" err="1" smtClean="0"/>
              <a:t>getNumberOfStock</a:t>
            </a:r>
            <a:r>
              <a:rPr lang="en-US" altLang="ko-KR" sz="1200" i="1" dirty="0" smtClean="0"/>
              <a:t>()+" 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</a:t>
            </a:r>
            <a:r>
              <a:rPr lang="en-US" altLang="ko-KR" sz="1200" i="1" dirty="0" err="1" smtClean="0"/>
              <a:t>out.println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goodsArray</a:t>
            </a:r>
            <a:r>
              <a:rPr lang="en-US" altLang="ko-KR" sz="1200" i="1" dirty="0" smtClean="0"/>
              <a:t>[</a:t>
            </a:r>
            <a:r>
              <a:rPr lang="en-US" altLang="ko-KR" sz="1200" i="1" dirty="0" err="1" smtClean="0"/>
              <a:t>i</a:t>
            </a:r>
            <a:r>
              <a:rPr lang="en-US" altLang="ko-KR" sz="1200" i="1" dirty="0" smtClean="0"/>
              <a:t>].</a:t>
            </a:r>
            <a:r>
              <a:rPr lang="en-US" altLang="ko-KR" sz="1200" i="1" dirty="0" err="1" smtClean="0"/>
              <a:t>getSold</a:t>
            </a:r>
            <a:r>
              <a:rPr lang="en-US" altLang="ko-KR" sz="1200" i="1" dirty="0" smtClean="0"/>
              <a:t>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3932" y="1904058"/>
            <a:ext cx="421484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Goods {</a:t>
            </a:r>
          </a:p>
          <a:p>
            <a:pPr defTabSz="180000"/>
            <a:r>
              <a:rPr lang="en-US" altLang="ko-KR" sz="1200" dirty="0" smtClean="0"/>
              <a:t>	private String name;</a:t>
            </a:r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price;</a:t>
            </a:r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numberOfStock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sold;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Goods(String name,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price,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numberOfStack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sold) 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this.price</a:t>
            </a:r>
            <a:r>
              <a:rPr lang="en-US" altLang="ko-KR" sz="1200" dirty="0" smtClean="0"/>
              <a:t> = price;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this.numberOfStock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numberOfStock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this.sold</a:t>
            </a:r>
            <a:r>
              <a:rPr lang="en-US" altLang="ko-KR" sz="1200" dirty="0" smtClean="0"/>
              <a:t> = sold;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 err="1" smtClean="0"/>
              <a:t>getName</a:t>
            </a:r>
            <a:r>
              <a:rPr lang="en-US" altLang="ko-KR" sz="1200" dirty="0" smtClean="0"/>
              <a:t>() {return name;}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getPrice</a:t>
            </a:r>
            <a:r>
              <a:rPr lang="en-US" altLang="ko-KR" sz="1200" dirty="0" smtClean="0"/>
              <a:t>() {return price;}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getNumberOfStock</a:t>
            </a:r>
            <a:r>
              <a:rPr lang="en-US" altLang="ko-KR" sz="1200" dirty="0" smtClean="0"/>
              <a:t>() {return </a:t>
            </a:r>
            <a:r>
              <a:rPr lang="en-US" altLang="ko-KR" sz="1200" dirty="0" err="1"/>
              <a:t>numberOfStock</a:t>
            </a:r>
            <a:r>
              <a:rPr lang="en-US" altLang="ko-KR" sz="1200" dirty="0"/>
              <a:t>;}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getSold</a:t>
            </a:r>
            <a:r>
              <a:rPr lang="en-US" altLang="ko-KR" sz="1200" dirty="0" smtClean="0"/>
              <a:t>() {return </a:t>
            </a:r>
            <a:r>
              <a:rPr lang="en-US" altLang="ko-KR" sz="1200" dirty="0"/>
              <a:t>sold;}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932" y="5445224"/>
            <a:ext cx="20002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콜라 </a:t>
            </a:r>
            <a:r>
              <a:rPr lang="en-US" altLang="ko-KR" sz="1200" dirty="0">
                <a:solidFill>
                  <a:srgbClr val="00B050"/>
                </a:solidFill>
              </a:rPr>
              <a:t>500 10 20</a:t>
            </a:r>
          </a:p>
          <a:p>
            <a:r>
              <a:rPr lang="ko-KR" altLang="en-US" sz="1200" dirty="0">
                <a:solidFill>
                  <a:srgbClr val="00B050"/>
                </a:solidFill>
              </a:rPr>
              <a:t>사이다 </a:t>
            </a:r>
            <a:r>
              <a:rPr lang="en-US" altLang="ko-KR" sz="1200" dirty="0">
                <a:solidFill>
                  <a:srgbClr val="00B050"/>
                </a:solidFill>
              </a:rPr>
              <a:t>1000 20 30</a:t>
            </a:r>
          </a:p>
          <a:p>
            <a:r>
              <a:rPr lang="ko-KR" altLang="en-US" sz="1200" dirty="0">
                <a:solidFill>
                  <a:srgbClr val="00B050"/>
                </a:solidFill>
              </a:rPr>
              <a:t>맥주 </a:t>
            </a:r>
            <a:r>
              <a:rPr lang="en-US" altLang="ko-KR" sz="1200" dirty="0">
                <a:solidFill>
                  <a:srgbClr val="00B050"/>
                </a:solidFill>
              </a:rPr>
              <a:t>2000 30 50</a:t>
            </a:r>
          </a:p>
          <a:p>
            <a:r>
              <a:rPr lang="ko-KR" altLang="en-US" sz="1200" dirty="0"/>
              <a:t>콜라 </a:t>
            </a:r>
            <a:r>
              <a:rPr lang="en-US" altLang="ko-KR" sz="1200" dirty="0"/>
              <a:t>500 10 20</a:t>
            </a:r>
          </a:p>
          <a:p>
            <a:r>
              <a:rPr lang="ko-KR" altLang="en-US" sz="1200" dirty="0"/>
              <a:t>사이다 </a:t>
            </a:r>
            <a:r>
              <a:rPr lang="en-US" altLang="ko-KR" sz="1200" dirty="0"/>
              <a:t>1000 20 30</a:t>
            </a:r>
          </a:p>
          <a:p>
            <a:r>
              <a:rPr lang="ko-KR" altLang="en-US" sz="1200" dirty="0"/>
              <a:t>맥주 </a:t>
            </a:r>
            <a:r>
              <a:rPr lang="en-US" altLang="ko-KR" sz="1200" dirty="0"/>
              <a:t>2000 30 50</a:t>
            </a:r>
            <a:endParaRPr lang="en-US" altLang="ko-KR" sz="1200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48264" y="5445224"/>
            <a:ext cx="936104" cy="504056"/>
          </a:xfrm>
          <a:prstGeom prst="wedgeRoundRectCallout">
            <a:avLst>
              <a:gd name="adj1" fmla="val -155669"/>
              <a:gd name="adj2" fmla="val 1939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키 입력 부분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1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245632" cy="264719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메소드는</a:t>
            </a:r>
            <a:r>
              <a:rPr lang="ko-KR" altLang="en-US" dirty="0" smtClean="0"/>
              <a:t> 함수이며 함수 만드는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반드시 클래스 안에 있어야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캡슐화 원칙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구성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지정자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public. private, protected, default(</a:t>
            </a:r>
            <a:r>
              <a:rPr lang="ko-KR" altLang="en-US" dirty="0" smtClean="0"/>
              <a:t>접근 지정자 생략된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리턴 타입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메소드가</a:t>
            </a:r>
            <a:r>
              <a:rPr lang="ko-KR" altLang="en-US" dirty="0" smtClean="0"/>
              <a:t> 반환하는 결과값의 데이터 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060" y="4653136"/>
            <a:ext cx="3857652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 smtClean="0"/>
              <a:t>public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getSum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j)  {</a:t>
            </a:r>
          </a:p>
          <a:p>
            <a:pPr lvl="1" defTabSz="180000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sum;</a:t>
            </a:r>
          </a:p>
          <a:p>
            <a:pPr lvl="1" defTabSz="180000"/>
            <a:r>
              <a:rPr lang="en-US" altLang="ko-KR" sz="2000" dirty="0" smtClean="0"/>
              <a:t>sum = i + j;</a:t>
            </a:r>
          </a:p>
          <a:p>
            <a:pPr lvl="1" defTabSz="180000"/>
            <a:r>
              <a:rPr lang="en-US" altLang="ko-KR" sz="2000" dirty="0" smtClean="0"/>
              <a:t>return sum;</a:t>
            </a:r>
          </a:p>
          <a:p>
            <a:pPr defTabSz="180000"/>
            <a:r>
              <a:rPr lang="en-US" altLang="ko-KR" sz="2000" dirty="0" smtClean="0"/>
              <a:t>}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713928" y="4111609"/>
            <a:ext cx="857256" cy="285752"/>
          </a:xfrm>
          <a:prstGeom prst="wedgeRoundRectCallout">
            <a:avLst>
              <a:gd name="adj1" fmla="val 108011"/>
              <a:gd name="adj2" fmla="val 1733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접근지정자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096493" y="4098105"/>
            <a:ext cx="785818" cy="285752"/>
          </a:xfrm>
          <a:prstGeom prst="wedgeRoundRectCallout">
            <a:avLst>
              <a:gd name="adj1" fmla="val 13730"/>
              <a:gd name="adj2" fmla="val 1797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리턴타입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283968" y="4116212"/>
            <a:ext cx="785818" cy="285752"/>
          </a:xfrm>
          <a:prstGeom prst="wedgeRoundRectCallout">
            <a:avLst>
              <a:gd name="adj1" fmla="val -55396"/>
              <a:gd name="adj2" fmla="val 17655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메소드이름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364088" y="4139566"/>
            <a:ext cx="1000132" cy="285752"/>
          </a:xfrm>
          <a:prstGeom prst="wedgeRoundRectCallout">
            <a:avLst>
              <a:gd name="adj1" fmla="val -77862"/>
              <a:gd name="adj2" fmla="val 1543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메소드 인자들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28902" y="5224640"/>
            <a:ext cx="785818" cy="285752"/>
          </a:xfrm>
          <a:prstGeom prst="wedgeRoundRectCallout">
            <a:avLst>
              <a:gd name="adj1" fmla="val -258167"/>
              <a:gd name="adj2" fmla="val 2764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메소드 코드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전달 </a:t>
            </a:r>
            <a:r>
              <a:rPr lang="en-US" altLang="ko-KR" dirty="0" smtClean="0"/>
              <a:t>- call by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480328" cy="5286412"/>
          </a:xfrm>
        </p:spPr>
        <p:txBody>
          <a:bodyPr/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시 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</a:t>
            </a:r>
            <a:r>
              <a:rPr lang="ko-KR" altLang="en-US" dirty="0"/>
              <a:t>의한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(call by value)</a:t>
            </a:r>
          </a:p>
          <a:p>
            <a:r>
              <a:rPr lang="ko-KR" altLang="en-US" dirty="0" smtClean="0"/>
              <a:t>기본 데이터 타입의 값을 전달하는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값이 복사되어 전달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매개 변수의 값이 변경되어도 호출한 인자의 값은 변경되지 않음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배열을 전달하는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객체나 배열의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만이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혹은 배열이 통째로 복사되어 전달되는 것이 아님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매개 변수와 호출한 인자가 객체 혹은 배열을 공유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value : </a:t>
            </a:r>
            <a:r>
              <a:rPr lang="ko-KR" altLang="en-US" dirty="0" smtClean="0"/>
              <a:t>기본 데이터</a:t>
            </a:r>
            <a:r>
              <a:rPr lang="ko-KR" altLang="en-US" dirty="0"/>
              <a:t>의</a:t>
            </a:r>
            <a:r>
              <a:rPr lang="ko-KR" altLang="en-US" dirty="0" smtClean="0"/>
              <a:t> 값 전달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2571744"/>
            <a:ext cx="328614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CallByValue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public static void main (String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[]) {</a:t>
            </a:r>
          </a:p>
          <a:p>
            <a:pPr marL="0" lvl="2" defTabSz="180000"/>
            <a:r>
              <a:rPr lang="en-US" altLang="ko-KR" sz="1400" dirty="0" smtClean="0"/>
              <a:t>		Person </a:t>
            </a:r>
            <a:r>
              <a:rPr lang="en-US" altLang="ko-KR" sz="1400" dirty="0" err="1" smtClean="0"/>
              <a:t>aPerson</a:t>
            </a:r>
            <a:r>
              <a:rPr lang="en-US" altLang="ko-KR" sz="1400" dirty="0" smtClean="0"/>
              <a:t> = new Person("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"); 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 = 33;</a:t>
            </a:r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	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4712" y="3500438"/>
            <a:ext cx="4286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33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14744" y="3214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3570" y="1285860"/>
            <a:ext cx="3000396" cy="4143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/>
              <a:t>public class Person {</a:t>
            </a:r>
          </a:p>
          <a:p>
            <a:pPr marL="0" lvl="1" defTabSz="180000"/>
            <a:r>
              <a:rPr lang="en-US" altLang="ko-KR" sz="1400" dirty="0" smtClean="0"/>
              <a:t>	public String name;</a:t>
            </a:r>
          </a:p>
          <a:p>
            <a:pPr marL="0" lvl="1"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age;</a:t>
            </a:r>
          </a:p>
          <a:p>
            <a:pPr marL="0" lvl="1" defTabSz="180000"/>
            <a:endParaRPr lang="ko-KR" altLang="en-US" sz="1400" dirty="0" smtClean="0"/>
          </a:p>
          <a:p>
            <a:pPr marL="0" lvl="1" defTabSz="180000"/>
            <a:r>
              <a:rPr lang="en-US" altLang="ko-KR" sz="1400" dirty="0" smtClean="0"/>
              <a:t>	public Person(String s) {</a:t>
            </a:r>
          </a:p>
          <a:p>
            <a:pPr marL="0" lvl="2" defTabSz="180000"/>
            <a:r>
              <a:rPr lang="en-US" altLang="ko-KR" sz="1400" dirty="0" smtClean="0"/>
              <a:t>		name = s;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536" y="3500438"/>
            <a:ext cx="4285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33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14974" y="321468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6248" y="307181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값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복사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3857628"/>
            <a:ext cx="328614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aPerson.setAge</a:t>
            </a:r>
            <a:r>
              <a:rPr lang="en-US" altLang="ko-KR" sz="1400" dirty="0" smtClean="0"/>
              <a:t>(a);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43570" y="3500438"/>
            <a:ext cx="3000396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1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setAge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n) {</a:t>
            </a:r>
          </a:p>
          <a:p>
            <a:pPr marL="0" lvl="2" defTabSz="180000"/>
            <a:r>
              <a:rPr lang="en-US" altLang="ko-KR" sz="1400" dirty="0" smtClean="0"/>
              <a:t>		age = n;</a:t>
            </a:r>
          </a:p>
          <a:p>
            <a:pPr marL="0" lvl="2" defTabSz="180000"/>
            <a:r>
              <a:rPr lang="en-US" altLang="ko-KR" sz="1400" dirty="0" smtClean="0"/>
              <a:t>		n++;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14712" y="4143380"/>
            <a:ext cx="4286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33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43504" y="4143380"/>
            <a:ext cx="4286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34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5500694" y="4071942"/>
            <a:ext cx="571504" cy="184391"/>
          </a:xfrm>
          <a:custGeom>
            <a:avLst/>
            <a:gdLst>
              <a:gd name="connsiteX0" fmla="*/ 548640 w 548640"/>
              <a:gd name="connsiteY0" fmla="*/ 0 h 144379"/>
              <a:gd name="connsiteX1" fmla="*/ 385011 w 548640"/>
              <a:gd name="connsiteY1" fmla="*/ 28876 h 144379"/>
              <a:gd name="connsiteX2" fmla="*/ 298383 w 548640"/>
              <a:gd name="connsiteY2" fmla="*/ 125128 h 144379"/>
              <a:gd name="connsiteX3" fmla="*/ 0 w 548640"/>
              <a:gd name="connsiteY3" fmla="*/ 144379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144379">
                <a:moveTo>
                  <a:pt x="548640" y="0"/>
                </a:moveTo>
                <a:cubicBezTo>
                  <a:pt x="487680" y="4010"/>
                  <a:pt x="426721" y="8021"/>
                  <a:pt x="385011" y="28876"/>
                </a:cubicBezTo>
                <a:cubicBezTo>
                  <a:pt x="343302" y="49731"/>
                  <a:pt x="362551" y="105878"/>
                  <a:pt x="298383" y="125128"/>
                </a:cubicBezTo>
                <a:cubicBezTo>
                  <a:pt x="234215" y="144378"/>
                  <a:pt x="117107" y="144378"/>
                  <a:pt x="0" y="144379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71934" y="3357562"/>
            <a:ext cx="1214446" cy="214314"/>
          </a:xfrm>
          <a:custGeom>
            <a:avLst/>
            <a:gdLst>
              <a:gd name="connsiteX0" fmla="*/ 0 w 1212783"/>
              <a:gd name="connsiteY0" fmla="*/ 391428 h 391428"/>
              <a:gd name="connsiteX1" fmla="*/ 317634 w 1212783"/>
              <a:gd name="connsiteY1" fmla="*/ 83419 h 391428"/>
              <a:gd name="connsiteX2" fmla="*/ 885524 w 1212783"/>
              <a:gd name="connsiteY2" fmla="*/ 44918 h 391428"/>
              <a:gd name="connsiteX3" fmla="*/ 1212783 w 1212783"/>
              <a:gd name="connsiteY3" fmla="*/ 352926 h 3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783" h="391428">
                <a:moveTo>
                  <a:pt x="0" y="391428"/>
                </a:moveTo>
                <a:cubicBezTo>
                  <a:pt x="85023" y="266299"/>
                  <a:pt x="170047" y="141171"/>
                  <a:pt x="317634" y="83419"/>
                </a:cubicBezTo>
                <a:cubicBezTo>
                  <a:pt x="465221" y="25667"/>
                  <a:pt x="736333" y="0"/>
                  <a:pt x="885524" y="44918"/>
                </a:cubicBezTo>
                <a:cubicBezTo>
                  <a:pt x="1034716" y="89836"/>
                  <a:pt x="1123749" y="221381"/>
                  <a:pt x="1212783" y="352926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3504" y="4714884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setAge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</a:rPr>
              <a:t>가 끝나면  </a:t>
            </a:r>
            <a:r>
              <a:rPr lang="en-US" altLang="ko-KR" sz="1400" dirty="0" smtClean="0">
                <a:solidFill>
                  <a:srgbClr val="FF0000"/>
                </a:solidFill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</a:rPr>
              <a:t>은 사라진다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 err="1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4714884"/>
            <a:ext cx="4286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33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2928934"/>
            <a:ext cx="2660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setAge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</a:rPr>
              <a:t>가 호출되면 매겨변수  </a:t>
            </a:r>
            <a:r>
              <a:rPr lang="en-US" altLang="ko-KR" sz="1400" dirty="0" smtClean="0">
                <a:solidFill>
                  <a:srgbClr val="FF0000"/>
                </a:solidFill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</a:rPr>
              <a:t>이 생성된다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 err="1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5589240"/>
            <a:ext cx="5555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33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all </a:t>
            </a:r>
            <a:r>
              <a:rPr lang="en-US" altLang="ko-KR" dirty="0"/>
              <a:t>by value : </a:t>
            </a:r>
            <a:r>
              <a:rPr lang="ko-KR" altLang="en-US" dirty="0" smtClean="0"/>
              <a:t>객체 전달 사</a:t>
            </a:r>
            <a:r>
              <a:rPr lang="ko-KR" altLang="en-US" dirty="0"/>
              <a:t>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742" y="1537870"/>
            <a:ext cx="31432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MyInt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CallByValueObject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 (String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[]) {</a:t>
            </a:r>
          </a:p>
          <a:p>
            <a:pPr defTabSz="180000"/>
            <a:r>
              <a:rPr lang="en-US" altLang="ko-KR" sz="1400" dirty="0" smtClean="0"/>
              <a:t>		Person </a:t>
            </a:r>
            <a:r>
              <a:rPr lang="en-US" altLang="ko-KR" sz="1400" dirty="0" err="1" smtClean="0"/>
              <a:t>aPerson</a:t>
            </a:r>
            <a:r>
              <a:rPr lang="en-US" altLang="ko-KR" sz="1400" dirty="0" smtClean="0"/>
              <a:t> = new Person("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");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MyInt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MyInt</a:t>
            </a:r>
            <a:r>
              <a:rPr lang="en-US" altLang="ko-KR" sz="1400" dirty="0" smtClean="0"/>
              <a:t>(33);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42" y="3752448"/>
            <a:ext cx="3143240" cy="4043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aPerson.setAge</a:t>
            </a:r>
            <a:r>
              <a:rPr lang="en-US" altLang="ko-KR" sz="1400" dirty="0" smtClean="0"/>
              <a:t>(a);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2898" y="2037936"/>
            <a:ext cx="235745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Person {</a:t>
            </a:r>
          </a:p>
          <a:p>
            <a:pPr defTabSz="180000"/>
            <a:r>
              <a:rPr lang="en-US" altLang="ko-KR" sz="1400" dirty="0" smtClean="0"/>
              <a:t>	public String name;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age;</a:t>
            </a:r>
          </a:p>
          <a:p>
            <a:pPr defTabSz="180000"/>
            <a:r>
              <a:rPr lang="en-US" altLang="ko-KR" sz="1400" dirty="0" smtClean="0"/>
              <a:t>	public Person(String s) {</a:t>
            </a:r>
          </a:p>
          <a:p>
            <a:pPr defTabSz="180000"/>
            <a:r>
              <a:rPr lang="en-US" altLang="ko-KR" sz="1400" dirty="0" smtClean="0"/>
              <a:t>		name = s;</a:t>
            </a:r>
          </a:p>
          <a:p>
            <a:pPr defTabSz="180000"/>
            <a:r>
              <a:rPr lang="en-US" altLang="ko-KR" sz="1400" dirty="0" smtClean="0"/>
              <a:t>	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898" y="3395258"/>
            <a:ext cx="2357454" cy="1071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setAge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age = i.val;</a:t>
            </a:r>
          </a:p>
          <a:p>
            <a:pPr defTabSz="180000"/>
            <a:r>
              <a:rPr lang="en-US" altLang="ko-KR" sz="1400" dirty="0" smtClean="0"/>
              <a:t>		i.val++;</a:t>
            </a:r>
          </a:p>
          <a:p>
            <a:pPr defTabSz="180000"/>
            <a:r>
              <a:rPr lang="en-US" altLang="ko-KR" sz="1400" dirty="0" smtClean="0"/>
              <a:t>	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3710" y="4156792"/>
            <a:ext cx="31432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(a.val);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82898" y="4444803"/>
            <a:ext cx="235745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4204" y="3395258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호출</a:t>
            </a:r>
            <a:endParaRPr lang="ko-KR" altLang="en-US" sz="1400" dirty="0" err="1" smtClean="0"/>
          </a:p>
        </p:txBody>
      </p:sp>
      <p:sp>
        <p:nvSpPr>
          <p:cNvPr id="118" name="자유형 117"/>
          <p:cNvSpPr/>
          <p:nvPr/>
        </p:nvSpPr>
        <p:spPr>
          <a:xfrm>
            <a:off x="3009967" y="3566266"/>
            <a:ext cx="2658683" cy="375386"/>
          </a:xfrm>
          <a:custGeom>
            <a:avLst/>
            <a:gdLst>
              <a:gd name="connsiteX0" fmla="*/ 0 w 3676850"/>
              <a:gd name="connsiteY0" fmla="*/ 375386 h 375386"/>
              <a:gd name="connsiteX1" fmla="*/ 760396 w 3676850"/>
              <a:gd name="connsiteY1" fmla="*/ 317634 h 375386"/>
              <a:gd name="connsiteX2" fmla="*/ 1857676 w 3676850"/>
              <a:gd name="connsiteY2" fmla="*/ 211756 h 375386"/>
              <a:gd name="connsiteX3" fmla="*/ 2752825 w 3676850"/>
              <a:gd name="connsiteY3" fmla="*/ 86628 h 375386"/>
              <a:gd name="connsiteX4" fmla="*/ 3676850 w 3676850"/>
              <a:gd name="connsiteY4" fmla="*/ 0 h 37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850" h="375386">
                <a:moveTo>
                  <a:pt x="0" y="375386"/>
                </a:moveTo>
                <a:lnTo>
                  <a:pt x="760396" y="317634"/>
                </a:lnTo>
                <a:lnTo>
                  <a:pt x="1857676" y="211756"/>
                </a:lnTo>
                <a:cubicBezTo>
                  <a:pt x="2189747" y="173255"/>
                  <a:pt x="2449629" y="121921"/>
                  <a:pt x="2752825" y="86628"/>
                </a:cubicBezTo>
                <a:cubicBezTo>
                  <a:pt x="3056021" y="51335"/>
                  <a:pt x="3366435" y="25667"/>
                  <a:pt x="3676850" y="0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91880" y="5223383"/>
            <a:ext cx="336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객체가 복사되어 전달되는 것이 아님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객체에 대한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레퍼런스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만이 복사되어 전달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53742" y="5025370"/>
            <a:ext cx="555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34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4763" y="10330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649175" y="1271610"/>
            <a:ext cx="1000132" cy="357190"/>
            <a:chOff x="4357686" y="2500306"/>
            <a:chExt cx="1714512" cy="428628"/>
          </a:xfrm>
        </p:grpSpPr>
        <p:sp>
          <p:nvSpPr>
            <p:cNvPr id="6" name="순서도: 처리 5"/>
            <p:cNvSpPr/>
            <p:nvPr/>
          </p:nvSpPr>
          <p:spPr>
            <a:xfrm>
              <a:off x="4357686" y="2500306"/>
              <a:ext cx="1714512" cy="428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ko-KR" sz="1400" smtClean="0">
                  <a:solidFill>
                    <a:schemeClr val="tx1"/>
                  </a:solidFill>
                </a:rPr>
                <a:t>  val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2571744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dirty="0" smtClean="0"/>
                <a:t>33</a:t>
              </a:r>
              <a:endParaRPr lang="ko-KR" altLang="en-US" sz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06201" y="1318764"/>
            <a:ext cx="357190" cy="214313"/>
            <a:chOff x="3857620" y="4572009"/>
            <a:chExt cx="357190" cy="214313"/>
          </a:xfrm>
        </p:grpSpPr>
        <p:sp>
          <p:nvSpPr>
            <p:cNvPr id="9" name="TextBox 8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0613" y="228599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sz="1400" dirty="0" smtClean="0">
                <a:solidFill>
                  <a:srgbClr val="FF0000"/>
                </a:solidFill>
              </a:rPr>
              <a:t> 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310" y="754668"/>
            <a:ext cx="25444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MyInt</a:t>
            </a:r>
            <a:r>
              <a:rPr lang="en-US" altLang="ko-KR" dirty="0" smtClean="0"/>
              <a:t> a = new </a:t>
            </a:r>
            <a:r>
              <a:rPr lang="en-US" altLang="ko-KR" dirty="0" err="1" smtClean="0"/>
              <a:t>MyInt</a:t>
            </a:r>
            <a:r>
              <a:rPr lang="en-US" altLang="ko-KR" dirty="0" smtClean="0"/>
              <a:t>(33);</a:t>
            </a:r>
            <a:endParaRPr lang="ko-KR" altLang="en-US" dirty="0" err="1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39765" y="1428701"/>
            <a:ext cx="409410" cy="2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2161787"/>
            <a:ext cx="18958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aPerson.setAge</a:t>
            </a:r>
            <a:r>
              <a:rPr lang="en-US" altLang="ko-KR" dirty="0" smtClean="0"/>
              <a:t>(a);</a:t>
            </a:r>
            <a:endParaRPr lang="ko-KR" altLang="en-US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34795" y="2404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06233" y="2690336"/>
            <a:ext cx="357190" cy="214313"/>
            <a:chOff x="3857620" y="4572009"/>
            <a:chExt cx="357190" cy="214313"/>
          </a:xfrm>
        </p:grpSpPr>
        <p:sp>
          <p:nvSpPr>
            <p:cNvPr id="17" name="TextBox 16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3239797" y="2800273"/>
            <a:ext cx="409442" cy="2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6497" y="235743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935027" y="2690336"/>
            <a:ext cx="357190" cy="214313"/>
            <a:chOff x="3857620" y="4572009"/>
            <a:chExt cx="357190" cy="214313"/>
          </a:xfrm>
        </p:grpSpPr>
        <p:sp>
          <p:nvSpPr>
            <p:cNvPr id="22" name="TextBox 21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702099" y="3500438"/>
            <a:ext cx="9318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i.val++;</a:t>
            </a:r>
            <a:endParaRPr lang="ko-KR" altLang="en-US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2934795" y="37147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006233" y="4000504"/>
            <a:ext cx="357190" cy="214313"/>
            <a:chOff x="3857620" y="4572009"/>
            <a:chExt cx="357190" cy="214313"/>
          </a:xfrm>
        </p:grpSpPr>
        <p:sp>
          <p:nvSpPr>
            <p:cNvPr id="27" name="TextBox 26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V="1">
            <a:off x="3239797" y="4107661"/>
            <a:ext cx="409378" cy="2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77935" y="3714752"/>
            <a:ext cx="22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</a:t>
            </a:r>
            <a:endParaRPr lang="ko-KR" altLang="en-US" sz="1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935059" y="4000504"/>
            <a:ext cx="357190" cy="214313"/>
            <a:chOff x="3857620" y="4572009"/>
            <a:chExt cx="357190" cy="214313"/>
          </a:xfrm>
        </p:grpSpPr>
        <p:sp>
          <p:nvSpPr>
            <p:cNvPr id="32" name="TextBox 31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3" name="순서도: 연결자 32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5705" y="5429264"/>
            <a:ext cx="24162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(a.val);</a:t>
            </a:r>
            <a:endParaRPr lang="ko-KR" altLang="en-US" dirty="0" err="1" smtClean="0"/>
          </a:p>
        </p:txBody>
      </p:sp>
      <p:sp>
        <p:nvSpPr>
          <p:cNvPr id="35" name="TextBox 34"/>
          <p:cNvSpPr txBox="1"/>
          <p:nvPr/>
        </p:nvSpPr>
        <p:spPr>
          <a:xfrm>
            <a:off x="707515" y="5967829"/>
            <a:ext cx="1173546" cy="340519"/>
          </a:xfrm>
          <a:prstGeom prst="wedgeRoundRectCallout">
            <a:avLst>
              <a:gd name="adj1" fmla="val -23147"/>
              <a:gd name="adj2" fmla="val -8373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화면에 출력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06233" y="5797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077671" y="6011935"/>
            <a:ext cx="357190" cy="214313"/>
            <a:chOff x="3857620" y="4572009"/>
            <a:chExt cx="357190" cy="214313"/>
          </a:xfrm>
        </p:grpSpPr>
        <p:sp>
          <p:nvSpPr>
            <p:cNvPr id="38" name="TextBox 37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/>
          <p:nvPr/>
        </p:nvCxnSpPr>
        <p:spPr>
          <a:xfrm flipV="1">
            <a:off x="3311235" y="6119092"/>
            <a:ext cx="409378" cy="2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649239" y="2643182"/>
            <a:ext cx="1000132" cy="357190"/>
            <a:chOff x="4357686" y="2500306"/>
            <a:chExt cx="1714512" cy="428628"/>
          </a:xfrm>
        </p:grpSpPr>
        <p:sp>
          <p:nvSpPr>
            <p:cNvPr id="42" name="순서도: 처리 41"/>
            <p:cNvSpPr/>
            <p:nvPr/>
          </p:nvSpPr>
          <p:spPr>
            <a:xfrm>
              <a:off x="4357686" y="2500306"/>
              <a:ext cx="1714512" cy="428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ko-KR" sz="1400" smtClean="0">
                  <a:solidFill>
                    <a:schemeClr val="tx1"/>
                  </a:solidFill>
                </a:rPr>
                <a:t>  val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4942" y="2571744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dirty="0" smtClean="0"/>
                <a:t>33</a:t>
              </a:r>
              <a:endParaRPr lang="ko-KR" altLang="en-US" sz="12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49175" y="3929066"/>
            <a:ext cx="1000132" cy="357190"/>
            <a:chOff x="4357686" y="2500306"/>
            <a:chExt cx="1714512" cy="428628"/>
          </a:xfrm>
        </p:grpSpPr>
        <p:sp>
          <p:nvSpPr>
            <p:cNvPr id="45" name="순서도: 처리 44"/>
            <p:cNvSpPr/>
            <p:nvPr/>
          </p:nvSpPr>
          <p:spPr>
            <a:xfrm>
              <a:off x="4357686" y="2500306"/>
              <a:ext cx="1714512" cy="428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ko-KR" sz="1400" smtClean="0">
                  <a:solidFill>
                    <a:schemeClr val="tx1"/>
                  </a:solidFill>
                </a:rPr>
                <a:t>  val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2571744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34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20613" y="5940497"/>
            <a:ext cx="1000132" cy="357190"/>
            <a:chOff x="4357686" y="2500306"/>
            <a:chExt cx="1714512" cy="428628"/>
          </a:xfrm>
        </p:grpSpPr>
        <p:sp>
          <p:nvSpPr>
            <p:cNvPr id="48" name="순서도: 처리 47"/>
            <p:cNvSpPr/>
            <p:nvPr/>
          </p:nvSpPr>
          <p:spPr>
            <a:xfrm>
              <a:off x="4357686" y="2500306"/>
              <a:ext cx="1714512" cy="428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ko-KR" sz="1400" smtClean="0">
                  <a:solidFill>
                    <a:schemeClr val="tx1"/>
                  </a:solidFill>
                </a:rPr>
                <a:t>  val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2571744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smtClean="0"/>
                <a:t>34</a:t>
              </a:r>
              <a:endParaRPr lang="ko-KR" altLang="en-US" sz="1200" dirty="0"/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 rot="10800000" flipV="1">
            <a:off x="4649371" y="2800273"/>
            <a:ext cx="376344" cy="2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10800000">
            <a:off x="4649307" y="4107661"/>
            <a:ext cx="376440" cy="2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/>
          <p:cNvSpPr/>
          <p:nvPr/>
        </p:nvSpPr>
        <p:spPr>
          <a:xfrm>
            <a:off x="3291985" y="2285992"/>
            <a:ext cx="1785950" cy="428628"/>
          </a:xfrm>
          <a:custGeom>
            <a:avLst/>
            <a:gdLst>
              <a:gd name="connsiteX0" fmla="*/ 0 w 1212783"/>
              <a:gd name="connsiteY0" fmla="*/ 391428 h 391428"/>
              <a:gd name="connsiteX1" fmla="*/ 317634 w 1212783"/>
              <a:gd name="connsiteY1" fmla="*/ 83419 h 391428"/>
              <a:gd name="connsiteX2" fmla="*/ 885524 w 1212783"/>
              <a:gd name="connsiteY2" fmla="*/ 44918 h 391428"/>
              <a:gd name="connsiteX3" fmla="*/ 1212783 w 1212783"/>
              <a:gd name="connsiteY3" fmla="*/ 352926 h 3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783" h="391428">
                <a:moveTo>
                  <a:pt x="0" y="391428"/>
                </a:moveTo>
                <a:cubicBezTo>
                  <a:pt x="85023" y="266299"/>
                  <a:pt x="170047" y="141171"/>
                  <a:pt x="317634" y="83419"/>
                </a:cubicBezTo>
                <a:cubicBezTo>
                  <a:pt x="465221" y="25667"/>
                  <a:pt x="736333" y="0"/>
                  <a:pt x="885524" y="44918"/>
                </a:cubicBezTo>
                <a:cubicBezTo>
                  <a:pt x="1034716" y="89836"/>
                  <a:pt x="1123749" y="221381"/>
                  <a:pt x="1212783" y="352926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630661" y="1928802"/>
            <a:ext cx="26921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2778" y="1211874"/>
            <a:ext cx="1183350" cy="340519"/>
          </a:xfrm>
          <a:prstGeom prst="wedgeRoundRectCallout">
            <a:avLst>
              <a:gd name="adj1" fmla="val -17773"/>
              <a:gd name="adj2" fmla="val -757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 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560" y="2672865"/>
            <a:ext cx="1545922" cy="578882"/>
          </a:xfrm>
          <a:prstGeom prst="wedgeRoundRectCallout">
            <a:avLst>
              <a:gd name="adj1" fmla="val -22005"/>
              <a:gd name="adj2" fmla="val -657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레퍼런스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복사본 전달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객체가 복사되는 것은 아님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27338" y="2439880"/>
            <a:ext cx="3064093" cy="817245"/>
          </a:xfrm>
          <a:prstGeom prst="wedgeRoundRectCallout">
            <a:avLst>
              <a:gd name="adj1" fmla="val -22015"/>
              <a:gd name="adj2" fmla="val -6600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레퍼런스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생성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인자로 전달된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레퍼런스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값을 복사해 전달받음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객체를 가리키며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서로 동일한 객체를 공유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448" y="4039003"/>
            <a:ext cx="3033016" cy="340519"/>
          </a:xfrm>
          <a:prstGeom prst="wedgeRoundRectCallout">
            <a:avLst>
              <a:gd name="adj1" fmla="val -28295"/>
              <a:gd name="adj2" fmla="val -7043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레퍼런스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가리키는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객체의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5448" y="5968801"/>
            <a:ext cx="2717407" cy="340519"/>
          </a:xfrm>
          <a:prstGeom prst="wedgeRoundRectCallout">
            <a:avLst>
              <a:gd name="adj1" fmla="val -28829"/>
              <a:gd name="adj2" fmla="val -9968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끝나면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레퍼런스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사라짐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call </a:t>
            </a:r>
            <a:r>
              <a:rPr lang="en-US" altLang="ko-KR" dirty="0"/>
              <a:t>by value : </a:t>
            </a:r>
            <a:r>
              <a:rPr lang="ko-KR" altLang="en-US" dirty="0" smtClean="0"/>
              <a:t>배열 전달 사례</a:t>
            </a:r>
            <a:endParaRPr lang="ko-KR" altLang="en-US" dirty="0"/>
          </a:p>
        </p:txBody>
      </p:sp>
      <p:sp>
        <p:nvSpPr>
          <p:cNvPr id="115" name="내용 개체 틀 114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714380"/>
          </a:xfrm>
        </p:spPr>
        <p:txBody>
          <a:bodyPr/>
          <a:lstStyle/>
          <a:p>
            <a:r>
              <a:rPr lang="ko-KR" altLang="en-US" dirty="0" smtClean="0"/>
              <a:t>인자로 배열을 전달하면 배열의 </a:t>
            </a:r>
            <a:r>
              <a:rPr lang="ko-KR" altLang="en-US" dirty="0" err="1" smtClean="0"/>
              <a:t>레퍼런스만이</a:t>
            </a:r>
            <a:r>
              <a:rPr lang="ko-KR" altLang="en-US" dirty="0" smtClean="0"/>
              <a:t> 전달됨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034" y="2071678"/>
            <a:ext cx="314327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ArrayParameter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a[] = </a:t>
            </a:r>
            <a:r>
              <a:rPr lang="en-US" altLang="ko-KR" sz="1400" dirty="0" smtClean="0"/>
              <a:t>{1,2,3,4,5};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00034" y="3643314"/>
            <a:ext cx="3143272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smtClean="0"/>
              <a:t>	increase(a);</a:t>
            </a:r>
            <a:endParaRPr lang="en-US" altLang="ko-KR" sz="14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500034" y="4000504"/>
            <a:ext cx="314327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		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i=0; i&lt;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; i++) 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(a[i]+ “ ”);</a:t>
            </a:r>
          </a:p>
          <a:p>
            <a:pPr defTabSz="180000"/>
            <a:r>
              <a:rPr lang="en-US" altLang="ko-KR" sz="1400" dirty="0" smtClean="0"/>
              <a:t>	}</a:t>
            </a:r>
          </a:p>
        </p:txBody>
      </p:sp>
      <p:graphicFrame>
        <p:nvGraphicFramePr>
          <p:cNvPr id="48" name="내용 개체 틀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11081846"/>
              </p:ext>
            </p:extLst>
          </p:nvPr>
        </p:nvGraphicFramePr>
        <p:xfrm>
          <a:off x="4357686" y="3357562"/>
          <a:ext cx="285752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2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714744" y="25717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5643570" y="2643182"/>
            <a:ext cx="30003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static void increase(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[] array) {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i=0; i&lt; </a:t>
            </a:r>
            <a:r>
              <a:rPr lang="en-US" altLang="ko-KR" sz="1400" dirty="0" err="1" smtClean="0"/>
              <a:t>array.length</a:t>
            </a:r>
            <a:r>
              <a:rPr lang="en-US" altLang="ko-KR" sz="1400" dirty="0" smtClean="0"/>
              <a:t>; i++) {</a:t>
            </a:r>
          </a:p>
          <a:p>
            <a:pPr defTabSz="180000"/>
            <a:r>
              <a:rPr lang="en-US" altLang="ko-KR" sz="1400" dirty="0" smtClean="0"/>
              <a:t>			array[i] ++;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714744" y="2857496"/>
            <a:ext cx="357190" cy="214313"/>
            <a:chOff x="3857620" y="4572009"/>
            <a:chExt cx="357190" cy="214313"/>
          </a:xfrm>
        </p:grpSpPr>
        <p:sp>
          <p:nvSpPr>
            <p:cNvPr id="60" name="TextBox 59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3948308" y="2967433"/>
            <a:ext cx="409378" cy="390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00628" y="2571744"/>
            <a:ext cx="58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array</a:t>
            </a:r>
            <a:endParaRPr lang="ko-KR" altLang="en-US" sz="14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000628" y="2857496"/>
            <a:ext cx="357190" cy="214313"/>
            <a:chOff x="3857620" y="4572009"/>
            <a:chExt cx="357190" cy="214313"/>
          </a:xfrm>
        </p:grpSpPr>
        <p:sp>
          <p:nvSpPr>
            <p:cNvPr id="77" name="TextBox 76"/>
            <p:cNvSpPr txBox="1"/>
            <p:nvPr/>
          </p:nvSpPr>
          <p:spPr>
            <a:xfrm>
              <a:off x="3857620" y="4572009"/>
              <a:ext cx="357190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3948308" y="4610508"/>
              <a:ext cx="142876" cy="14287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직선 화살표 연결선 78"/>
          <p:cNvCxnSpPr/>
          <p:nvPr/>
        </p:nvCxnSpPr>
        <p:spPr>
          <a:xfrm rot="10800000" flipV="1">
            <a:off x="4643438" y="2967432"/>
            <a:ext cx="447878" cy="390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29124" y="46434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6</a:t>
            </a:r>
            <a:endParaRPr lang="ko-KR" altLang="en-US" sz="1600" dirty="0" err="1" smtClean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29124" y="42862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5</a:t>
            </a:r>
            <a:endParaRPr lang="ko-KR" altLang="en-US" sz="1600" dirty="0" err="1" smtClean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29124" y="3429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err="1" smtClean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29124" y="37147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err="1" smtClean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29124" y="40005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err="1" smtClean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5887" y="5301208"/>
            <a:ext cx="1074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2 3 4 5 6</a:t>
            </a:r>
            <a:endParaRPr lang="ko-KR" altLang="en-US" dirty="0" err="1" smtClean="0"/>
          </a:p>
        </p:txBody>
      </p:sp>
      <p:sp>
        <p:nvSpPr>
          <p:cNvPr id="113" name="자유형 112"/>
          <p:cNvSpPr/>
          <p:nvPr/>
        </p:nvSpPr>
        <p:spPr>
          <a:xfrm>
            <a:off x="3918985" y="2536763"/>
            <a:ext cx="1212783" cy="391428"/>
          </a:xfrm>
          <a:custGeom>
            <a:avLst/>
            <a:gdLst>
              <a:gd name="connsiteX0" fmla="*/ 0 w 1212783"/>
              <a:gd name="connsiteY0" fmla="*/ 391428 h 391428"/>
              <a:gd name="connsiteX1" fmla="*/ 317634 w 1212783"/>
              <a:gd name="connsiteY1" fmla="*/ 83419 h 391428"/>
              <a:gd name="connsiteX2" fmla="*/ 885524 w 1212783"/>
              <a:gd name="connsiteY2" fmla="*/ 44918 h 391428"/>
              <a:gd name="connsiteX3" fmla="*/ 1212783 w 1212783"/>
              <a:gd name="connsiteY3" fmla="*/ 352926 h 3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783" h="391428">
                <a:moveTo>
                  <a:pt x="0" y="391428"/>
                </a:moveTo>
                <a:cubicBezTo>
                  <a:pt x="85023" y="266299"/>
                  <a:pt x="170047" y="141171"/>
                  <a:pt x="317634" y="83419"/>
                </a:cubicBezTo>
                <a:cubicBezTo>
                  <a:pt x="465221" y="25667"/>
                  <a:pt x="736333" y="0"/>
                  <a:pt x="885524" y="44918"/>
                </a:cubicBezTo>
                <a:cubicBezTo>
                  <a:pt x="1034716" y="89836"/>
                  <a:pt x="1123749" y="221381"/>
                  <a:pt x="1212783" y="352926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143372" y="228599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레퍼런스 복사</a:t>
            </a:r>
            <a:endParaRPr lang="ko-KR" altLang="en-US" sz="1400" dirty="0" err="1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1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: </a:t>
            </a:r>
            <a:r>
              <a:rPr lang="ko-KR" altLang="en-US" dirty="0"/>
              <a:t>배열의 전달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996406"/>
            <a:ext cx="518457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ArrayParameter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static void </a:t>
            </a:r>
            <a:r>
              <a:rPr lang="en-US" altLang="ko-KR" sz="1600" dirty="0" err="1"/>
              <a:t>replaceSpace</a:t>
            </a:r>
            <a:r>
              <a:rPr lang="en-US" altLang="ko-KR" sz="1600" dirty="0"/>
              <a:t>(char a[]) {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a.length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if (a[i] == ' ')</a:t>
            </a:r>
          </a:p>
          <a:p>
            <a:pPr defTabSz="180000"/>
            <a:r>
              <a:rPr lang="en-US" altLang="ko-KR" sz="1600" dirty="0"/>
              <a:t>				a[i] = ',';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static void </a:t>
            </a:r>
            <a:r>
              <a:rPr lang="en-US" altLang="ko-KR" sz="1600" dirty="0" err="1"/>
              <a:t>printCharArray</a:t>
            </a:r>
            <a:r>
              <a:rPr lang="en-US" altLang="ko-KR" sz="1600" dirty="0"/>
              <a:t>(char a[]) {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a.length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(a[i]);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static void main (String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[]) {</a:t>
            </a:r>
          </a:p>
          <a:p>
            <a:pPr defTabSz="180000"/>
            <a:r>
              <a:rPr lang="en-US" altLang="ko-KR" sz="1600" dirty="0"/>
              <a:t>		char c[] = {'</a:t>
            </a:r>
            <a:r>
              <a:rPr lang="en-US" altLang="ko-KR" sz="1600" dirty="0" err="1"/>
              <a:t>T','h','i','s</a:t>
            </a:r>
            <a:r>
              <a:rPr lang="en-US" altLang="ko-KR" sz="1600" dirty="0"/>
              <a:t>',' ','</a:t>
            </a:r>
            <a:r>
              <a:rPr lang="en-US" altLang="ko-KR" sz="1600" dirty="0" err="1"/>
              <a:t>i','s</a:t>
            </a:r>
            <a:r>
              <a:rPr lang="en-US" altLang="ko-KR" sz="1600" dirty="0"/>
              <a:t>',' ','a',' ','</a:t>
            </a:r>
            <a:r>
              <a:rPr lang="en-US" altLang="ko-KR" sz="1600" dirty="0" err="1"/>
              <a:t>p','e','n','c','i','l</a:t>
            </a:r>
            <a:r>
              <a:rPr lang="en-US" altLang="ko-KR" sz="1600" dirty="0"/>
              <a:t>','.'};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 smtClean="0"/>
              <a:t>printCharArray</a:t>
            </a:r>
            <a:r>
              <a:rPr lang="en-US" altLang="ko-KR" sz="1600" dirty="0" smtClean="0"/>
              <a:t>(c);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replaceSpace</a:t>
            </a:r>
            <a:r>
              <a:rPr lang="en-US" altLang="ko-KR" sz="1600" dirty="0"/>
              <a:t>(c);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printCharArray</a:t>
            </a:r>
            <a:r>
              <a:rPr lang="en-US" altLang="ko-KR" sz="1600" dirty="0"/>
              <a:t>(c);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56176" y="5930937"/>
            <a:ext cx="15121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This is a pencil.</a:t>
            </a:r>
          </a:p>
          <a:p>
            <a:r>
              <a:rPr lang="en-US" altLang="ko-KR" sz="1600" dirty="0" err="1"/>
              <a:t>This,is,a,pencil</a:t>
            </a:r>
            <a:r>
              <a:rPr lang="en-US" altLang="ko-KR" sz="16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6353" y="133256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char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메소드의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인자로 전달하여 배열 속의 공백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(' ')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,’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대치하는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0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오버로딩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오버로딩</a:t>
            </a:r>
            <a:r>
              <a:rPr lang="en-US" altLang="ko-KR" dirty="0" smtClean="0"/>
              <a:t>(Overloading)</a:t>
            </a:r>
          </a:p>
          <a:p>
            <a:pPr lvl="1"/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내에서 두 개 이상의 이름이 같은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이름이 동일하여야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메소드의</a:t>
            </a:r>
            <a:r>
              <a:rPr lang="ko-KR" altLang="en-US" dirty="0" smtClean="0"/>
              <a:t> 인자가 개수 서로 다르거나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 타입이 서로 달라야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메소드의</a:t>
            </a:r>
            <a:r>
              <a:rPr lang="ko-KR" altLang="en-US" dirty="0" smtClean="0"/>
              <a:t> 이름이 같고 인자의 개수나 타입이 모두 같은데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타입이 다르면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오버로딩이 성립되지 않으며 컴파일 오류가 발생한다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034" y="3643314"/>
            <a:ext cx="407196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오버로딩이 성공한 사례</a:t>
            </a:r>
          </a:p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MethodOverloading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getSum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j) {</a:t>
            </a:r>
          </a:p>
          <a:p>
            <a:pPr defTabSz="18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j;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getSum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k) {</a:t>
            </a:r>
          </a:p>
          <a:p>
            <a:pPr defTabSz="18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j + k;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double </a:t>
            </a:r>
            <a:r>
              <a:rPr lang="en-US" altLang="ko-KR" sz="1600" dirty="0" err="1" smtClean="0"/>
              <a:t>getSum</a:t>
            </a:r>
            <a:r>
              <a:rPr lang="en-US" altLang="ko-KR" sz="1600" dirty="0" smtClean="0"/>
              <a:t>(double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double j) {</a:t>
            </a:r>
          </a:p>
          <a:p>
            <a:pPr defTabSz="18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j;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786314" y="3643314"/>
            <a:ext cx="342902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오버로딩이 실패한 사례</a:t>
            </a:r>
          </a:p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MethodOverloadingFail</a:t>
            </a:r>
            <a:r>
              <a:rPr lang="en-US" altLang="ko-KR" sz="1600" dirty="0" smtClean="0"/>
              <a:t> { 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getSum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j) {</a:t>
            </a:r>
          </a:p>
          <a:p>
            <a:pPr defTabSz="18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j;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smtClean="0">
                <a:solidFill>
                  <a:srgbClr val="FF0000"/>
                </a:solidFill>
              </a:rPr>
              <a:t>double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getSum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j) {</a:t>
            </a:r>
          </a:p>
          <a:p>
            <a:pPr defTabSz="180000"/>
            <a:r>
              <a:rPr lang="en-US" altLang="ko-KR" sz="1600" dirty="0" smtClean="0"/>
              <a:t>		return (double)(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j);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오버로딩된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3724" y="1811404"/>
            <a:ext cx="342902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MethodSample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getSum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j) {</a:t>
            </a:r>
          </a:p>
          <a:p>
            <a:pPr marL="0" lvl="2"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j;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getSum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k) {</a:t>
            </a:r>
          </a:p>
          <a:p>
            <a:pPr marL="0" lvl="2"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j + k;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public double </a:t>
            </a:r>
            <a:r>
              <a:rPr lang="en-US" altLang="ko-KR" sz="1400" dirty="0" err="1" smtClean="0"/>
              <a:t>getSum</a:t>
            </a:r>
            <a:r>
              <a:rPr lang="en-US" altLang="ko-KR" sz="1400" dirty="0" smtClean="0"/>
              <a:t>(double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double j) {</a:t>
            </a:r>
          </a:p>
          <a:p>
            <a:pPr marL="0" lvl="2"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j;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006" y="2597222"/>
            <a:ext cx="350046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static void main (String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[]) {</a:t>
            </a:r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MethodSample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MethodSample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a.getSum</a:t>
            </a:r>
            <a:r>
              <a:rPr lang="en-US" altLang="ko-KR" sz="1400" dirty="0" smtClean="0"/>
              <a:t>(1, 2);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 = </a:t>
            </a:r>
            <a:r>
              <a:rPr lang="en-US" altLang="ko-KR" sz="1400" dirty="0" err="1" smtClean="0"/>
              <a:t>a.getSum</a:t>
            </a:r>
            <a:r>
              <a:rPr lang="en-US" altLang="ko-KR" sz="1400" dirty="0" smtClean="0"/>
              <a:t>(1, 2, 3);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double k = </a:t>
            </a:r>
            <a:r>
              <a:rPr lang="en-US" altLang="ko-KR" sz="1400" dirty="0" err="1" smtClean="0"/>
              <a:t>a.getSum</a:t>
            </a:r>
            <a:r>
              <a:rPr lang="en-US" altLang="ko-KR" sz="1400" dirty="0" smtClean="0"/>
              <a:t>(1.1, 2.2);</a:t>
            </a:r>
          </a:p>
          <a:p>
            <a:pPr marL="0" lvl="1" defTabSz="180000"/>
            <a:endParaRPr lang="en-US" altLang="ko-KR" sz="1400" strike="sngStrike" dirty="0" smtClean="0"/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2643174" y="2214554"/>
            <a:ext cx="2601798" cy="1219200"/>
          </a:xfrm>
          <a:custGeom>
            <a:avLst/>
            <a:gdLst>
              <a:gd name="connsiteX0" fmla="*/ 0 w 2601798"/>
              <a:gd name="connsiteY0" fmla="*/ 1187777 h 1219200"/>
              <a:gd name="connsiteX1" fmla="*/ 725864 w 2601798"/>
              <a:gd name="connsiteY1" fmla="*/ 1187777 h 1219200"/>
              <a:gd name="connsiteX2" fmla="*/ 1517716 w 2601798"/>
              <a:gd name="connsiteY2" fmla="*/ 1131216 h 1219200"/>
              <a:gd name="connsiteX3" fmla="*/ 1932495 w 2601798"/>
              <a:gd name="connsiteY3" fmla="*/ 659876 h 1219200"/>
              <a:gd name="connsiteX4" fmla="*/ 2045617 w 2601798"/>
              <a:gd name="connsiteY4" fmla="*/ 197963 h 1219200"/>
              <a:gd name="connsiteX5" fmla="*/ 2601798 w 2601798"/>
              <a:gd name="connsiteY5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1798" h="1219200">
                <a:moveTo>
                  <a:pt x="0" y="1187777"/>
                </a:moveTo>
                <a:cubicBezTo>
                  <a:pt x="236455" y="1192490"/>
                  <a:pt x="472911" y="1197204"/>
                  <a:pt x="725864" y="1187777"/>
                </a:cubicBezTo>
                <a:cubicBezTo>
                  <a:pt x="978817" y="1178350"/>
                  <a:pt x="1316611" y="1219200"/>
                  <a:pt x="1517716" y="1131216"/>
                </a:cubicBezTo>
                <a:cubicBezTo>
                  <a:pt x="1718821" y="1043233"/>
                  <a:pt x="1844512" y="815418"/>
                  <a:pt x="1932495" y="659876"/>
                </a:cubicBezTo>
                <a:cubicBezTo>
                  <a:pt x="2020478" y="504334"/>
                  <a:pt x="1934067" y="307942"/>
                  <a:pt x="2045617" y="197963"/>
                </a:cubicBezTo>
                <a:cubicBezTo>
                  <a:pt x="2157168" y="87984"/>
                  <a:pt x="2379483" y="43992"/>
                  <a:pt x="2601798" y="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822284" y="3053539"/>
            <a:ext cx="2403835" cy="826417"/>
          </a:xfrm>
          <a:custGeom>
            <a:avLst/>
            <a:gdLst>
              <a:gd name="connsiteX0" fmla="*/ 0 w 2403835"/>
              <a:gd name="connsiteY0" fmla="*/ 801279 h 826417"/>
              <a:gd name="connsiteX1" fmla="*/ 886119 w 2403835"/>
              <a:gd name="connsiteY1" fmla="*/ 782425 h 826417"/>
              <a:gd name="connsiteX2" fmla="*/ 1508288 w 2403835"/>
              <a:gd name="connsiteY2" fmla="*/ 537328 h 826417"/>
              <a:gd name="connsiteX3" fmla="*/ 1875934 w 2403835"/>
              <a:gd name="connsiteY3" fmla="*/ 169683 h 826417"/>
              <a:gd name="connsiteX4" fmla="*/ 2403835 w 2403835"/>
              <a:gd name="connsiteY4" fmla="*/ 0 h 82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835" h="826417">
                <a:moveTo>
                  <a:pt x="0" y="801279"/>
                </a:moveTo>
                <a:cubicBezTo>
                  <a:pt x="317369" y="813848"/>
                  <a:pt x="634738" y="826417"/>
                  <a:pt x="886119" y="782425"/>
                </a:cubicBezTo>
                <a:cubicBezTo>
                  <a:pt x="1137500" y="738433"/>
                  <a:pt x="1343319" y="639452"/>
                  <a:pt x="1508288" y="537328"/>
                </a:cubicBezTo>
                <a:cubicBezTo>
                  <a:pt x="1673257" y="435204"/>
                  <a:pt x="1726676" y="259238"/>
                  <a:pt x="1875934" y="169683"/>
                </a:cubicBezTo>
                <a:cubicBezTo>
                  <a:pt x="2025192" y="80128"/>
                  <a:pt x="2214513" y="40064"/>
                  <a:pt x="2403835" y="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274770" y="3892525"/>
            <a:ext cx="1941922" cy="397497"/>
          </a:xfrm>
          <a:custGeom>
            <a:avLst/>
            <a:gdLst>
              <a:gd name="connsiteX0" fmla="*/ 0 w 1941922"/>
              <a:gd name="connsiteY0" fmla="*/ 395926 h 397497"/>
              <a:gd name="connsiteX1" fmla="*/ 433633 w 1941922"/>
              <a:gd name="connsiteY1" fmla="*/ 377072 h 397497"/>
              <a:gd name="connsiteX2" fmla="*/ 1046375 w 1941922"/>
              <a:gd name="connsiteY2" fmla="*/ 273377 h 397497"/>
              <a:gd name="connsiteX3" fmla="*/ 1527142 w 1941922"/>
              <a:gd name="connsiteY3" fmla="*/ 56561 h 397497"/>
              <a:gd name="connsiteX4" fmla="*/ 1941922 w 1941922"/>
              <a:gd name="connsiteY4" fmla="*/ 0 h 39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1922" h="397497">
                <a:moveTo>
                  <a:pt x="0" y="395926"/>
                </a:moveTo>
                <a:cubicBezTo>
                  <a:pt x="129618" y="396711"/>
                  <a:pt x="259237" y="397497"/>
                  <a:pt x="433633" y="377072"/>
                </a:cubicBezTo>
                <a:cubicBezTo>
                  <a:pt x="608029" y="356647"/>
                  <a:pt x="864124" y="326795"/>
                  <a:pt x="1046375" y="273377"/>
                </a:cubicBezTo>
                <a:cubicBezTo>
                  <a:pt x="1228626" y="219959"/>
                  <a:pt x="1377884" y="102124"/>
                  <a:pt x="1527142" y="56561"/>
                </a:cubicBezTo>
                <a:cubicBezTo>
                  <a:pt x="1676400" y="10998"/>
                  <a:pt x="1809161" y="5499"/>
                  <a:pt x="1941922" y="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153400" cy="70007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절차 지향적 프로그래밍과 객체 지향적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5857916" cy="200026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절차지향적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순서를 표현하는 컴퓨터 명령 집합</a:t>
            </a:r>
            <a:endParaRPr lang="en-US" altLang="ko-KR" dirty="0" smtClean="0"/>
          </a:p>
          <a:p>
            <a:r>
              <a:rPr lang="ko-KR" altLang="en-US" dirty="0" smtClean="0"/>
              <a:t> 객체지향적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실제 세상에 가깝게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컴퓨터가 수행하는 작업을 객체들간의 상호 작용으로 표현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7" name="순서도: 처리 36"/>
          <p:cNvSpPr/>
          <p:nvPr/>
        </p:nvSpPr>
        <p:spPr>
          <a:xfrm>
            <a:off x="7232472" y="1157632"/>
            <a:ext cx="1071570" cy="4286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동전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7232472" y="3157896"/>
            <a:ext cx="1071570" cy="4286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7018158" y="2014888"/>
            <a:ext cx="1428760" cy="7143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돈이 충분한가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7018158" y="4015152"/>
            <a:ext cx="1428760" cy="7143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상품재고 있나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7375348" y="443252"/>
            <a:ext cx="785818" cy="285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375348" y="6015416"/>
            <a:ext cx="785818" cy="285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2"/>
            <a:endCxn id="37" idx="0"/>
          </p:cNvCxnSpPr>
          <p:nvPr/>
        </p:nvCxnSpPr>
        <p:spPr>
          <a:xfrm rot="5400000">
            <a:off x="7553943" y="94331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232472" y="5158160"/>
            <a:ext cx="1071570" cy="4286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인도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rot="5400000">
            <a:off x="7519018" y="580110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9" idx="3"/>
            <a:endCxn id="37" idx="3"/>
          </p:cNvCxnSpPr>
          <p:nvPr/>
        </p:nvCxnSpPr>
        <p:spPr>
          <a:xfrm flipH="1" flipV="1">
            <a:off x="8304042" y="1371946"/>
            <a:ext cx="142876" cy="1000132"/>
          </a:xfrm>
          <a:prstGeom prst="bentConnector3">
            <a:avLst>
              <a:gd name="adj1" fmla="val -3918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1" idx="3"/>
            <a:endCxn id="38" idx="3"/>
          </p:cNvCxnSpPr>
          <p:nvPr/>
        </p:nvCxnSpPr>
        <p:spPr>
          <a:xfrm flipH="1" flipV="1">
            <a:off x="8304042" y="3372210"/>
            <a:ext cx="142876" cy="1000132"/>
          </a:xfrm>
          <a:prstGeom prst="bentConnector3">
            <a:avLst>
              <a:gd name="adj1" fmla="val -3455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03976" y="27885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03976" y="4800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444226" y="41458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아니오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518356" y="20863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아니오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 rot="5400000">
            <a:off x="7519018" y="179978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5400000">
            <a:off x="7519018" y="294278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5400000">
            <a:off x="7519018" y="380004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rot="5400000">
            <a:off x="7519018" y="494305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28662" y="4000504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돈통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356" y="4000504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커피통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6050" y="4000504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물통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14744" y="4000504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프림통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3438" y="4000504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컵통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43174" y="4857760"/>
            <a:ext cx="1143008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자판기 엔진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1604" y="5572140"/>
            <a:ext cx="92869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디스플레이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14678" y="5572140"/>
            <a:ext cx="57150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버튼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7620" y="5572140"/>
            <a:ext cx="57150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버튼</a:t>
            </a:r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0562" y="5572140"/>
            <a:ext cx="57150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버튼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0" idx="0"/>
            <a:endCxn id="28" idx="2"/>
          </p:cNvCxnSpPr>
          <p:nvPr/>
        </p:nvCxnSpPr>
        <p:spPr>
          <a:xfrm rot="16200000" flipV="1">
            <a:off x="3178959" y="5250669"/>
            <a:ext cx="357190" cy="2857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0"/>
            <a:endCxn id="28" idx="2"/>
          </p:cNvCxnSpPr>
          <p:nvPr/>
        </p:nvCxnSpPr>
        <p:spPr>
          <a:xfrm rot="16200000" flipV="1">
            <a:off x="3500430" y="4929198"/>
            <a:ext cx="357190" cy="9286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3" idx="0"/>
            <a:endCxn id="28" idx="2"/>
          </p:cNvCxnSpPr>
          <p:nvPr/>
        </p:nvCxnSpPr>
        <p:spPr>
          <a:xfrm rot="16200000" flipV="1">
            <a:off x="3821901" y="4607727"/>
            <a:ext cx="357190" cy="157163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9" idx="0"/>
            <a:endCxn id="28" idx="2"/>
          </p:cNvCxnSpPr>
          <p:nvPr/>
        </p:nvCxnSpPr>
        <p:spPr>
          <a:xfrm rot="5400000" flipH="1" flipV="1">
            <a:off x="2446719" y="4804182"/>
            <a:ext cx="357190" cy="1178727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8" idx="0"/>
            <a:endCxn id="27" idx="2"/>
          </p:cNvCxnSpPr>
          <p:nvPr/>
        </p:nvCxnSpPr>
        <p:spPr>
          <a:xfrm rot="5400000" flipH="1" flipV="1">
            <a:off x="3857620" y="3714752"/>
            <a:ext cx="500066" cy="17859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8" idx="0"/>
            <a:endCxn id="26" idx="2"/>
          </p:cNvCxnSpPr>
          <p:nvPr/>
        </p:nvCxnSpPr>
        <p:spPr>
          <a:xfrm rot="5400000" flipH="1" flipV="1">
            <a:off x="3393273" y="4179099"/>
            <a:ext cx="500066" cy="8572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8" idx="0"/>
            <a:endCxn id="25" idx="2"/>
          </p:cNvCxnSpPr>
          <p:nvPr/>
        </p:nvCxnSpPr>
        <p:spPr>
          <a:xfrm rot="16200000" flipV="1">
            <a:off x="2928926" y="4572008"/>
            <a:ext cx="500066" cy="714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8" idx="0"/>
            <a:endCxn id="24" idx="2"/>
          </p:cNvCxnSpPr>
          <p:nvPr/>
        </p:nvCxnSpPr>
        <p:spPr>
          <a:xfrm rot="16200000" flipV="1">
            <a:off x="2464579" y="4107661"/>
            <a:ext cx="500066" cy="10001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8" idx="0"/>
            <a:endCxn id="23" idx="2"/>
          </p:cNvCxnSpPr>
          <p:nvPr/>
        </p:nvCxnSpPr>
        <p:spPr>
          <a:xfrm rot="16200000" flipV="1">
            <a:off x="2000232" y="3643314"/>
            <a:ext cx="500066" cy="192882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844" y="33575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커피 자판기</a:t>
            </a:r>
            <a:endParaRPr lang="ko-KR" altLang="en-US" sz="2000" dirty="0" err="1" smtClean="0"/>
          </a:p>
        </p:txBody>
      </p:sp>
      <p:sp>
        <p:nvSpPr>
          <p:cNvPr id="62" name="직사각형 61"/>
          <p:cNvSpPr/>
          <p:nvPr/>
        </p:nvSpPr>
        <p:spPr>
          <a:xfrm>
            <a:off x="571472" y="3714752"/>
            <a:ext cx="5357850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28728" y="628652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객체지향적 프로그래밍의 객체들의 상호 관련성</a:t>
            </a:r>
            <a:endParaRPr lang="ko-KR" altLang="en-US" dirty="0" err="1" smtClean="0"/>
          </a:p>
        </p:txBody>
      </p:sp>
      <p:sp>
        <p:nvSpPr>
          <p:cNvPr id="66" name="TextBox 65"/>
          <p:cNvSpPr txBox="1"/>
          <p:nvPr/>
        </p:nvSpPr>
        <p:spPr>
          <a:xfrm>
            <a:off x="6732406" y="644404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절차지향적 프로그래밍의 실행 절차</a:t>
            </a:r>
            <a:endParaRPr lang="ko-KR" altLang="en-US" dirty="0" err="1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err="1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14348" y="1285860"/>
            <a:ext cx="7929618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객체 자기 자신을 가리킨다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자기 자신에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클래스 내에서 클래스 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변수를 접근할 때 객체 이름이 없으면 묵시적으로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로 가정</a:t>
            </a:r>
            <a:endParaRPr lang="en-US" altLang="ko-KR" dirty="0" smtClean="0"/>
          </a:p>
          <a:p>
            <a:r>
              <a:rPr lang="en-US" altLang="ko-KR" dirty="0" smtClean="0"/>
              <a:t>this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변수의 이름이 같은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자신을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전달 또는 반환할 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4572008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dirty="0" smtClean="0"/>
              <a:t>class </a:t>
            </a:r>
            <a:r>
              <a:rPr lang="en-US" altLang="ko-KR" dirty="0" err="1" smtClean="0"/>
              <a:t>Samp</a:t>
            </a:r>
            <a:r>
              <a:rPr lang="en-US" altLang="ko-KR" dirty="0" smtClean="0"/>
              <a:t>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id;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 err="1" smtClean="0"/>
              <a:t>Samp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{</a:t>
            </a:r>
            <a:r>
              <a:rPr lang="en-US" altLang="ko-KR" b="1" dirty="0" smtClean="0"/>
              <a:t>this</a:t>
            </a:r>
            <a:r>
              <a:rPr lang="en-US" altLang="ko-KR" dirty="0" smtClean="0"/>
              <a:t>.id = x; }</a:t>
            </a:r>
          </a:p>
          <a:p>
            <a:pPr defTabSz="180000"/>
            <a:r>
              <a:rPr lang="en-US" altLang="ko-KR" dirty="0" smtClean="0"/>
              <a:t>	public void set(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{</a:t>
            </a:r>
            <a:r>
              <a:rPr lang="en-US" altLang="ko-KR" b="1" dirty="0" smtClean="0"/>
              <a:t>this</a:t>
            </a:r>
            <a:r>
              <a:rPr lang="en-US" altLang="ko-KR" dirty="0" smtClean="0"/>
              <a:t>.id = x; }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get() {return id; }</a:t>
            </a:r>
          </a:p>
          <a:p>
            <a:pPr defTabSz="180000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그림에서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어떤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6003" y="2878995"/>
            <a:ext cx="3445773" cy="1533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void set(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id) { 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id</a:t>
            </a:r>
            <a:r>
              <a:rPr lang="en-US" altLang="ko-KR" sz="2000" dirty="0" smtClean="0">
                <a:solidFill>
                  <a:schemeClr val="tx1"/>
                </a:solidFill>
              </a:rPr>
              <a:t> =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id</a:t>
            </a:r>
            <a:r>
              <a:rPr lang="en-US" altLang="ko-KR" sz="20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4" y="2807557"/>
            <a:ext cx="399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3" name="순서도: 연결자 27"/>
          <p:cNvSpPr/>
          <p:nvPr/>
        </p:nvSpPr>
        <p:spPr>
          <a:xfrm>
            <a:off x="315402" y="2885265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>
            <a:off x="510865" y="2992422"/>
            <a:ext cx="405138" cy="29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82783" y="309957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1982849" y="3229935"/>
            <a:ext cx="941247" cy="514248"/>
          </a:xfrm>
          <a:custGeom>
            <a:avLst/>
            <a:gdLst>
              <a:gd name="connsiteX0" fmla="*/ 582626 w 582626"/>
              <a:gd name="connsiteY0" fmla="*/ 380325 h 380325"/>
              <a:gd name="connsiteX1" fmla="*/ 517890 w 582626"/>
              <a:gd name="connsiteY1" fmla="*/ 145656 h 380325"/>
              <a:gd name="connsiteX2" fmla="*/ 347957 w 582626"/>
              <a:gd name="connsiteY2" fmla="*/ 32368 h 380325"/>
              <a:gd name="connsiteX3" fmla="*/ 0 w 582626"/>
              <a:gd name="connsiteY3" fmla="*/ 0 h 38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626" h="380325">
                <a:moveTo>
                  <a:pt x="582626" y="380325"/>
                </a:moveTo>
                <a:cubicBezTo>
                  <a:pt x="569813" y="291987"/>
                  <a:pt x="557001" y="203649"/>
                  <a:pt x="517890" y="145656"/>
                </a:cubicBezTo>
                <a:cubicBezTo>
                  <a:pt x="478778" y="87663"/>
                  <a:pt x="434272" y="56644"/>
                  <a:pt x="347957" y="32368"/>
                </a:cubicBezTo>
                <a:cubicBezTo>
                  <a:pt x="261642" y="8092"/>
                  <a:pt x="130821" y="4046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자유형 27"/>
          <p:cNvSpPr/>
          <p:nvPr/>
        </p:nvSpPr>
        <p:spPr>
          <a:xfrm>
            <a:off x="2453472" y="3938392"/>
            <a:ext cx="470623" cy="207400"/>
          </a:xfrm>
          <a:custGeom>
            <a:avLst/>
            <a:gdLst>
              <a:gd name="connsiteX0" fmla="*/ 356049 w 356049"/>
              <a:gd name="connsiteY0" fmla="*/ 8092 h 207400"/>
              <a:gd name="connsiteX1" fmla="*/ 267037 w 356049"/>
              <a:gd name="connsiteY1" fmla="*/ 169933 h 207400"/>
              <a:gd name="connsiteX2" fmla="*/ 72828 w 356049"/>
              <a:gd name="connsiteY2" fmla="*/ 194209 h 207400"/>
              <a:gd name="connsiteX3" fmla="*/ 0 w 356049"/>
              <a:gd name="connsiteY3" fmla="*/ 0 h 2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49" h="207400">
                <a:moveTo>
                  <a:pt x="356049" y="8092"/>
                </a:moveTo>
                <a:cubicBezTo>
                  <a:pt x="335144" y="73503"/>
                  <a:pt x="314240" y="138914"/>
                  <a:pt x="267037" y="169933"/>
                </a:cubicBezTo>
                <a:cubicBezTo>
                  <a:pt x="219834" y="200952"/>
                  <a:pt x="117334" y="222531"/>
                  <a:pt x="72828" y="194209"/>
                </a:cubicBezTo>
                <a:cubicBezTo>
                  <a:pt x="28322" y="165887"/>
                  <a:pt x="14161" y="82943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자유형 28"/>
          <p:cNvSpPr/>
          <p:nvPr/>
        </p:nvSpPr>
        <p:spPr>
          <a:xfrm>
            <a:off x="1982849" y="3180868"/>
            <a:ext cx="1658848" cy="561722"/>
          </a:xfrm>
          <a:custGeom>
            <a:avLst/>
            <a:gdLst>
              <a:gd name="connsiteX0" fmla="*/ 1003412 w 1005374"/>
              <a:gd name="connsiteY0" fmla="*/ 465533 h 465533"/>
              <a:gd name="connsiteX1" fmla="*/ 946768 w 1005374"/>
              <a:gd name="connsiteY1" fmla="*/ 166128 h 465533"/>
              <a:gd name="connsiteX2" fmla="*/ 614995 w 1005374"/>
              <a:gd name="connsiteY2" fmla="*/ 12379 h 465533"/>
              <a:gd name="connsiteX3" fmla="*/ 0 w 1005374"/>
              <a:gd name="connsiteY3" fmla="*/ 20471 h 46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374" h="465533">
                <a:moveTo>
                  <a:pt x="1003412" y="465533"/>
                </a:moveTo>
                <a:cubicBezTo>
                  <a:pt x="1007458" y="353593"/>
                  <a:pt x="1011504" y="241654"/>
                  <a:pt x="946768" y="166128"/>
                </a:cubicBezTo>
                <a:cubicBezTo>
                  <a:pt x="882032" y="90602"/>
                  <a:pt x="772790" y="36655"/>
                  <a:pt x="614995" y="12379"/>
                </a:cubicBezTo>
                <a:cubicBezTo>
                  <a:pt x="457200" y="-11897"/>
                  <a:pt x="228600" y="4287"/>
                  <a:pt x="0" y="20471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자유형 29"/>
          <p:cNvSpPr/>
          <p:nvPr/>
        </p:nvSpPr>
        <p:spPr>
          <a:xfrm>
            <a:off x="2345553" y="3945756"/>
            <a:ext cx="1296143" cy="302810"/>
          </a:xfrm>
          <a:custGeom>
            <a:avLst/>
            <a:gdLst>
              <a:gd name="connsiteX0" fmla="*/ 356049 w 356049"/>
              <a:gd name="connsiteY0" fmla="*/ 8092 h 207400"/>
              <a:gd name="connsiteX1" fmla="*/ 267037 w 356049"/>
              <a:gd name="connsiteY1" fmla="*/ 169933 h 207400"/>
              <a:gd name="connsiteX2" fmla="*/ 72828 w 356049"/>
              <a:gd name="connsiteY2" fmla="*/ 194209 h 207400"/>
              <a:gd name="connsiteX3" fmla="*/ 0 w 356049"/>
              <a:gd name="connsiteY3" fmla="*/ 0 h 2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49" h="207400">
                <a:moveTo>
                  <a:pt x="356049" y="8092"/>
                </a:moveTo>
                <a:cubicBezTo>
                  <a:pt x="335144" y="73503"/>
                  <a:pt x="314240" y="138914"/>
                  <a:pt x="267037" y="169933"/>
                </a:cubicBezTo>
                <a:cubicBezTo>
                  <a:pt x="219834" y="200952"/>
                  <a:pt x="117334" y="222531"/>
                  <a:pt x="72828" y="194209"/>
                </a:cubicBezTo>
                <a:cubicBezTo>
                  <a:pt x="28322" y="165887"/>
                  <a:pt x="14161" y="82943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1" name="TextBox 30"/>
          <p:cNvSpPr txBox="1"/>
          <p:nvPr/>
        </p:nvSpPr>
        <p:spPr>
          <a:xfrm>
            <a:off x="3212910" y="3229934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?</a:t>
            </a:r>
            <a:endParaRPr lang="ko-KR" altLang="en-US" sz="2000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2638889" y="3313893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?</a:t>
            </a:r>
            <a:endParaRPr lang="ko-KR" altLang="en-US" sz="2000" dirty="0" err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3325568" y="403255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?</a:t>
            </a:r>
            <a:endParaRPr lang="ko-KR" altLang="en-US" sz="2000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2803038" y="4145792"/>
            <a:ext cx="227625" cy="40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?</a:t>
            </a:r>
            <a:endParaRPr lang="ko-KR" altLang="en-US" sz="20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659130" y="4869160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두 개의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id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모두 인자로 정의된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이다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2000" dirty="0" err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9781" y="2232664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id ?</a:t>
            </a:r>
            <a:endParaRPr lang="ko-KR" altLang="en-US" sz="3600" dirty="0" err="1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45764" y="2908889"/>
            <a:ext cx="3445773" cy="1533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void set(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id) { 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id</a:t>
            </a:r>
            <a:r>
              <a:rPr lang="en-US" altLang="ko-KR" sz="2000" dirty="0" smtClean="0">
                <a:solidFill>
                  <a:schemeClr val="tx1"/>
                </a:solidFill>
              </a:rPr>
              <a:t> =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id</a:t>
            </a:r>
            <a:r>
              <a:rPr lang="en-US" altLang="ko-KR" sz="20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1385" y="2837451"/>
            <a:ext cx="399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2" name="순서도: 연결자 27"/>
          <p:cNvSpPr/>
          <p:nvPr/>
        </p:nvSpPr>
        <p:spPr>
          <a:xfrm>
            <a:off x="4745163" y="2915159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3" name="직선 화살표 연결선 22"/>
          <p:cNvCxnSpPr>
            <a:stCxn id="22" idx="6"/>
          </p:cNvCxnSpPr>
          <p:nvPr/>
        </p:nvCxnSpPr>
        <p:spPr>
          <a:xfrm>
            <a:off x="4940626" y="3022316"/>
            <a:ext cx="405138" cy="29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912544" y="3129473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883233" y="3968286"/>
            <a:ext cx="470623" cy="207400"/>
          </a:xfrm>
          <a:custGeom>
            <a:avLst/>
            <a:gdLst>
              <a:gd name="connsiteX0" fmla="*/ 356049 w 356049"/>
              <a:gd name="connsiteY0" fmla="*/ 8092 h 207400"/>
              <a:gd name="connsiteX1" fmla="*/ 267037 w 356049"/>
              <a:gd name="connsiteY1" fmla="*/ 169933 h 207400"/>
              <a:gd name="connsiteX2" fmla="*/ 72828 w 356049"/>
              <a:gd name="connsiteY2" fmla="*/ 194209 h 207400"/>
              <a:gd name="connsiteX3" fmla="*/ 0 w 356049"/>
              <a:gd name="connsiteY3" fmla="*/ 0 h 2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49" h="207400">
                <a:moveTo>
                  <a:pt x="356049" y="8092"/>
                </a:moveTo>
                <a:cubicBezTo>
                  <a:pt x="335144" y="73503"/>
                  <a:pt x="314240" y="138914"/>
                  <a:pt x="267037" y="169933"/>
                </a:cubicBezTo>
                <a:cubicBezTo>
                  <a:pt x="219834" y="200952"/>
                  <a:pt x="117334" y="222531"/>
                  <a:pt x="72828" y="194209"/>
                </a:cubicBezTo>
                <a:cubicBezTo>
                  <a:pt x="28322" y="165887"/>
                  <a:pt x="14161" y="82943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자유형 35"/>
          <p:cNvSpPr/>
          <p:nvPr/>
        </p:nvSpPr>
        <p:spPr>
          <a:xfrm>
            <a:off x="6775314" y="3975650"/>
            <a:ext cx="1296143" cy="302810"/>
          </a:xfrm>
          <a:custGeom>
            <a:avLst/>
            <a:gdLst>
              <a:gd name="connsiteX0" fmla="*/ 356049 w 356049"/>
              <a:gd name="connsiteY0" fmla="*/ 8092 h 207400"/>
              <a:gd name="connsiteX1" fmla="*/ 267037 w 356049"/>
              <a:gd name="connsiteY1" fmla="*/ 169933 h 207400"/>
              <a:gd name="connsiteX2" fmla="*/ 72828 w 356049"/>
              <a:gd name="connsiteY2" fmla="*/ 194209 h 207400"/>
              <a:gd name="connsiteX3" fmla="*/ 0 w 356049"/>
              <a:gd name="connsiteY3" fmla="*/ 0 h 2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49" h="207400">
                <a:moveTo>
                  <a:pt x="356049" y="8092"/>
                </a:moveTo>
                <a:cubicBezTo>
                  <a:pt x="335144" y="73503"/>
                  <a:pt x="314240" y="138914"/>
                  <a:pt x="267037" y="169933"/>
                </a:cubicBezTo>
                <a:cubicBezTo>
                  <a:pt x="219834" y="200952"/>
                  <a:pt x="117334" y="222531"/>
                  <a:pt x="72828" y="194209"/>
                </a:cubicBezTo>
                <a:cubicBezTo>
                  <a:pt x="28322" y="165887"/>
                  <a:pt x="14161" y="82943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257255" y="4442262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객</a:t>
            </a:r>
            <a:r>
              <a:rPr lang="ko-KR" altLang="en-US" sz="1400"/>
              <a:t>체</a:t>
            </a:r>
            <a:endParaRPr lang="ko-KR" altLang="en-US" sz="1400" dirty="0" err="1" smtClean="0"/>
          </a:p>
        </p:txBody>
      </p:sp>
      <p:sp>
        <p:nvSpPr>
          <p:cNvPr id="42" name="TextBox 41"/>
          <p:cNvSpPr txBox="1"/>
          <p:nvPr/>
        </p:nvSpPr>
        <p:spPr>
          <a:xfrm>
            <a:off x="6915083" y="446706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객</a:t>
            </a:r>
            <a:r>
              <a:rPr lang="ko-KR" altLang="en-US" sz="1400"/>
              <a:t>체</a:t>
            </a:r>
            <a:endParaRPr lang="ko-KR" altLang="en-US" sz="1400" dirty="0" err="1" smtClean="0"/>
          </a:p>
        </p:txBody>
      </p:sp>
      <p:sp>
        <p:nvSpPr>
          <p:cNvPr id="9" name="자유형 8"/>
          <p:cNvSpPr/>
          <p:nvPr/>
        </p:nvSpPr>
        <p:spPr>
          <a:xfrm>
            <a:off x="6753885" y="3554324"/>
            <a:ext cx="588475" cy="220971"/>
          </a:xfrm>
          <a:custGeom>
            <a:avLst/>
            <a:gdLst>
              <a:gd name="connsiteX0" fmla="*/ 588475 w 588475"/>
              <a:gd name="connsiteY0" fmla="*/ 67062 h 220971"/>
              <a:gd name="connsiteX1" fmla="*/ 434566 w 588475"/>
              <a:gd name="connsiteY1" fmla="*/ 3688 h 220971"/>
              <a:gd name="connsiteX2" fmla="*/ 217283 w 588475"/>
              <a:gd name="connsiteY2" fmla="*/ 30848 h 220971"/>
              <a:gd name="connsiteX3" fmla="*/ 0 w 588475"/>
              <a:gd name="connsiteY3" fmla="*/ 220971 h 2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475" h="220971">
                <a:moveTo>
                  <a:pt x="588475" y="67062"/>
                </a:moveTo>
                <a:cubicBezTo>
                  <a:pt x="542453" y="38393"/>
                  <a:pt x="496431" y="9724"/>
                  <a:pt x="434566" y="3688"/>
                </a:cubicBezTo>
                <a:cubicBezTo>
                  <a:pt x="372701" y="-2348"/>
                  <a:pt x="289711" y="-5366"/>
                  <a:pt x="217283" y="30848"/>
                </a:cubicBezTo>
                <a:cubicBezTo>
                  <a:pt x="144855" y="67062"/>
                  <a:pt x="72427" y="144016"/>
                  <a:pt x="0" y="22097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6753885" y="3271058"/>
            <a:ext cx="1285592" cy="504237"/>
          </a:xfrm>
          <a:custGeom>
            <a:avLst/>
            <a:gdLst>
              <a:gd name="connsiteX0" fmla="*/ 1285592 w 1285592"/>
              <a:gd name="connsiteY0" fmla="*/ 368435 h 504237"/>
              <a:gd name="connsiteX1" fmla="*/ 1086416 w 1285592"/>
              <a:gd name="connsiteY1" fmla="*/ 151152 h 504237"/>
              <a:gd name="connsiteX2" fmla="*/ 787652 w 1285592"/>
              <a:gd name="connsiteY2" fmla="*/ 6296 h 504237"/>
              <a:gd name="connsiteX3" fmla="*/ 371192 w 1285592"/>
              <a:gd name="connsiteY3" fmla="*/ 51564 h 504237"/>
              <a:gd name="connsiteX4" fmla="*/ 72428 w 1285592"/>
              <a:gd name="connsiteY4" fmla="*/ 277900 h 504237"/>
              <a:gd name="connsiteX5" fmla="*/ 0 w 1285592"/>
              <a:gd name="connsiteY5" fmla="*/ 504237 h 50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592" h="504237">
                <a:moveTo>
                  <a:pt x="1285592" y="368435"/>
                </a:moveTo>
                <a:cubicBezTo>
                  <a:pt x="1227499" y="289971"/>
                  <a:pt x="1169406" y="211508"/>
                  <a:pt x="1086416" y="151152"/>
                </a:cubicBezTo>
                <a:cubicBezTo>
                  <a:pt x="1003426" y="90796"/>
                  <a:pt x="906856" y="22894"/>
                  <a:pt x="787652" y="6296"/>
                </a:cubicBezTo>
                <a:cubicBezTo>
                  <a:pt x="668448" y="-10302"/>
                  <a:pt x="490396" y="6297"/>
                  <a:pt x="371192" y="51564"/>
                </a:cubicBezTo>
                <a:cubicBezTo>
                  <a:pt x="251988" y="96831"/>
                  <a:pt x="134293" y="202454"/>
                  <a:pt x="72428" y="277900"/>
                </a:cubicBezTo>
                <a:cubicBezTo>
                  <a:pt x="10563" y="353345"/>
                  <a:pt x="5281" y="428791"/>
                  <a:pt x="0" y="50423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272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this</a:t>
            </a:r>
            <a:r>
              <a:rPr lang="ko-KR" altLang="en-US" smtClean="0"/>
              <a:t>에 대한 이해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5658" y="1555652"/>
            <a:ext cx="3463833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id;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x) {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.id = x;}</a:t>
            </a:r>
          </a:p>
          <a:p>
            <a:pPr defTabSz="180000"/>
            <a:r>
              <a:rPr lang="en-US" altLang="ko-KR" sz="1600" dirty="0" smtClean="0"/>
              <a:t>	public  void set(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x) {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.id = x;}</a:t>
            </a:r>
          </a:p>
          <a:p>
            <a:pPr defTabSz="180000"/>
            <a:r>
              <a:rPr lang="en-US" altLang="ko-KR" sz="1600" dirty="0" smtClean="0"/>
              <a:t>	public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get() {return 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.id;}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 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ob1 = new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(3);</a:t>
            </a:r>
          </a:p>
          <a:p>
            <a:pPr defTabSz="180000"/>
            <a:r>
              <a:rPr lang="en-US" altLang="ko-KR" sz="1600" dirty="0" smtClean="0"/>
              <a:t>	  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ob2 = new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(3);</a:t>
            </a:r>
          </a:p>
          <a:p>
            <a:pPr defTabSz="180000"/>
            <a:r>
              <a:rPr lang="en-US" altLang="ko-KR" sz="1600" dirty="0" smtClean="0"/>
              <a:t>	  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ob3 = new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(3);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>
                <a:solidFill>
                  <a:srgbClr val="0070C0"/>
                </a:solidFill>
              </a:rPr>
              <a:t>		ob1.set(5);</a:t>
            </a:r>
          </a:p>
          <a:p>
            <a:pPr defTabSz="180000"/>
            <a:r>
              <a:rPr lang="en-US" altLang="ko-KR" sz="1600" dirty="0" smtClean="0">
                <a:solidFill>
                  <a:srgbClr val="0070C0"/>
                </a:solidFill>
              </a:rPr>
              <a:t>		ob2.set(6);</a:t>
            </a:r>
          </a:p>
          <a:p>
            <a:pPr defTabSz="180000"/>
            <a:r>
              <a:rPr lang="en-US" altLang="ko-KR" sz="1600" dirty="0" smtClean="0">
                <a:solidFill>
                  <a:srgbClr val="0070C0"/>
                </a:solidFill>
              </a:rPr>
              <a:t>		ob3.set(7);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9128" y="1484214"/>
            <a:ext cx="250033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void set(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x) {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this</a:t>
            </a:r>
            <a:r>
              <a:rPr lang="en-US" altLang="ko-KR" sz="1600" dirty="0" smtClean="0">
                <a:solidFill>
                  <a:schemeClr val="tx1"/>
                </a:solidFill>
              </a:rPr>
              <a:t>.id = x;}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120" y="141277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ob1</a:t>
            </a:r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7756" y="3198726"/>
            <a:ext cx="250033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void set(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x) {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this</a:t>
            </a:r>
            <a:r>
              <a:rPr lang="en-US" altLang="ko-KR" sz="1600" dirty="0" smtClean="0">
                <a:solidFill>
                  <a:schemeClr val="tx1"/>
                </a:solidFill>
              </a:rPr>
              <a:t>.id = x;}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00632" y="4841800"/>
            <a:ext cx="2571768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void set(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x) {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this</a:t>
            </a:r>
            <a:r>
              <a:rPr lang="en-US" altLang="ko-KR" sz="1600" dirty="0" smtClean="0">
                <a:solidFill>
                  <a:schemeClr val="tx1"/>
                </a:solidFill>
              </a:rPr>
              <a:t>.id = x;}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957295" y="2219325"/>
            <a:ext cx="3106530" cy="2265285"/>
          </a:xfrm>
          <a:custGeom>
            <a:avLst/>
            <a:gdLst>
              <a:gd name="connsiteX0" fmla="*/ 0 w 2833635"/>
              <a:gd name="connsiteY0" fmla="*/ 2723103 h 2723103"/>
              <a:gd name="connsiteX1" fmla="*/ 522514 w 2833635"/>
              <a:gd name="connsiteY1" fmla="*/ 2602523 h 2723103"/>
              <a:gd name="connsiteX2" fmla="*/ 1266092 w 2833635"/>
              <a:gd name="connsiteY2" fmla="*/ 2130250 h 2723103"/>
              <a:gd name="connsiteX3" fmla="*/ 2029767 w 2833635"/>
              <a:gd name="connsiteY3" fmla="*/ 1326382 h 2723103"/>
              <a:gd name="connsiteX4" fmla="*/ 2371411 w 2833635"/>
              <a:gd name="connsiteY4" fmla="*/ 331595 h 2723103"/>
              <a:gd name="connsiteX5" fmla="*/ 2833635 w 2833635"/>
              <a:gd name="connsiteY5" fmla="*/ 0 h 272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635" h="2723103">
                <a:moveTo>
                  <a:pt x="0" y="2723103"/>
                </a:moveTo>
                <a:cubicBezTo>
                  <a:pt x="155749" y="2712217"/>
                  <a:pt x="311499" y="2701332"/>
                  <a:pt x="522514" y="2602523"/>
                </a:cubicBezTo>
                <a:cubicBezTo>
                  <a:pt x="733529" y="2503714"/>
                  <a:pt x="1014883" y="2342940"/>
                  <a:pt x="1266092" y="2130250"/>
                </a:cubicBezTo>
                <a:cubicBezTo>
                  <a:pt x="1517301" y="1917560"/>
                  <a:pt x="1845547" y="1626158"/>
                  <a:pt x="2029767" y="1326382"/>
                </a:cubicBezTo>
                <a:cubicBezTo>
                  <a:pt x="2213987" y="1026606"/>
                  <a:pt x="2237433" y="552659"/>
                  <a:pt x="2371411" y="331595"/>
                </a:cubicBezTo>
                <a:cubicBezTo>
                  <a:pt x="2505389" y="110531"/>
                  <a:pt x="2669512" y="55265"/>
                  <a:pt x="283363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957294" y="3927545"/>
            <a:ext cx="3598899" cy="771379"/>
          </a:xfrm>
          <a:custGeom>
            <a:avLst/>
            <a:gdLst>
              <a:gd name="connsiteX0" fmla="*/ 0 w 3336053"/>
              <a:gd name="connsiteY0" fmla="*/ 1266092 h 1297912"/>
              <a:gd name="connsiteX1" fmla="*/ 502418 w 3336053"/>
              <a:gd name="connsiteY1" fmla="*/ 1266092 h 1297912"/>
              <a:gd name="connsiteX2" fmla="*/ 1557495 w 3336053"/>
              <a:gd name="connsiteY2" fmla="*/ 1075173 h 1297912"/>
              <a:gd name="connsiteX3" fmla="*/ 2260879 w 3336053"/>
              <a:gd name="connsiteY3" fmla="*/ 612949 h 1297912"/>
              <a:gd name="connsiteX4" fmla="*/ 2652765 w 3336053"/>
              <a:gd name="connsiteY4" fmla="*/ 190918 h 1297912"/>
              <a:gd name="connsiteX5" fmla="*/ 3336053 w 3336053"/>
              <a:gd name="connsiteY5" fmla="*/ 0 h 129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6053" h="1297912">
                <a:moveTo>
                  <a:pt x="0" y="1266092"/>
                </a:moveTo>
                <a:cubicBezTo>
                  <a:pt x="121418" y="1282002"/>
                  <a:pt x="242836" y="1297912"/>
                  <a:pt x="502418" y="1266092"/>
                </a:cubicBezTo>
                <a:cubicBezTo>
                  <a:pt x="762000" y="1234272"/>
                  <a:pt x="1264418" y="1184030"/>
                  <a:pt x="1557495" y="1075173"/>
                </a:cubicBezTo>
                <a:cubicBezTo>
                  <a:pt x="1850572" y="966316"/>
                  <a:pt x="2078334" y="760325"/>
                  <a:pt x="2260879" y="612949"/>
                </a:cubicBezTo>
                <a:cubicBezTo>
                  <a:pt x="2443424" y="465573"/>
                  <a:pt x="2473569" y="293076"/>
                  <a:pt x="2652765" y="190918"/>
                </a:cubicBezTo>
                <a:cubicBezTo>
                  <a:pt x="2831961" y="88760"/>
                  <a:pt x="3084007" y="44380"/>
                  <a:pt x="333605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957294" y="4841800"/>
            <a:ext cx="3709431" cy="814061"/>
          </a:xfrm>
          <a:custGeom>
            <a:avLst/>
            <a:gdLst>
              <a:gd name="connsiteX0" fmla="*/ 0 w 3436536"/>
              <a:gd name="connsiteY0" fmla="*/ 21771 h 222738"/>
              <a:gd name="connsiteX1" fmla="*/ 331595 w 3436536"/>
              <a:gd name="connsiteY1" fmla="*/ 11723 h 222738"/>
              <a:gd name="connsiteX2" fmla="*/ 1245995 w 3436536"/>
              <a:gd name="connsiteY2" fmla="*/ 11723 h 222738"/>
              <a:gd name="connsiteX3" fmla="*/ 2039815 w 3436536"/>
              <a:gd name="connsiteY3" fmla="*/ 82061 h 222738"/>
              <a:gd name="connsiteX4" fmla="*/ 2893925 w 3436536"/>
              <a:gd name="connsiteY4" fmla="*/ 202641 h 222738"/>
              <a:gd name="connsiteX5" fmla="*/ 3436536 w 3436536"/>
              <a:gd name="connsiteY5" fmla="*/ 202641 h 2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6536" h="222738">
                <a:moveTo>
                  <a:pt x="0" y="21771"/>
                </a:moveTo>
                <a:cubicBezTo>
                  <a:pt x="61964" y="17584"/>
                  <a:pt x="331595" y="11723"/>
                  <a:pt x="331595" y="11723"/>
                </a:cubicBezTo>
                <a:cubicBezTo>
                  <a:pt x="539261" y="10048"/>
                  <a:pt x="961292" y="0"/>
                  <a:pt x="1245995" y="11723"/>
                </a:cubicBezTo>
                <a:cubicBezTo>
                  <a:pt x="1530698" y="23446"/>
                  <a:pt x="1765160" y="50241"/>
                  <a:pt x="2039815" y="82061"/>
                </a:cubicBezTo>
                <a:cubicBezTo>
                  <a:pt x="2314470" y="113881"/>
                  <a:pt x="2661138" y="182544"/>
                  <a:pt x="2893925" y="202641"/>
                </a:cubicBezTo>
                <a:cubicBezTo>
                  <a:pt x="3126712" y="222738"/>
                  <a:pt x="3281624" y="212689"/>
                  <a:pt x="3436536" y="20264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6672202" y="2127156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5886384" y="1698528"/>
            <a:ext cx="806372" cy="463426"/>
          </a:xfrm>
          <a:custGeom>
            <a:avLst/>
            <a:gdLst>
              <a:gd name="connsiteX0" fmla="*/ 80387 w 1326383"/>
              <a:gd name="connsiteY0" fmla="*/ 820616 h 820616"/>
              <a:gd name="connsiteX1" fmla="*/ 80387 w 1326383"/>
              <a:gd name="connsiteY1" fmla="*/ 639746 h 820616"/>
              <a:gd name="connsiteX2" fmla="*/ 90435 w 1326383"/>
              <a:gd name="connsiteY2" fmla="*/ 227763 h 820616"/>
              <a:gd name="connsiteX3" fmla="*/ 622998 w 1326383"/>
              <a:gd name="connsiteY3" fmla="*/ 26796 h 820616"/>
              <a:gd name="connsiteX4" fmla="*/ 1326383 w 1326383"/>
              <a:gd name="connsiteY4" fmla="*/ 66989 h 82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383" h="820616">
                <a:moveTo>
                  <a:pt x="80387" y="820616"/>
                </a:moveTo>
                <a:cubicBezTo>
                  <a:pt x="80387" y="777910"/>
                  <a:pt x="78712" y="738555"/>
                  <a:pt x="80387" y="639746"/>
                </a:cubicBezTo>
                <a:cubicBezTo>
                  <a:pt x="82062" y="540937"/>
                  <a:pt x="0" y="329921"/>
                  <a:pt x="90435" y="227763"/>
                </a:cubicBezTo>
                <a:cubicBezTo>
                  <a:pt x="180870" y="125605"/>
                  <a:pt x="417007" y="53592"/>
                  <a:pt x="622998" y="26796"/>
                </a:cubicBezTo>
                <a:cubicBezTo>
                  <a:pt x="828989" y="0"/>
                  <a:pt x="1077686" y="33494"/>
                  <a:pt x="1326383" y="669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flipH="1">
            <a:off x="6315012" y="3413040"/>
            <a:ext cx="785818" cy="391988"/>
          </a:xfrm>
          <a:custGeom>
            <a:avLst/>
            <a:gdLst>
              <a:gd name="connsiteX0" fmla="*/ 80387 w 1326383"/>
              <a:gd name="connsiteY0" fmla="*/ 820616 h 820616"/>
              <a:gd name="connsiteX1" fmla="*/ 80387 w 1326383"/>
              <a:gd name="connsiteY1" fmla="*/ 639746 h 820616"/>
              <a:gd name="connsiteX2" fmla="*/ 90435 w 1326383"/>
              <a:gd name="connsiteY2" fmla="*/ 227763 h 820616"/>
              <a:gd name="connsiteX3" fmla="*/ 622998 w 1326383"/>
              <a:gd name="connsiteY3" fmla="*/ 26796 h 820616"/>
              <a:gd name="connsiteX4" fmla="*/ 1326383 w 1326383"/>
              <a:gd name="connsiteY4" fmla="*/ 66989 h 82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383" h="820616">
                <a:moveTo>
                  <a:pt x="80387" y="820616"/>
                </a:moveTo>
                <a:cubicBezTo>
                  <a:pt x="80387" y="777910"/>
                  <a:pt x="78712" y="738555"/>
                  <a:pt x="80387" y="639746"/>
                </a:cubicBezTo>
                <a:cubicBezTo>
                  <a:pt x="82062" y="540937"/>
                  <a:pt x="0" y="329921"/>
                  <a:pt x="90435" y="227763"/>
                </a:cubicBezTo>
                <a:cubicBezTo>
                  <a:pt x="180870" y="125605"/>
                  <a:pt x="417007" y="53592"/>
                  <a:pt x="622998" y="26796"/>
                </a:cubicBezTo>
                <a:cubicBezTo>
                  <a:pt x="828989" y="0"/>
                  <a:pt x="1077686" y="33494"/>
                  <a:pt x="1326383" y="669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flipH="1">
            <a:off x="6457888" y="5056114"/>
            <a:ext cx="785818" cy="391988"/>
          </a:xfrm>
          <a:custGeom>
            <a:avLst/>
            <a:gdLst>
              <a:gd name="connsiteX0" fmla="*/ 80387 w 1326383"/>
              <a:gd name="connsiteY0" fmla="*/ 820616 h 820616"/>
              <a:gd name="connsiteX1" fmla="*/ 80387 w 1326383"/>
              <a:gd name="connsiteY1" fmla="*/ 639746 h 820616"/>
              <a:gd name="connsiteX2" fmla="*/ 90435 w 1326383"/>
              <a:gd name="connsiteY2" fmla="*/ 227763 h 820616"/>
              <a:gd name="connsiteX3" fmla="*/ 622998 w 1326383"/>
              <a:gd name="connsiteY3" fmla="*/ 26796 h 820616"/>
              <a:gd name="connsiteX4" fmla="*/ 1326383 w 1326383"/>
              <a:gd name="connsiteY4" fmla="*/ 66989 h 82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383" h="820616">
                <a:moveTo>
                  <a:pt x="80387" y="820616"/>
                </a:moveTo>
                <a:cubicBezTo>
                  <a:pt x="80387" y="777910"/>
                  <a:pt x="78712" y="738555"/>
                  <a:pt x="80387" y="639746"/>
                </a:cubicBezTo>
                <a:cubicBezTo>
                  <a:pt x="82062" y="540937"/>
                  <a:pt x="0" y="329921"/>
                  <a:pt x="90435" y="227763"/>
                </a:cubicBezTo>
                <a:cubicBezTo>
                  <a:pt x="180870" y="125605"/>
                  <a:pt x="417007" y="53592"/>
                  <a:pt x="622998" y="26796"/>
                </a:cubicBezTo>
                <a:cubicBezTo>
                  <a:pt x="828989" y="0"/>
                  <a:pt x="1077686" y="33494"/>
                  <a:pt x="1326383" y="669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14748" y="1412776"/>
            <a:ext cx="399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순서도: 연결자 27"/>
          <p:cNvSpPr/>
          <p:nvPr/>
        </p:nvSpPr>
        <p:spPr>
          <a:xfrm>
            <a:off x="4428526" y="1490484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6"/>
          </p:cNvCxnSpPr>
          <p:nvPr/>
        </p:nvCxnSpPr>
        <p:spPr>
          <a:xfrm>
            <a:off x="4623990" y="1597641"/>
            <a:ext cx="405138" cy="29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3310" y="327016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ob2</a:t>
            </a:r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4743376" y="3270164"/>
            <a:ext cx="399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6" name="순서도: 연결자 27"/>
          <p:cNvSpPr/>
          <p:nvPr/>
        </p:nvSpPr>
        <p:spPr>
          <a:xfrm>
            <a:off x="4857154" y="3347872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6"/>
          </p:cNvCxnSpPr>
          <p:nvPr/>
        </p:nvCxnSpPr>
        <p:spPr>
          <a:xfrm>
            <a:off x="5052618" y="3455029"/>
            <a:ext cx="405138" cy="29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7624" y="48418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ob3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4886252" y="4841800"/>
            <a:ext cx="399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0" name="순서도: 연결자 27"/>
          <p:cNvSpPr/>
          <p:nvPr/>
        </p:nvSpPr>
        <p:spPr>
          <a:xfrm>
            <a:off x="5000030" y="4919508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30" idx="6"/>
          </p:cNvCxnSpPr>
          <p:nvPr/>
        </p:nvCxnSpPr>
        <p:spPr>
          <a:xfrm>
            <a:off x="5195494" y="5026665"/>
            <a:ext cx="405138" cy="29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386318" y="1627090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14946" y="334160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57822" y="4984676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556792"/>
            <a:ext cx="3615733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id;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x) {this.id = x;}</a:t>
            </a:r>
          </a:p>
          <a:p>
            <a:pPr defTabSz="180000"/>
            <a:r>
              <a:rPr lang="en-US" altLang="ko-KR" sz="1600" dirty="0" smtClean="0"/>
              <a:t>	public  void set(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x) {this.id = x;}</a:t>
            </a:r>
          </a:p>
          <a:p>
            <a:pPr defTabSz="180000"/>
            <a:r>
              <a:rPr lang="en-US" altLang="ko-KR" sz="1600" dirty="0" smtClean="0"/>
              <a:t>	public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get() {return this.id;}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  	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ob1 = new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(3);</a:t>
            </a:r>
          </a:p>
          <a:p>
            <a:pPr defTabSz="180000"/>
            <a:r>
              <a:rPr lang="en-US" altLang="ko-KR" sz="1600" dirty="0" smtClean="0"/>
              <a:t>	  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ob2 = new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(4);</a:t>
            </a:r>
          </a:p>
          <a:p>
            <a:pPr defTabSz="180000"/>
            <a:r>
              <a:rPr lang="en-US" altLang="ko-KR" sz="1600" dirty="0" smtClean="0"/>
              <a:t>	  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s;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s = ob2;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	ob1 = ob2; // </a:t>
            </a:r>
            <a:r>
              <a:rPr lang="ko-KR" altLang="en-US" sz="1600" dirty="0" smtClean="0">
                <a:solidFill>
                  <a:srgbClr val="FF0000"/>
                </a:solidFill>
              </a:rPr>
              <a:t>객체의 치환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("ob1.id="+ob1.id);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("ob2.id="+ob2.id);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29322" y="2699800"/>
            <a:ext cx="2500330" cy="1214446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void set(int x) {this.id = x;}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...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9124" y="26998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ob1</a:t>
            </a:r>
            <a:endParaRPr lang="ko-KR" altLang="en-US" sz="16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29322" y="4414312"/>
            <a:ext cx="250033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void set(int x) {this.id = x;}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...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7752" y="2699800"/>
            <a:ext cx="399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6" name="순서도: 연결자 27"/>
          <p:cNvSpPr/>
          <p:nvPr/>
        </p:nvSpPr>
        <p:spPr>
          <a:xfrm>
            <a:off x="4971530" y="2777508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6"/>
          </p:cNvCxnSpPr>
          <p:nvPr/>
        </p:nvCxnSpPr>
        <p:spPr>
          <a:xfrm>
            <a:off x="5166994" y="2884665"/>
            <a:ext cx="762328" cy="29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86784" y="455091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ob2</a:t>
            </a:r>
            <a:endParaRPr lang="ko-KR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4886850" y="4550918"/>
            <a:ext cx="399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40" name="순서도: 연결자 27"/>
          <p:cNvSpPr/>
          <p:nvPr/>
        </p:nvSpPr>
        <p:spPr>
          <a:xfrm>
            <a:off x="5000628" y="4628626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6"/>
          </p:cNvCxnSpPr>
          <p:nvPr/>
        </p:nvCxnSpPr>
        <p:spPr>
          <a:xfrm>
            <a:off x="5196092" y="4735783"/>
            <a:ext cx="733230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286512" y="2842676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86512" y="4557188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2536" y="5622488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</a:t>
            </a:r>
            <a:endParaRPr lang="ko-KR" alt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4886850" y="5622488"/>
            <a:ext cx="399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51" name="순서도: 연결자 27"/>
          <p:cNvSpPr/>
          <p:nvPr/>
        </p:nvSpPr>
        <p:spPr>
          <a:xfrm>
            <a:off x="5000628" y="5700196"/>
            <a:ext cx="19546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5072066" y="2985551"/>
            <a:ext cx="857255" cy="1643075"/>
          </a:xfrm>
          <a:custGeom>
            <a:avLst/>
            <a:gdLst>
              <a:gd name="connsiteX0" fmla="*/ 16213 w 697149"/>
              <a:gd name="connsiteY0" fmla="*/ 0 h 1682885"/>
              <a:gd name="connsiteX1" fmla="*/ 6485 w 697149"/>
              <a:gd name="connsiteY1" fmla="*/ 291830 h 1682885"/>
              <a:gd name="connsiteX2" fmla="*/ 55124 w 697149"/>
              <a:gd name="connsiteY2" fmla="*/ 846306 h 1682885"/>
              <a:gd name="connsiteX3" fmla="*/ 269132 w 697149"/>
              <a:gd name="connsiteY3" fmla="*/ 1391055 h 1682885"/>
              <a:gd name="connsiteX4" fmla="*/ 697149 w 697149"/>
              <a:gd name="connsiteY4" fmla="*/ 1682885 h 168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149" h="1682885">
                <a:moveTo>
                  <a:pt x="16213" y="0"/>
                </a:moveTo>
                <a:cubicBezTo>
                  <a:pt x="8106" y="75389"/>
                  <a:pt x="0" y="150779"/>
                  <a:pt x="6485" y="291830"/>
                </a:cubicBezTo>
                <a:cubicBezTo>
                  <a:pt x="12970" y="432881"/>
                  <a:pt x="11350" y="663102"/>
                  <a:pt x="55124" y="846306"/>
                </a:cubicBezTo>
                <a:cubicBezTo>
                  <a:pt x="98898" y="1029510"/>
                  <a:pt x="162128" y="1251625"/>
                  <a:pt x="269132" y="1391055"/>
                </a:cubicBezTo>
                <a:cubicBezTo>
                  <a:pt x="376136" y="1530485"/>
                  <a:pt x="536642" y="1606685"/>
                  <a:pt x="697149" y="168288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5357818" y="2699800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5073076" y="4842940"/>
            <a:ext cx="856246" cy="859981"/>
          </a:xfrm>
          <a:custGeom>
            <a:avLst/>
            <a:gdLst>
              <a:gd name="connsiteX0" fmla="*/ 8107 w 766864"/>
              <a:gd name="connsiteY0" fmla="*/ 836578 h 836578"/>
              <a:gd name="connsiteX1" fmla="*/ 27562 w 766864"/>
              <a:gd name="connsiteY1" fmla="*/ 642025 h 836578"/>
              <a:gd name="connsiteX2" fmla="*/ 173477 w 766864"/>
              <a:gd name="connsiteY2" fmla="*/ 350195 h 836578"/>
              <a:gd name="connsiteX3" fmla="*/ 445851 w 766864"/>
              <a:gd name="connsiteY3" fmla="*/ 136187 h 836578"/>
              <a:gd name="connsiteX4" fmla="*/ 766864 w 766864"/>
              <a:gd name="connsiteY4" fmla="*/ 0 h 8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864" h="836578">
                <a:moveTo>
                  <a:pt x="8107" y="836578"/>
                </a:moveTo>
                <a:cubicBezTo>
                  <a:pt x="4053" y="779833"/>
                  <a:pt x="0" y="723089"/>
                  <a:pt x="27562" y="642025"/>
                </a:cubicBezTo>
                <a:cubicBezTo>
                  <a:pt x="55124" y="560961"/>
                  <a:pt x="103762" y="434501"/>
                  <a:pt x="173477" y="350195"/>
                </a:cubicBezTo>
                <a:cubicBezTo>
                  <a:pt x="243192" y="265889"/>
                  <a:pt x="346953" y="194553"/>
                  <a:pt x="445851" y="136187"/>
                </a:cubicBezTo>
                <a:cubicBezTo>
                  <a:pt x="544749" y="77821"/>
                  <a:pt x="655806" y="38910"/>
                  <a:pt x="7668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ko-KR" altLang="en-US" dirty="0" smtClean="0"/>
              <a:t>객체의 치환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2264" y="2414048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 객체는 가비지가 된다</a:t>
            </a:r>
            <a:r>
              <a:rPr lang="en-US" altLang="ko-KR" sz="1400" smtClean="0"/>
              <a:t>.</a:t>
            </a:r>
            <a:endParaRPr lang="ko-KR" altLang="en-US" sz="14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714347" y="5914003"/>
            <a:ext cx="9685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ob1.id=4</a:t>
            </a:r>
          </a:p>
          <a:p>
            <a:r>
              <a:rPr lang="en-US" altLang="ko-KR" sz="1600" dirty="0"/>
              <a:t>ob2.id=4</a:t>
            </a:r>
            <a:endParaRPr lang="ko-KR" altLang="en-US" sz="1600" dirty="0" err="1" smtClean="0"/>
          </a:p>
        </p:txBody>
      </p:sp>
      <p:sp>
        <p:nvSpPr>
          <p:cNvPr id="32" name="직사각형 31"/>
          <p:cNvSpPr/>
          <p:nvPr/>
        </p:nvSpPr>
        <p:spPr>
          <a:xfrm>
            <a:off x="734682" y="1214422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객체의 치환은 객체가 복사되는 것이 아니며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레퍼런스가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복사된다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생성자의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생성자의 이름은 클래스 이름과 동일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를 통해 객체를 생성할 때만 호출됨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생성자도</a:t>
            </a:r>
            <a:r>
              <a:rPr lang="ko-KR" altLang="en-US" dirty="0" smtClean="0"/>
              <a:t> 오버로딩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리턴 타입을 지정할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하나 이상 정의되어야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하나도 정의하지 않으면 자동으로 기본 생성자가 정의됨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컴파일러에 의해 자동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디폴트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(default constructor)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1916832"/>
            <a:ext cx="7704857" cy="29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7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정의와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0364" y="1785926"/>
            <a:ext cx="347345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Samp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id;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public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x) {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	this.id = x;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}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public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() {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	this.id = 0;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 void set(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x) {this.id = x;}</a:t>
            </a:r>
          </a:p>
          <a:p>
            <a:pPr defTabSz="180000"/>
            <a:r>
              <a:rPr lang="en-US" altLang="ko-KR" sz="1600" dirty="0" smtClean="0"/>
              <a:t>	public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get() {return this.id;}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 ob1 = new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(3);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 ob2 = new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Samp</a:t>
            </a:r>
            <a:r>
              <a:rPr lang="en-US" altLang="ko-KR" sz="1600" dirty="0" smtClean="0">
                <a:solidFill>
                  <a:srgbClr val="FF0000"/>
                </a:solidFill>
              </a:rPr>
              <a:t> s; //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1600" dirty="0" smtClean="0">
                <a:solidFill>
                  <a:srgbClr val="FF0000"/>
                </a:solidFill>
              </a:rPr>
              <a:t> 호출하지 않음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9771" y="2322683"/>
            <a:ext cx="1448059" cy="340519"/>
          </a:xfrm>
          <a:prstGeom prst="wedgeRoundRectCallout">
            <a:avLst>
              <a:gd name="adj1" fmla="val 84203"/>
              <a:gd name="adj2" fmla="val -396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생성자는 리턴 타입 없음</a:t>
            </a:r>
            <a:endParaRPr lang="en-US" altLang="ko-KR" sz="140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30742" y="1357298"/>
            <a:ext cx="1094353" cy="578882"/>
          </a:xfrm>
          <a:prstGeom prst="wedgeRoundRectCallout">
            <a:avLst>
              <a:gd name="adj1" fmla="val -34129"/>
              <a:gd name="adj2" fmla="val 1255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명은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 이름과 동일</a:t>
            </a:r>
          </a:p>
        </p:txBody>
      </p:sp>
      <p:sp>
        <p:nvSpPr>
          <p:cNvPr id="23" name="자유형 22"/>
          <p:cNvSpPr/>
          <p:nvPr/>
        </p:nvSpPr>
        <p:spPr>
          <a:xfrm>
            <a:off x="4939423" y="2492943"/>
            <a:ext cx="2208998" cy="2666198"/>
          </a:xfrm>
          <a:custGeom>
            <a:avLst/>
            <a:gdLst>
              <a:gd name="connsiteX0" fmla="*/ 779646 w 2208998"/>
              <a:gd name="connsiteY0" fmla="*/ 2666198 h 2666198"/>
              <a:gd name="connsiteX1" fmla="*/ 2079057 w 2208998"/>
              <a:gd name="connsiteY1" fmla="*/ 962526 h 2666198"/>
              <a:gd name="connsiteX2" fmla="*/ 0 w 2208998"/>
              <a:gd name="connsiteY2" fmla="*/ 0 h 266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998" h="2666198">
                <a:moveTo>
                  <a:pt x="779646" y="2666198"/>
                </a:moveTo>
                <a:cubicBezTo>
                  <a:pt x="1494322" y="2036545"/>
                  <a:pt x="2208998" y="1406892"/>
                  <a:pt x="2079057" y="962526"/>
                </a:cubicBezTo>
                <a:cubicBezTo>
                  <a:pt x="1949116" y="518160"/>
                  <a:pt x="974558" y="259080"/>
                  <a:pt x="0" y="0"/>
                </a:cubicBezTo>
              </a:path>
            </a:pathLst>
          </a:custGeom>
          <a:ln>
            <a:solidFill>
              <a:schemeClr val="bg2">
                <a:lumMod val="1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602539" y="3214838"/>
            <a:ext cx="2698282" cy="2194560"/>
          </a:xfrm>
          <a:custGeom>
            <a:avLst/>
            <a:gdLst>
              <a:gd name="connsiteX0" fmla="*/ 1001027 w 2698282"/>
              <a:gd name="connsiteY0" fmla="*/ 2194560 h 2194560"/>
              <a:gd name="connsiteX1" fmla="*/ 2531444 w 2698282"/>
              <a:gd name="connsiteY1" fmla="*/ 972151 h 2194560"/>
              <a:gd name="connsiteX2" fmla="*/ 0 w 2698282"/>
              <a:gd name="connsiteY2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282" h="2194560">
                <a:moveTo>
                  <a:pt x="1001027" y="2194560"/>
                </a:moveTo>
                <a:cubicBezTo>
                  <a:pt x="1849654" y="1766235"/>
                  <a:pt x="2698282" y="1337911"/>
                  <a:pt x="2531444" y="972151"/>
                </a:cubicBezTo>
                <a:cubicBezTo>
                  <a:pt x="2364606" y="606391"/>
                  <a:pt x="1182303" y="303195"/>
                  <a:pt x="0" y="0"/>
                </a:cubicBezTo>
              </a:path>
            </a:pathLst>
          </a:custGeom>
          <a:ln>
            <a:solidFill>
              <a:schemeClr val="bg2">
                <a:lumMod val="1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9830" y="3454724"/>
            <a:ext cx="1229102" cy="340519"/>
          </a:xfrm>
          <a:prstGeom prst="wedgeRoundRectCallout">
            <a:avLst>
              <a:gd name="adj1" fmla="val 99231"/>
              <a:gd name="adj2" fmla="val -12095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생성자 오버로딩 가능</a:t>
            </a:r>
            <a:endParaRPr lang="en-US" altLang="ko-KR" sz="14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183435" y="3456844"/>
            <a:ext cx="1252425" cy="578882"/>
          </a:xfrm>
          <a:prstGeom prst="wedgeRoundRectCallout">
            <a:avLst>
              <a:gd name="adj1" fmla="val -62037"/>
              <a:gd name="adj2" fmla="val -2038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문장과 </a:t>
            </a:r>
            <a:endParaRPr lang="en-US" altLang="ko-KR" sz="1400" dirty="0" smtClean="0"/>
          </a:p>
          <a:p>
            <a:r>
              <a:rPr lang="ko-KR" altLang="en-US" sz="1400" dirty="0" smtClean="0"/>
              <a:t>일치하는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69476" y="1268760"/>
            <a:ext cx="692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Book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title, String author,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ISBN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필드를 갖도록 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1988840"/>
            <a:ext cx="600079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public class Book {</a:t>
            </a:r>
          </a:p>
          <a:p>
            <a:pPr defTabSz="180000"/>
            <a:r>
              <a:rPr lang="en-US" altLang="ko-KR" dirty="0" smtClean="0"/>
              <a:t>	String title;</a:t>
            </a:r>
          </a:p>
          <a:p>
            <a:pPr defTabSz="180000"/>
            <a:r>
              <a:rPr lang="en-US" altLang="ko-KR" dirty="0" smtClean="0"/>
              <a:t>	String author;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ISBN;</a:t>
            </a:r>
          </a:p>
          <a:p>
            <a:pPr defTabSz="180000"/>
            <a:r>
              <a:rPr lang="en-US" altLang="ko-KR" dirty="0" smtClean="0"/>
              <a:t>	public Book(String title, String author,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ISBN)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this.author</a:t>
            </a:r>
            <a:r>
              <a:rPr lang="en-US" altLang="ko-KR" dirty="0" smtClean="0"/>
              <a:t> = author;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this.ISBN</a:t>
            </a:r>
            <a:r>
              <a:rPr lang="en-US" altLang="ko-KR" dirty="0" smtClean="0"/>
              <a:t> = ISBN;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	public static void 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180000"/>
            <a:r>
              <a:rPr lang="en-US" altLang="ko-KR" dirty="0" smtClean="0"/>
              <a:t>		Book </a:t>
            </a:r>
            <a:r>
              <a:rPr lang="en-US" altLang="ko-KR" dirty="0" err="1" smtClean="0"/>
              <a:t>javaBook</a:t>
            </a:r>
            <a:r>
              <a:rPr lang="en-US" altLang="ko-KR" dirty="0" smtClean="0"/>
              <a:t> = new Book("Java JDK", "</a:t>
            </a:r>
            <a:r>
              <a:rPr lang="ko-KR" altLang="en-US" dirty="0" smtClean="0"/>
              <a:t>황기태</a:t>
            </a:r>
            <a:r>
              <a:rPr lang="en-US" altLang="ko-KR" dirty="0" smtClean="0"/>
              <a:t>", 3333);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0711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(default constructor)</a:t>
            </a:r>
          </a:p>
          <a:p>
            <a:pPr lvl="1"/>
            <a:r>
              <a:rPr lang="ko-KR" altLang="en-US" dirty="0" smtClean="0"/>
              <a:t>클래스에 생성자가 하나도 정의되지 않은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의해 자동으로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없는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작업 없이 단순 리턴</a:t>
            </a:r>
            <a:endParaRPr lang="en-US" altLang="ko-KR" dirty="0" smtClean="0"/>
          </a:p>
          <a:p>
            <a:r>
              <a:rPr lang="ko-KR" altLang="en-US" dirty="0" smtClean="0"/>
              <a:t>디폴트 생성자라고도 부름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053" y="3429000"/>
            <a:ext cx="397839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pPr defTabSz="180000"/>
            <a:r>
              <a:rPr lang="en-US" altLang="ko-KR" sz="1400" dirty="0" smtClean="0"/>
              <a:t>	public  void </a:t>
            </a:r>
            <a:r>
              <a:rPr lang="en-US" altLang="ko-KR" sz="1400" dirty="0" err="1" smtClean="0"/>
              <a:t>setX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  <a:r>
              <a:rPr lang="en-US" altLang="ko-KR" sz="1400" dirty="0" err="1" smtClean="0"/>
              <a:t>this.x</a:t>
            </a:r>
            <a:r>
              <a:rPr lang="en-US" altLang="ko-KR" sz="1400" dirty="0" smtClean="0"/>
              <a:t> = x;}</a:t>
            </a:r>
          </a:p>
          <a:p>
            <a:pPr defTabSz="180000"/>
            <a:r>
              <a:rPr lang="en-US" altLang="ko-KR" sz="1400" dirty="0" smtClean="0"/>
              <a:t>	public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getX</a:t>
            </a:r>
            <a:r>
              <a:rPr lang="en-US" altLang="ko-KR" sz="1400" dirty="0" smtClean="0"/>
              <a:t>() {return x;}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 p= </a:t>
            </a:r>
            <a:r>
              <a:rPr lang="en-US" altLang="ko-KR" sz="1400" dirty="0" smtClean="0">
                <a:solidFill>
                  <a:srgbClr val="FF0000"/>
                </a:solidFill>
              </a:rPr>
              <a:t>new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DefaultConstructor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p.setX</a:t>
            </a:r>
            <a:r>
              <a:rPr lang="en-US" altLang="ko-KR" sz="1400" dirty="0" smtClean="0"/>
              <a:t>(3);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429000"/>
            <a:ext cx="397839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pPr defTabSz="180000"/>
            <a:r>
              <a:rPr lang="en-US" altLang="ko-KR" sz="1400" dirty="0" smtClean="0"/>
              <a:t>	public  void </a:t>
            </a:r>
            <a:r>
              <a:rPr lang="en-US" altLang="ko-KR" sz="1400" dirty="0" err="1" smtClean="0"/>
              <a:t>setX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  <a:r>
              <a:rPr lang="en-US" altLang="ko-KR" sz="1400" dirty="0" err="1" smtClean="0"/>
              <a:t>this.x</a:t>
            </a:r>
            <a:r>
              <a:rPr lang="en-US" altLang="ko-KR" sz="1400" dirty="0" smtClean="0"/>
              <a:t> = x;}</a:t>
            </a:r>
          </a:p>
          <a:p>
            <a:pPr defTabSz="180000"/>
            <a:r>
              <a:rPr lang="en-US" altLang="ko-KR" sz="1400" dirty="0" smtClean="0"/>
              <a:t>	public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getX</a:t>
            </a:r>
            <a:r>
              <a:rPr lang="en-US" altLang="ko-KR" sz="1400" dirty="0" smtClean="0"/>
              <a:t>() {return x;}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i="1" dirty="0" smtClean="0">
                <a:solidFill>
                  <a:srgbClr val="0070C0"/>
                </a:solidFill>
              </a:rPr>
              <a:t>public </a:t>
            </a:r>
            <a:r>
              <a:rPr lang="en-US" altLang="ko-KR" sz="1400" b="1" i="1" dirty="0" err="1" smtClean="0">
                <a:solidFill>
                  <a:srgbClr val="0070C0"/>
                </a:solidFill>
              </a:rPr>
              <a:t>DefaultConstructor</a:t>
            </a:r>
            <a:r>
              <a:rPr lang="en-US" altLang="ko-KR" sz="1400" b="1" i="1" dirty="0" smtClean="0">
                <a:solidFill>
                  <a:srgbClr val="0070C0"/>
                </a:solidFill>
              </a:rPr>
              <a:t>() { 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 p= </a:t>
            </a:r>
            <a:r>
              <a:rPr lang="en-US" altLang="ko-KR" sz="1400" dirty="0" smtClean="0">
                <a:solidFill>
                  <a:srgbClr val="FF0000"/>
                </a:solidFill>
              </a:rPr>
              <a:t>new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DefaultConstructor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p.setX</a:t>
            </a:r>
            <a:r>
              <a:rPr lang="en-US" altLang="ko-KR" sz="1400" dirty="0" smtClean="0"/>
              <a:t>(3);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320" y="3645024"/>
            <a:ext cx="1587358" cy="578882"/>
          </a:xfrm>
          <a:prstGeom prst="wedgeRoundRectCallout">
            <a:avLst>
              <a:gd name="adj1" fmla="val -108357"/>
              <a:gd name="adj2" fmla="val 1127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컴파일러에 의해 </a:t>
            </a:r>
            <a:endParaRPr lang="en-US" altLang="ko-KR" sz="1400" dirty="0" smtClean="0"/>
          </a:p>
          <a:p>
            <a:r>
              <a:rPr lang="ko-KR" altLang="en-US" sz="1400" dirty="0" smtClean="0"/>
              <a:t>자동 삽입된 기본 </a:t>
            </a:r>
            <a:r>
              <a:rPr lang="ko-KR" altLang="en-US" sz="1400" dirty="0" err="1" smtClean="0"/>
              <a:t>생성자</a:t>
            </a:r>
            <a:endParaRPr lang="ko-KR" altLang="en-US" sz="1400" dirty="0" smtClean="0"/>
          </a:p>
        </p:txBody>
      </p:sp>
      <p:sp>
        <p:nvSpPr>
          <p:cNvPr id="27" name="자유형 26"/>
          <p:cNvSpPr/>
          <p:nvPr/>
        </p:nvSpPr>
        <p:spPr>
          <a:xfrm>
            <a:off x="6992022" y="4648027"/>
            <a:ext cx="1587358" cy="595901"/>
          </a:xfrm>
          <a:custGeom>
            <a:avLst/>
            <a:gdLst>
              <a:gd name="connsiteX0" fmla="*/ 1448656 w 1587358"/>
              <a:gd name="connsiteY0" fmla="*/ 595901 h 595901"/>
              <a:gd name="connsiteX1" fmla="*/ 1345915 w 1587358"/>
              <a:gd name="connsiteY1" fmla="*/ 123289 h 595901"/>
              <a:gd name="connsiteX2" fmla="*/ 0 w 1587358"/>
              <a:gd name="connsiteY2" fmla="*/ 0 h 5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358" h="595901">
                <a:moveTo>
                  <a:pt x="1448656" y="595901"/>
                </a:moveTo>
                <a:cubicBezTo>
                  <a:pt x="1518007" y="409253"/>
                  <a:pt x="1587358" y="222606"/>
                  <a:pt x="1345915" y="123289"/>
                </a:cubicBezTo>
                <a:cubicBezTo>
                  <a:pt x="1104472" y="23972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5675769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개발자가 작성한 코드</a:t>
            </a:r>
            <a:endParaRPr lang="ko-KR" altLang="en-US" sz="1400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82763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자동으로 기본 </a:t>
            </a: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삽입한 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생성자가 자동 생성되지 않는 경우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7192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클래스에 생성자가 </a:t>
            </a:r>
            <a:r>
              <a:rPr lang="ko-KR" altLang="en-US" dirty="0"/>
              <a:t>하나라도 </a:t>
            </a:r>
            <a:r>
              <a:rPr lang="ko-KR" altLang="en-US" dirty="0" smtClean="0"/>
              <a:t>존재하면 자동으로 </a:t>
            </a:r>
            <a:r>
              <a:rPr lang="ko-KR" altLang="en-US" dirty="0"/>
              <a:t>기본 생성자가 </a:t>
            </a:r>
            <a:r>
              <a:rPr lang="ko-KR" altLang="en-US" dirty="0" smtClean="0"/>
              <a:t>생성되지 않음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2500306"/>
            <a:ext cx="4177169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pPr defTabSz="180000"/>
            <a:r>
              <a:rPr lang="en-US" altLang="ko-KR" sz="1400" dirty="0" smtClean="0"/>
              <a:t>	public  void </a:t>
            </a:r>
            <a:r>
              <a:rPr lang="en-US" altLang="ko-KR" sz="1400" dirty="0" err="1" smtClean="0"/>
              <a:t>setX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  <a:r>
              <a:rPr lang="en-US" altLang="ko-KR" sz="1400" dirty="0" err="1" smtClean="0"/>
              <a:t>this.x</a:t>
            </a:r>
            <a:r>
              <a:rPr lang="en-US" altLang="ko-KR" sz="1400" dirty="0" smtClean="0"/>
              <a:t> = x;}</a:t>
            </a:r>
          </a:p>
          <a:p>
            <a:pPr defTabSz="180000"/>
            <a:r>
              <a:rPr lang="en-US" altLang="ko-KR" sz="1400" dirty="0" smtClean="0"/>
              <a:t>	public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getX</a:t>
            </a:r>
            <a:r>
              <a:rPr lang="en-US" altLang="ko-KR" sz="1400" dirty="0" smtClean="0"/>
              <a:t>() {return x;}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this.x</a:t>
            </a:r>
            <a:r>
              <a:rPr lang="en-US" altLang="ko-KR" sz="1400" dirty="0" smtClean="0"/>
              <a:t> = x;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 p1= </a:t>
            </a:r>
            <a:r>
              <a:rPr lang="en-US" altLang="ko-KR" sz="1400" dirty="0" smtClean="0">
                <a:solidFill>
                  <a:srgbClr val="FF0000"/>
                </a:solidFill>
              </a:rPr>
              <a:t>new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DefaultConstructor</a:t>
            </a:r>
            <a:r>
              <a:rPr lang="en-US" altLang="ko-KR" sz="1400" dirty="0" smtClean="0">
                <a:solidFill>
                  <a:srgbClr val="FF0000"/>
                </a:solidFill>
              </a:rPr>
              <a:t>(3);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p1.getX();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/>
              <a:t>DefaultConstructor</a:t>
            </a:r>
            <a:r>
              <a:rPr lang="en-US" altLang="ko-KR" sz="1400" dirty="0" smtClean="0"/>
              <a:t> p2= </a:t>
            </a:r>
            <a:r>
              <a:rPr lang="en-US" altLang="ko-KR" sz="1400" dirty="0" smtClean="0">
                <a:solidFill>
                  <a:srgbClr val="FF0000"/>
                </a:solidFill>
              </a:rPr>
              <a:t>new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DefaultConstructor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smtClean="0"/>
              <a:t>p2.setX(5);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42950" y="3739793"/>
            <a:ext cx="2029146" cy="832207"/>
          </a:xfrm>
          <a:custGeom>
            <a:avLst/>
            <a:gdLst>
              <a:gd name="connsiteX0" fmla="*/ 1448656 w 2029146"/>
              <a:gd name="connsiteY0" fmla="*/ 832207 h 832207"/>
              <a:gd name="connsiteX1" fmla="*/ 1787703 w 2029146"/>
              <a:gd name="connsiteY1" fmla="*/ 400692 h 832207"/>
              <a:gd name="connsiteX2" fmla="*/ 0 w 2029146"/>
              <a:gd name="connsiteY2" fmla="*/ 0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146" h="832207">
                <a:moveTo>
                  <a:pt x="1448656" y="832207"/>
                </a:moveTo>
                <a:cubicBezTo>
                  <a:pt x="1738901" y="685800"/>
                  <a:pt x="2029146" y="539393"/>
                  <a:pt x="1787703" y="400692"/>
                </a:cubicBezTo>
                <a:cubicBezTo>
                  <a:pt x="1546260" y="261991"/>
                  <a:pt x="773130" y="130995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93296" y="4725144"/>
            <a:ext cx="1992486" cy="646986"/>
          </a:xfrm>
          <a:prstGeom prst="wedgeRoundRectCallout">
            <a:avLst>
              <a:gd name="adj1" fmla="val -105824"/>
              <a:gd name="adj2" fmla="val 262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컴파일 오류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해당하는 생성자가 없음 </a:t>
            </a:r>
            <a:r>
              <a:rPr lang="en-US" altLang="ko-KR" sz="1600" dirty="0" smtClean="0"/>
              <a:t>!!!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43504" y="2714620"/>
            <a:ext cx="286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rgbClr val="0070C0"/>
                </a:solidFill>
              </a:rPr>
              <a:t>public </a:t>
            </a:r>
            <a:r>
              <a:rPr lang="en-US" altLang="ko-KR" b="1" i="1" dirty="0" err="1" smtClean="0">
                <a:solidFill>
                  <a:srgbClr val="0070C0"/>
                </a:solidFill>
              </a:rPr>
              <a:t>DefaultConstructor</a:t>
            </a:r>
            <a:r>
              <a:rPr lang="en-US" altLang="ko-KR" b="1" i="1" dirty="0" smtClean="0">
                <a:solidFill>
                  <a:srgbClr val="0070C0"/>
                </a:solidFill>
              </a:rPr>
              <a:t>() { }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2551840" y="2928934"/>
            <a:ext cx="2591664" cy="595103"/>
          </a:xfrm>
          <a:custGeom>
            <a:avLst/>
            <a:gdLst>
              <a:gd name="connsiteX0" fmla="*/ 2537717 w 2537717"/>
              <a:gd name="connsiteY0" fmla="*/ 23973 h 404117"/>
              <a:gd name="connsiteX1" fmla="*/ 1705510 w 2537717"/>
              <a:gd name="connsiteY1" fmla="*/ 44521 h 404117"/>
              <a:gd name="connsiteX2" fmla="*/ 1068512 w 2537717"/>
              <a:gd name="connsiteY2" fmla="*/ 291101 h 404117"/>
              <a:gd name="connsiteX3" fmla="*/ 0 w 2537717"/>
              <a:gd name="connsiteY3" fmla="*/ 404117 h 40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7717" h="404117">
                <a:moveTo>
                  <a:pt x="2537717" y="23973"/>
                </a:moveTo>
                <a:cubicBezTo>
                  <a:pt x="2244047" y="11986"/>
                  <a:pt x="1950377" y="0"/>
                  <a:pt x="1705510" y="44521"/>
                </a:cubicBezTo>
                <a:cubicBezTo>
                  <a:pt x="1460643" y="89042"/>
                  <a:pt x="1352764" y="231168"/>
                  <a:pt x="1068512" y="291101"/>
                </a:cubicBezTo>
                <a:cubicBezTo>
                  <a:pt x="784260" y="351034"/>
                  <a:pt x="392130" y="377575"/>
                  <a:pt x="0" y="404117"/>
                </a:cubicBezTo>
              </a:path>
            </a:pathLst>
          </a:cu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86380" y="2428868"/>
            <a:ext cx="2499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컴파일러가 기본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생성자를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자동 생성하지 않음</a:t>
            </a:r>
          </a:p>
        </p:txBody>
      </p:sp>
      <p:sp>
        <p:nvSpPr>
          <p:cNvPr id="14" name="곱셈 기호 13"/>
          <p:cNvSpPr/>
          <p:nvPr/>
        </p:nvSpPr>
        <p:spPr>
          <a:xfrm>
            <a:off x="4143372" y="2786058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5758780" cy="216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676456" cy="141568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데이터를 클래스 내에 정의하고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외부에서는 공개된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인터페이스만을 접근할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외부에서는 비공개 데이터에 직접 접근하거나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구현 세부를 알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객체 내 데이터에 대한 보안</a:t>
            </a:r>
            <a:r>
              <a:rPr lang="en-US" altLang="ko-KR" dirty="0"/>
              <a:t>, </a:t>
            </a:r>
            <a:r>
              <a:rPr lang="ko-KR" altLang="en-US" dirty="0"/>
              <a:t>보호</a:t>
            </a:r>
            <a:r>
              <a:rPr lang="en-US" altLang="ko-KR" dirty="0"/>
              <a:t>, </a:t>
            </a:r>
            <a:r>
              <a:rPr lang="ko-KR" altLang="en-US" dirty="0"/>
              <a:t>외부 접근 </a:t>
            </a:r>
            <a:r>
              <a:rPr lang="ko-KR" altLang="en-US" dirty="0" smtClean="0"/>
              <a:t>제한 </a:t>
            </a:r>
            <a:r>
              <a:rPr lang="en-US" altLang="ko-KR" dirty="0" smtClean="0"/>
              <a:t>-&gt; </a:t>
            </a:r>
            <a:r>
              <a:rPr lang="ko-KR" altLang="en-US" dirty="0"/>
              <a:t>정보 </a:t>
            </a:r>
            <a:r>
              <a:rPr lang="ko-KR" altLang="en-US" dirty="0" smtClean="0"/>
              <a:t>은닉화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언어의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7047" y="5074186"/>
            <a:ext cx="1643074" cy="16430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1" name="직선 연결선 20"/>
          <p:cNvCxnSpPr>
            <a:stCxn id="20" idx="1"/>
            <a:endCxn id="20" idx="3"/>
          </p:cNvCxnSpPr>
          <p:nvPr/>
        </p:nvCxnSpPr>
        <p:spPr>
          <a:xfrm rot="10800000" flipH="1">
            <a:off x="2787047" y="5895723"/>
            <a:ext cx="1643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58485" y="5157790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String </a:t>
            </a:r>
            <a:r>
              <a:rPr lang="en-US" altLang="ko-KR" sz="1600" dirty="0" smtClean="0"/>
              <a:t>name;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8485" y="5860004"/>
            <a:ext cx="1244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void</a:t>
            </a:r>
            <a:r>
              <a:rPr lang="ko-KR" altLang="en-US" sz="1600" smtClean="0"/>
              <a:t> </a:t>
            </a:r>
            <a:r>
              <a:rPr lang="en-US" altLang="ko-KR" sz="1600" smtClean="0"/>
              <a:t>speak();</a:t>
            </a:r>
            <a:endParaRPr lang="en-US" altLang="ko-KR" sz="1600" dirty="0" smtClean="0"/>
          </a:p>
          <a:p>
            <a:r>
              <a:rPr lang="en-US" altLang="ko-KR" sz="1600" smtClean="0"/>
              <a:t>void eat();</a:t>
            </a:r>
            <a:endParaRPr lang="en-US" altLang="ko-KR" sz="1600" dirty="0" smtClean="0"/>
          </a:p>
          <a:p>
            <a:r>
              <a:rPr lang="en-US" altLang="ko-KR" sz="1600" smtClean="0"/>
              <a:t>void study();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287113" y="48006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15873" y="535993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데이타</a:t>
            </a:r>
            <a:r>
              <a:rPr lang="ko-KR" altLang="en-US" smtClean="0"/>
              <a:t> 필드</a:t>
            </a:r>
            <a:r>
              <a:rPr lang="en-US" altLang="ko-KR" smtClean="0"/>
              <a:t>(field)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5873" y="607431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메소드</a:t>
            </a:r>
            <a:r>
              <a:rPr lang="en-US" altLang="ko-KR" smtClean="0"/>
              <a:t>(method)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654" y="359691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실세계의</a:t>
            </a:r>
            <a:r>
              <a:rPr lang="ko-KR" altLang="en-US" dirty="0" smtClean="0">
                <a:solidFill>
                  <a:srgbClr val="0070C0"/>
                </a:solidFill>
              </a:rPr>
              <a:t> 캡슐화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3121" y="570077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자바 객체의 캡슐화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4501559" y="5217062"/>
            <a:ext cx="214314" cy="500066"/>
          </a:xfrm>
          <a:prstGeom prst="rightBrace">
            <a:avLst>
              <a:gd name="adj1" fmla="val 43750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/>
          <p:cNvSpPr/>
          <p:nvPr/>
        </p:nvSpPr>
        <p:spPr>
          <a:xfrm>
            <a:off x="4501559" y="5931442"/>
            <a:ext cx="214314" cy="642942"/>
          </a:xfrm>
          <a:prstGeom prst="rightBrace">
            <a:avLst>
              <a:gd name="adj1" fmla="val 43750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this(), </a:t>
            </a:r>
            <a:r>
              <a:rPr lang="ko-KR" altLang="en-US" smtClean="0"/>
              <a:t>생성자에서 다른 생성자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2857520" cy="5286412"/>
          </a:xfrm>
        </p:spPr>
        <p:txBody>
          <a:bodyPr/>
          <a:lstStyle/>
          <a:p>
            <a:r>
              <a:rPr lang="en-US" altLang="ko-KR" dirty="0" smtClean="0"/>
              <a:t>this()</a:t>
            </a:r>
          </a:p>
          <a:p>
            <a:pPr lvl="1"/>
            <a:r>
              <a:rPr lang="ko-KR" altLang="en-US" dirty="0" smtClean="0"/>
              <a:t>같은 클래스의 다른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생성자 내에서만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메소드에서는 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처음에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7408" y="928670"/>
            <a:ext cx="5098888" cy="5755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Book {</a:t>
            </a:r>
          </a:p>
          <a:p>
            <a:pPr defTabSz="180000"/>
            <a:r>
              <a:rPr lang="en-US" altLang="ko-KR" sz="1600" dirty="0" smtClean="0"/>
              <a:t>	String title;</a:t>
            </a:r>
          </a:p>
          <a:p>
            <a:pPr defTabSz="180000"/>
            <a:r>
              <a:rPr lang="en-US" altLang="ko-KR" sz="1600" dirty="0" smtClean="0"/>
              <a:t>	String author;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ISBN;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Book(String title, String author,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ISBN)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this.title</a:t>
            </a:r>
            <a:r>
              <a:rPr lang="en-US" altLang="ko-KR" sz="1600" dirty="0" smtClean="0"/>
              <a:t> = title;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this.author</a:t>
            </a:r>
            <a:r>
              <a:rPr lang="en-US" altLang="ko-KR" sz="1600" dirty="0" smtClean="0"/>
              <a:t> = author;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this.ISBN</a:t>
            </a:r>
            <a:r>
              <a:rPr lang="en-US" altLang="ko-KR" sz="1600" dirty="0" smtClean="0"/>
              <a:t> = ISBN;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Book(String title,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ISBN)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this(title, "Anonymous", ISBN);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Book() {</a:t>
            </a:r>
          </a:p>
          <a:p>
            <a:pPr defTabSz="180000"/>
            <a:r>
              <a:rPr lang="en-US" altLang="ko-KR" sz="1600" dirty="0" smtClean="0"/>
              <a:t>		this(null, null, 0); 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생성자가 호출되었음</a:t>
            </a:r>
            <a:r>
              <a:rPr lang="en-US" altLang="ko-KR" sz="1600" dirty="0" smtClean="0"/>
              <a:t>");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}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Book </a:t>
            </a:r>
            <a:r>
              <a:rPr lang="en-US" altLang="ko-KR" sz="1600" dirty="0" err="1" smtClean="0"/>
              <a:t>javaBook</a:t>
            </a:r>
            <a:r>
              <a:rPr lang="en-US" altLang="ko-KR" sz="1600" dirty="0" smtClean="0"/>
              <a:t> = new Book("Java JDK", "</a:t>
            </a:r>
            <a:r>
              <a:rPr lang="ko-KR" altLang="en-US" sz="1600" dirty="0" smtClean="0"/>
              <a:t>황기태</a:t>
            </a:r>
            <a:r>
              <a:rPr lang="en-US" altLang="ko-KR" sz="1600" dirty="0" smtClean="0"/>
              <a:t>", 3333);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	Book </a:t>
            </a:r>
            <a:r>
              <a:rPr lang="en-US" altLang="ko-KR" sz="1600" dirty="0" err="1" smtClean="0"/>
              <a:t>holyBible</a:t>
            </a:r>
            <a:r>
              <a:rPr lang="en-US" altLang="ko-KR" sz="1600" dirty="0" smtClean="0"/>
              <a:t> = </a:t>
            </a:r>
            <a:r>
              <a:rPr lang="en-US" altLang="ko-KR" sz="1600" dirty="0" smtClean="0">
                <a:solidFill>
                  <a:srgbClr val="FF0000"/>
                </a:solidFill>
              </a:rPr>
              <a:t>new Book("Holy Bible", 1); </a:t>
            </a:r>
            <a:endParaRPr lang="ko-KR" altLang="en-US" sz="16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600" dirty="0" smtClean="0"/>
              <a:t>		Book </a:t>
            </a:r>
            <a:r>
              <a:rPr lang="en-US" altLang="ko-KR" sz="1600" dirty="0" err="1" smtClean="0"/>
              <a:t>emptyBook</a:t>
            </a:r>
            <a:r>
              <a:rPr lang="en-US" altLang="ko-KR" sz="1600" dirty="0" smtClean="0"/>
              <a:t> = new Book();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}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5909575" y="2372751"/>
            <a:ext cx="2788118" cy="1443789"/>
          </a:xfrm>
          <a:custGeom>
            <a:avLst/>
            <a:gdLst>
              <a:gd name="connsiteX0" fmla="*/ 0 w 2788118"/>
              <a:gd name="connsiteY0" fmla="*/ 1443789 h 1443789"/>
              <a:gd name="connsiteX1" fmla="*/ 2569945 w 2788118"/>
              <a:gd name="connsiteY1" fmla="*/ 721895 h 1443789"/>
              <a:gd name="connsiteX2" fmla="*/ 1309036 w 2788118"/>
              <a:gd name="connsiteY2" fmla="*/ 0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8118" h="1443789">
                <a:moveTo>
                  <a:pt x="0" y="1443789"/>
                </a:moveTo>
                <a:cubicBezTo>
                  <a:pt x="1175886" y="1203158"/>
                  <a:pt x="2351772" y="962527"/>
                  <a:pt x="2569945" y="721895"/>
                </a:cubicBezTo>
                <a:cubicBezTo>
                  <a:pt x="2788118" y="481264"/>
                  <a:pt x="2048577" y="240632"/>
                  <a:pt x="1309036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092455" y="3585534"/>
            <a:ext cx="2584383" cy="2165684"/>
          </a:xfrm>
          <a:custGeom>
            <a:avLst/>
            <a:gdLst>
              <a:gd name="connsiteX0" fmla="*/ 1068404 w 2584383"/>
              <a:gd name="connsiteY0" fmla="*/ 2165684 h 2165684"/>
              <a:gd name="connsiteX1" fmla="*/ 2406316 w 2584383"/>
              <a:gd name="connsiteY1" fmla="*/ 1771048 h 2165684"/>
              <a:gd name="connsiteX2" fmla="*/ 0 w 2584383"/>
              <a:gd name="connsiteY2" fmla="*/ 0 h 21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383" h="2165684">
                <a:moveTo>
                  <a:pt x="1068404" y="2165684"/>
                </a:moveTo>
                <a:cubicBezTo>
                  <a:pt x="1826393" y="2148839"/>
                  <a:pt x="2584383" y="2131995"/>
                  <a:pt x="2406316" y="1771048"/>
                </a:cubicBezTo>
                <a:cubicBezTo>
                  <a:pt x="2228249" y="1410101"/>
                  <a:pt x="1114124" y="705050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08002" y="4215693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title = "Holy Bible"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ISBN = 3333</a:t>
            </a:r>
            <a:endParaRPr lang="ko-KR" altLang="en-US" sz="1400" dirty="0" err="1" smtClean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this() </a:t>
            </a:r>
            <a:r>
              <a:rPr lang="ko-KR" altLang="en-US" smtClean="0"/>
              <a:t>사용 실패 예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57290" y="1714488"/>
            <a:ext cx="607223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mtClean="0"/>
              <a:t>public Book() {</a:t>
            </a:r>
          </a:p>
          <a:p>
            <a:pPr defTabSz="180000"/>
            <a:r>
              <a:rPr lang="en-US" altLang="ko-KR" smtClean="0"/>
              <a:t>	System.out.println("</a:t>
            </a:r>
            <a:r>
              <a:rPr lang="ko-KR" altLang="en-US" smtClean="0"/>
              <a:t>생성자가 호출되었음</a:t>
            </a:r>
            <a:r>
              <a:rPr lang="en-US" altLang="ko-KR" smtClean="0"/>
              <a:t>");</a:t>
            </a:r>
          </a:p>
          <a:p>
            <a:pPr defTabSz="180000"/>
            <a:r>
              <a:rPr lang="en-US" altLang="ko-KR" smtClean="0"/>
              <a:t>	this(null, null, 0); // </a:t>
            </a:r>
            <a:r>
              <a:rPr lang="ko-KR" altLang="en-US" smtClean="0"/>
              <a:t>생성자의 첫 번째 문장이 아니기 때문에 컴파일 오류</a:t>
            </a:r>
          </a:p>
          <a:p>
            <a:pPr defTabSz="180000"/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소멸과 </a:t>
            </a:r>
            <a:r>
              <a:rPr lang="ko-KR" altLang="en-US" dirty="0" err="1" smtClean="0"/>
              <a:t>가비지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480328" cy="53114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소멸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  <a:r>
              <a:rPr lang="ko-KR" altLang="en-US" dirty="0" smtClean="0"/>
              <a:t>에 의해 생성된 객체 메모리를 자바 가상 기계에게 되돌려 주는 행위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가용 메모리에 포함시킴</a:t>
            </a:r>
            <a:endParaRPr lang="en-US" altLang="ko-KR" dirty="0" smtClean="0"/>
          </a:p>
          <a:p>
            <a:r>
              <a:rPr lang="ko-KR" altLang="en-US" dirty="0" smtClean="0"/>
              <a:t>자바에서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기능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개발자에게는 매우 다행스러운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C/C++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객체를 개발자가 프로그램 내에서 </a:t>
            </a:r>
            <a:r>
              <a:rPr lang="ko-KR" altLang="en-US" dirty="0" err="1" smtClean="0"/>
              <a:t>삭제해야함</a:t>
            </a:r>
            <a:endParaRPr lang="en-US" altLang="ko-KR" dirty="0" smtClean="0"/>
          </a:p>
          <a:p>
            <a:r>
              <a:rPr lang="ko-KR" altLang="en-US" dirty="0" err="1" smtClean="0"/>
              <a:t>가비지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대한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없어지면 객체는 </a:t>
            </a:r>
            <a:r>
              <a:rPr lang="ko-KR" altLang="en-US" dirty="0" err="1" smtClean="0"/>
              <a:t>가비지</a:t>
            </a:r>
            <a:r>
              <a:rPr lang="en-US" altLang="ko-KR" dirty="0" smtClean="0"/>
              <a:t>(garbage)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기계의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/>
              <a:t>컬</a:t>
            </a:r>
            <a:r>
              <a:rPr lang="ko-KR" altLang="en-US" dirty="0" err="1" smtClean="0"/>
              <a:t>렉터가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메모리를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16"/>
          <p:cNvSpPr/>
          <p:nvPr/>
        </p:nvSpPr>
        <p:spPr>
          <a:xfrm>
            <a:off x="4150668" y="3044342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직사각형 16"/>
          <p:cNvSpPr/>
          <p:nvPr/>
        </p:nvSpPr>
        <p:spPr>
          <a:xfrm>
            <a:off x="4150668" y="2329962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6986" y="22585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순서도: 연결자 18"/>
          <p:cNvSpPr/>
          <p:nvPr/>
        </p:nvSpPr>
        <p:spPr>
          <a:xfrm>
            <a:off x="4413050" y="2401400"/>
            <a:ext cx="21431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14"/>
          <p:cNvCxnSpPr>
            <a:stCxn id="6" idx="6"/>
          </p:cNvCxnSpPr>
          <p:nvPr/>
        </p:nvCxnSpPr>
        <p:spPr>
          <a:xfrm>
            <a:off x="4627364" y="2508557"/>
            <a:ext cx="166644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20"/>
          <p:cNvSpPr/>
          <p:nvPr/>
        </p:nvSpPr>
        <p:spPr>
          <a:xfrm>
            <a:off x="6293808" y="2258524"/>
            <a:ext cx="1774279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이몽룡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9934" y="2972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" name="순서도: 연결자 18"/>
          <p:cNvSpPr/>
          <p:nvPr/>
        </p:nvSpPr>
        <p:spPr>
          <a:xfrm>
            <a:off x="4390077" y="3115780"/>
            <a:ext cx="21431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/>
          <p:cNvCxnSpPr>
            <a:stCxn id="16" idx="6"/>
          </p:cNvCxnSpPr>
          <p:nvPr/>
        </p:nvCxnSpPr>
        <p:spPr>
          <a:xfrm flipV="1">
            <a:off x="4604391" y="2508558"/>
            <a:ext cx="1689417" cy="714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9724" y="2298279"/>
            <a:ext cx="298291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Person a, b;</a:t>
            </a:r>
          </a:p>
          <a:p>
            <a:r>
              <a:rPr lang="en-US" altLang="ko-KR" sz="1600" dirty="0" smtClean="0"/>
              <a:t>a = new Person(“</a:t>
            </a:r>
            <a:r>
              <a:rPr lang="ko-KR" altLang="en-US" sz="1600" dirty="0" smtClean="0"/>
              <a:t>이몽룡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b = new Person(“</a:t>
            </a:r>
            <a:r>
              <a:rPr lang="ko-KR" altLang="en-US" sz="1600" dirty="0" err="1" smtClean="0"/>
              <a:t>성춘향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b = a; // b</a:t>
            </a:r>
            <a:r>
              <a:rPr lang="ko-KR" altLang="en-US" sz="1600" dirty="0" smtClean="0"/>
              <a:t>가 가리키던 </a:t>
            </a:r>
            <a:r>
              <a:rPr lang="ko-KR" altLang="en-US" sz="1600" dirty="0" err="1" smtClean="0"/>
              <a:t>객체는가비지가</a:t>
            </a:r>
            <a:r>
              <a:rPr lang="ko-KR" altLang="en-US" sz="1600" dirty="0" smtClean="0"/>
              <a:t> 됨</a:t>
            </a:r>
            <a:endParaRPr lang="en-US" altLang="ko-KR" sz="16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579560" y="1972772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Person </a:t>
            </a:r>
            <a:r>
              <a:rPr lang="ko-KR" altLang="en-US" sz="1600" dirty="0" smtClean="0"/>
              <a:t>객체</a:t>
            </a:r>
            <a:endParaRPr lang="ko-KR" altLang="en-US" sz="1600" dirty="0"/>
          </a:p>
        </p:txBody>
      </p:sp>
      <p:sp>
        <p:nvSpPr>
          <p:cNvPr id="71" name="순서도: 처리 20"/>
          <p:cNvSpPr/>
          <p:nvPr/>
        </p:nvSpPr>
        <p:spPr>
          <a:xfrm>
            <a:off x="6293808" y="3044342"/>
            <a:ext cx="1774279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성춘향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79560" y="2758590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Person </a:t>
            </a:r>
            <a:r>
              <a:rPr lang="ko-KR" altLang="en-US" sz="1600" dirty="0" smtClean="0"/>
              <a:t>객체</a:t>
            </a:r>
            <a:endParaRPr lang="ko-KR" altLang="en-US" sz="1600" dirty="0"/>
          </a:p>
        </p:txBody>
      </p:sp>
      <p:cxnSp>
        <p:nvCxnSpPr>
          <p:cNvPr id="74" name="직선 화살표 연결선 73"/>
          <p:cNvCxnSpPr>
            <a:stCxn id="16" idx="6"/>
            <a:endCxn id="71" idx="1"/>
          </p:cNvCxnSpPr>
          <p:nvPr/>
        </p:nvCxnSpPr>
        <p:spPr>
          <a:xfrm>
            <a:off x="4604391" y="3222937"/>
            <a:ext cx="1689417" cy="714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곱셈 기호 75"/>
          <p:cNvSpPr/>
          <p:nvPr/>
        </p:nvSpPr>
        <p:spPr>
          <a:xfrm>
            <a:off x="5507990" y="3044342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5744689" y="3556637"/>
            <a:ext cx="1049185" cy="641023"/>
          </a:xfrm>
          <a:custGeom>
            <a:avLst/>
            <a:gdLst>
              <a:gd name="connsiteX0" fmla="*/ 0 w 1574276"/>
              <a:gd name="connsiteY0" fmla="*/ 641023 h 641023"/>
              <a:gd name="connsiteX1" fmla="*/ 179109 w 1574276"/>
              <a:gd name="connsiteY1" fmla="*/ 527901 h 641023"/>
              <a:gd name="connsiteX2" fmla="*/ 603315 w 1574276"/>
              <a:gd name="connsiteY2" fmla="*/ 584462 h 641023"/>
              <a:gd name="connsiteX3" fmla="*/ 1084082 w 1574276"/>
              <a:gd name="connsiteY3" fmla="*/ 575035 h 641023"/>
              <a:gd name="connsiteX4" fmla="*/ 1131216 w 1574276"/>
              <a:gd name="connsiteY4" fmla="*/ 367645 h 641023"/>
              <a:gd name="connsiteX5" fmla="*/ 1489435 w 1574276"/>
              <a:gd name="connsiteY5" fmla="*/ 254524 h 641023"/>
              <a:gd name="connsiteX6" fmla="*/ 1574276 w 1574276"/>
              <a:gd name="connsiteY6" fmla="*/ 0 h 64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4276" h="641023">
                <a:moveTo>
                  <a:pt x="0" y="641023"/>
                </a:moveTo>
                <a:cubicBezTo>
                  <a:pt x="39278" y="589175"/>
                  <a:pt x="78557" y="537328"/>
                  <a:pt x="179109" y="527901"/>
                </a:cubicBezTo>
                <a:cubicBezTo>
                  <a:pt x="279661" y="518474"/>
                  <a:pt x="452486" y="576606"/>
                  <a:pt x="603315" y="584462"/>
                </a:cubicBezTo>
                <a:cubicBezTo>
                  <a:pt x="754144" y="592318"/>
                  <a:pt x="996099" y="611171"/>
                  <a:pt x="1084082" y="575035"/>
                </a:cubicBezTo>
                <a:cubicBezTo>
                  <a:pt x="1172066" y="538899"/>
                  <a:pt x="1063657" y="421063"/>
                  <a:pt x="1131216" y="367645"/>
                </a:cubicBezTo>
                <a:cubicBezTo>
                  <a:pt x="1198775" y="314227"/>
                  <a:pt x="1415592" y="315798"/>
                  <a:pt x="1489435" y="254524"/>
                </a:cubicBezTo>
                <a:cubicBezTo>
                  <a:pt x="1563278" y="193250"/>
                  <a:pt x="1568777" y="96625"/>
                  <a:pt x="1574276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365114" y="418735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가비지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77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: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772816"/>
            <a:ext cx="3528392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GarbageEx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String </a:t>
            </a:r>
            <a:r>
              <a:rPr lang="en-US" altLang="ko-KR" sz="1600" dirty="0"/>
              <a:t>a = new String("Good");</a:t>
            </a:r>
          </a:p>
          <a:p>
            <a:pPr defTabSz="180000"/>
            <a:r>
              <a:rPr lang="en-US" altLang="ko-KR" sz="1600" dirty="0" smtClean="0"/>
              <a:t>		String </a:t>
            </a:r>
            <a:r>
              <a:rPr lang="en-US" altLang="ko-KR" sz="1600" dirty="0"/>
              <a:t>b = new String("Bad");</a:t>
            </a:r>
          </a:p>
          <a:p>
            <a:pPr defTabSz="180000"/>
            <a:r>
              <a:rPr lang="en-US" altLang="ko-KR" sz="1600" dirty="0" smtClean="0"/>
              <a:t>		String </a:t>
            </a:r>
            <a:r>
              <a:rPr lang="en-US" altLang="ko-KR" sz="1600" dirty="0"/>
              <a:t>c = new String("Normal");</a:t>
            </a:r>
          </a:p>
          <a:p>
            <a:pPr defTabSz="180000"/>
            <a:r>
              <a:rPr lang="en-US" altLang="ko-KR" sz="1600" dirty="0" smtClean="0"/>
              <a:t>		String </a:t>
            </a:r>
            <a:r>
              <a:rPr lang="en-US" altLang="ko-KR" sz="1600" dirty="0"/>
              <a:t>d, e;</a:t>
            </a:r>
          </a:p>
          <a:p>
            <a:pPr defTabSz="180000"/>
            <a:r>
              <a:rPr lang="en-US" altLang="ko-KR" sz="1600" dirty="0" smtClean="0"/>
              <a:t>		a </a:t>
            </a:r>
            <a:r>
              <a:rPr lang="en-US" altLang="ko-KR" sz="1600" dirty="0"/>
              <a:t>= null; </a:t>
            </a:r>
          </a:p>
          <a:p>
            <a:pPr defTabSz="180000"/>
            <a:r>
              <a:rPr lang="en-US" altLang="ko-KR" sz="1600" dirty="0" smtClean="0"/>
              <a:t>		d </a:t>
            </a:r>
            <a:r>
              <a:rPr lang="en-US" altLang="ko-KR" sz="1600" dirty="0"/>
              <a:t>= c;</a:t>
            </a:r>
          </a:p>
          <a:p>
            <a:pPr defTabSz="180000"/>
            <a:r>
              <a:rPr lang="en-US" altLang="ko-KR" sz="1600" dirty="0" smtClean="0"/>
              <a:t>		c </a:t>
            </a:r>
            <a:r>
              <a:rPr lang="en-US" altLang="ko-KR" sz="1600" dirty="0"/>
              <a:t>= null;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707904" y="2809670"/>
            <a:ext cx="2527037" cy="3607595"/>
            <a:chOff x="3307477" y="1643050"/>
            <a:chExt cx="2527037" cy="3607595"/>
          </a:xfrm>
        </p:grpSpPr>
        <p:sp>
          <p:nvSpPr>
            <p:cNvPr id="6" name="직사각형 16"/>
            <p:cNvSpPr/>
            <p:nvPr/>
          </p:nvSpPr>
          <p:spPr>
            <a:xfrm>
              <a:off x="3643306" y="2428868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16"/>
            <p:cNvSpPr/>
            <p:nvPr/>
          </p:nvSpPr>
          <p:spPr>
            <a:xfrm>
              <a:off x="3643306" y="1714488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29624" y="1643050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9" name="순서도: 연결자 18"/>
            <p:cNvSpPr/>
            <p:nvPr/>
          </p:nvSpPr>
          <p:spPr>
            <a:xfrm>
              <a:off x="3905688" y="1785926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14"/>
            <p:cNvCxnSpPr>
              <a:stCxn id="9" idx="6"/>
            </p:cNvCxnSpPr>
            <p:nvPr/>
          </p:nvCxnSpPr>
          <p:spPr>
            <a:xfrm>
              <a:off x="4069812" y="1875236"/>
              <a:ext cx="1716633" cy="178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처리 20"/>
            <p:cNvSpPr/>
            <p:nvPr/>
          </p:nvSpPr>
          <p:spPr>
            <a:xfrm>
              <a:off x="4905820" y="1678769"/>
              <a:ext cx="928694" cy="357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“Good”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572" y="2357430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3" name="순서도: 연결자 18"/>
            <p:cNvSpPr/>
            <p:nvPr/>
          </p:nvSpPr>
          <p:spPr>
            <a:xfrm>
              <a:off x="3882715" y="2500306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14"/>
            <p:cNvCxnSpPr>
              <a:stCxn id="13" idx="6"/>
              <a:endCxn id="23" idx="1"/>
            </p:cNvCxnSpPr>
            <p:nvPr/>
          </p:nvCxnSpPr>
          <p:spPr>
            <a:xfrm flipV="1">
              <a:off x="4046839" y="2571744"/>
              <a:ext cx="858980" cy="1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처리 20"/>
            <p:cNvSpPr/>
            <p:nvPr/>
          </p:nvSpPr>
          <p:spPr>
            <a:xfrm>
              <a:off x="4905819" y="2393149"/>
              <a:ext cx="928694" cy="357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“Bad”</a:t>
              </a:r>
            </a:p>
          </p:txBody>
        </p:sp>
        <p:sp>
          <p:nvSpPr>
            <p:cNvPr id="26" name="직사각형 16"/>
            <p:cNvSpPr/>
            <p:nvPr/>
          </p:nvSpPr>
          <p:spPr>
            <a:xfrm>
              <a:off x="3618211" y="3178967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07477" y="3107529"/>
              <a:ext cx="27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c</a:t>
              </a:r>
              <a:endParaRPr lang="ko-KR" altLang="en-US" dirty="0"/>
            </a:p>
          </p:txBody>
        </p:sp>
        <p:sp>
          <p:nvSpPr>
            <p:cNvPr id="28" name="순서도: 연결자 18"/>
            <p:cNvSpPr/>
            <p:nvPr/>
          </p:nvSpPr>
          <p:spPr>
            <a:xfrm>
              <a:off x="3857620" y="3250405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14"/>
            <p:cNvCxnSpPr>
              <a:stCxn id="28" idx="6"/>
              <a:endCxn id="30" idx="1"/>
            </p:cNvCxnSpPr>
            <p:nvPr/>
          </p:nvCxnSpPr>
          <p:spPr>
            <a:xfrm flipV="1">
              <a:off x="4021744" y="3321843"/>
              <a:ext cx="858980" cy="1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0"/>
            <p:cNvSpPr/>
            <p:nvPr/>
          </p:nvSpPr>
          <p:spPr>
            <a:xfrm>
              <a:off x="4880724" y="3143248"/>
              <a:ext cx="928694" cy="357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smtClean="0">
                  <a:solidFill>
                    <a:schemeClr val="tx1"/>
                  </a:solidFill>
                </a:rPr>
                <a:t>“Normal”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16"/>
            <p:cNvSpPr/>
            <p:nvPr/>
          </p:nvSpPr>
          <p:spPr>
            <a:xfrm>
              <a:off x="3645031" y="3857604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34297" y="3786166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d</a:t>
              </a:r>
              <a:endParaRPr lang="ko-KR" altLang="en-US" dirty="0"/>
            </a:p>
          </p:txBody>
        </p:sp>
        <p:sp>
          <p:nvSpPr>
            <p:cNvPr id="33" name="순서도: 연결자 18"/>
            <p:cNvSpPr/>
            <p:nvPr/>
          </p:nvSpPr>
          <p:spPr>
            <a:xfrm>
              <a:off x="3884440" y="3929042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16"/>
            <p:cNvSpPr/>
            <p:nvPr/>
          </p:nvSpPr>
          <p:spPr>
            <a:xfrm>
              <a:off x="3619936" y="4464851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09202" y="439341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e</a:t>
              </a:r>
              <a:endParaRPr lang="ko-KR" altLang="en-US" dirty="0"/>
            </a:p>
          </p:txBody>
        </p:sp>
        <p:sp>
          <p:nvSpPr>
            <p:cNvPr id="36" name="순서도: 연결자 18"/>
            <p:cNvSpPr/>
            <p:nvPr/>
          </p:nvSpPr>
          <p:spPr>
            <a:xfrm>
              <a:off x="3859345" y="4536289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48564" y="4942868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(a)  </a:t>
              </a:r>
              <a:r>
                <a:rPr lang="ko-KR" altLang="en-US" sz="1400" smtClean="0"/>
                <a:t>초기 객체 생성시</a:t>
              </a:r>
              <a:endParaRPr lang="ko-KR" altLang="en-US" sz="1400" dirty="0" err="1" smtClean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8064" y="1820208"/>
            <a:ext cx="2639494" cy="4536289"/>
            <a:chOff x="6356339" y="714356"/>
            <a:chExt cx="2639494" cy="4536289"/>
          </a:xfrm>
        </p:grpSpPr>
        <p:sp>
          <p:nvSpPr>
            <p:cNvPr id="20" name="자유형 19"/>
            <p:cNvSpPr/>
            <p:nvPr/>
          </p:nvSpPr>
          <p:spPr>
            <a:xfrm flipH="1" flipV="1">
              <a:off x="8358214" y="1000108"/>
              <a:ext cx="357190" cy="642942"/>
            </a:xfrm>
            <a:custGeom>
              <a:avLst/>
              <a:gdLst>
                <a:gd name="connsiteX0" fmla="*/ 0 w 1574276"/>
                <a:gd name="connsiteY0" fmla="*/ 641023 h 641023"/>
                <a:gd name="connsiteX1" fmla="*/ 179109 w 1574276"/>
                <a:gd name="connsiteY1" fmla="*/ 527901 h 641023"/>
                <a:gd name="connsiteX2" fmla="*/ 603315 w 1574276"/>
                <a:gd name="connsiteY2" fmla="*/ 584462 h 641023"/>
                <a:gd name="connsiteX3" fmla="*/ 1084082 w 1574276"/>
                <a:gd name="connsiteY3" fmla="*/ 575035 h 641023"/>
                <a:gd name="connsiteX4" fmla="*/ 1131216 w 1574276"/>
                <a:gd name="connsiteY4" fmla="*/ 367645 h 641023"/>
                <a:gd name="connsiteX5" fmla="*/ 1489435 w 1574276"/>
                <a:gd name="connsiteY5" fmla="*/ 254524 h 641023"/>
                <a:gd name="connsiteX6" fmla="*/ 1574276 w 1574276"/>
                <a:gd name="connsiteY6" fmla="*/ 0 h 6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4276" h="641023">
                  <a:moveTo>
                    <a:pt x="0" y="641023"/>
                  </a:moveTo>
                  <a:cubicBezTo>
                    <a:pt x="39278" y="589175"/>
                    <a:pt x="78557" y="537328"/>
                    <a:pt x="179109" y="527901"/>
                  </a:cubicBezTo>
                  <a:cubicBezTo>
                    <a:pt x="279661" y="518474"/>
                    <a:pt x="452486" y="576606"/>
                    <a:pt x="603315" y="584462"/>
                  </a:cubicBezTo>
                  <a:cubicBezTo>
                    <a:pt x="754144" y="592318"/>
                    <a:pt x="996099" y="611171"/>
                    <a:pt x="1084082" y="575035"/>
                  </a:cubicBezTo>
                  <a:cubicBezTo>
                    <a:pt x="1172066" y="538899"/>
                    <a:pt x="1063657" y="421063"/>
                    <a:pt x="1131216" y="367645"/>
                  </a:cubicBezTo>
                  <a:cubicBezTo>
                    <a:pt x="1198775" y="314227"/>
                    <a:pt x="1415592" y="315798"/>
                    <a:pt x="1489435" y="254524"/>
                  </a:cubicBezTo>
                  <a:cubicBezTo>
                    <a:pt x="1563278" y="193250"/>
                    <a:pt x="1568777" y="96625"/>
                    <a:pt x="1574276" y="0"/>
                  </a:cubicBezTo>
                </a:path>
              </a:pathLst>
            </a:custGeom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9652" y="714356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가비지</a:t>
              </a:r>
              <a:endParaRPr lang="ko-KR" altLang="en-US" sz="1600" dirty="0"/>
            </a:p>
          </p:txBody>
        </p:sp>
        <p:sp>
          <p:nvSpPr>
            <p:cNvPr id="48" name="직사각형 16"/>
            <p:cNvSpPr/>
            <p:nvPr/>
          </p:nvSpPr>
          <p:spPr>
            <a:xfrm>
              <a:off x="6692168" y="2428868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16"/>
            <p:cNvSpPr/>
            <p:nvPr/>
          </p:nvSpPr>
          <p:spPr>
            <a:xfrm>
              <a:off x="6692168" y="1714488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8486" y="1643050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3" name="순서도: 처리 20"/>
            <p:cNvSpPr/>
            <p:nvPr/>
          </p:nvSpPr>
          <p:spPr>
            <a:xfrm>
              <a:off x="7954682" y="1678769"/>
              <a:ext cx="928694" cy="357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smtClean="0">
                  <a:solidFill>
                    <a:schemeClr val="tx1"/>
                  </a:solidFill>
                </a:rPr>
                <a:t>“Good”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81434" y="2357430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55" name="순서도: 연결자 18"/>
            <p:cNvSpPr/>
            <p:nvPr/>
          </p:nvSpPr>
          <p:spPr>
            <a:xfrm>
              <a:off x="6931577" y="2500306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14"/>
            <p:cNvCxnSpPr>
              <a:stCxn id="55" idx="6"/>
              <a:endCxn id="57" idx="1"/>
            </p:cNvCxnSpPr>
            <p:nvPr/>
          </p:nvCxnSpPr>
          <p:spPr>
            <a:xfrm flipV="1">
              <a:off x="7095701" y="2571744"/>
              <a:ext cx="858980" cy="1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처리 20"/>
            <p:cNvSpPr/>
            <p:nvPr/>
          </p:nvSpPr>
          <p:spPr>
            <a:xfrm>
              <a:off x="7954681" y="2393149"/>
              <a:ext cx="928694" cy="357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smtClean="0">
                  <a:solidFill>
                    <a:schemeClr val="tx1"/>
                  </a:solidFill>
                </a:rPr>
                <a:t>“Bad”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16"/>
            <p:cNvSpPr/>
            <p:nvPr/>
          </p:nvSpPr>
          <p:spPr>
            <a:xfrm>
              <a:off x="6667073" y="3178967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null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56339" y="3107529"/>
              <a:ext cx="27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c</a:t>
              </a:r>
              <a:endParaRPr lang="ko-KR" altLang="en-US" dirty="0"/>
            </a:p>
          </p:txBody>
        </p:sp>
        <p:sp>
          <p:nvSpPr>
            <p:cNvPr id="62" name="순서도: 처리 20"/>
            <p:cNvSpPr/>
            <p:nvPr/>
          </p:nvSpPr>
          <p:spPr>
            <a:xfrm>
              <a:off x="7929586" y="3143248"/>
              <a:ext cx="928694" cy="357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smtClean="0">
                  <a:solidFill>
                    <a:schemeClr val="tx1"/>
                  </a:solidFill>
                </a:rPr>
                <a:t>“Normal”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16"/>
            <p:cNvSpPr/>
            <p:nvPr/>
          </p:nvSpPr>
          <p:spPr>
            <a:xfrm>
              <a:off x="6693893" y="3857604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83159" y="3786166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d</a:t>
              </a:r>
              <a:endParaRPr lang="ko-KR" altLang="en-US" dirty="0"/>
            </a:p>
          </p:txBody>
        </p:sp>
        <p:sp>
          <p:nvSpPr>
            <p:cNvPr id="65" name="순서도: 연결자 18"/>
            <p:cNvSpPr/>
            <p:nvPr/>
          </p:nvSpPr>
          <p:spPr>
            <a:xfrm>
              <a:off x="6933302" y="3929042"/>
              <a:ext cx="164124" cy="17861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16"/>
            <p:cNvSpPr/>
            <p:nvPr/>
          </p:nvSpPr>
          <p:spPr>
            <a:xfrm>
              <a:off x="6668798" y="4464851"/>
              <a:ext cx="71438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null</a:t>
              </a:r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58064" y="439341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e</a:t>
              </a:r>
              <a:endParaRPr lang="ko-KR" altLang="en-US" dirty="0"/>
            </a:p>
          </p:txBody>
        </p:sp>
        <p:cxnSp>
          <p:nvCxnSpPr>
            <p:cNvPr id="71" name="직선 화살표 연결선 14"/>
            <p:cNvCxnSpPr>
              <a:stCxn id="65" idx="6"/>
              <a:endCxn id="62" idx="1"/>
            </p:cNvCxnSpPr>
            <p:nvPr/>
          </p:nvCxnSpPr>
          <p:spPr>
            <a:xfrm flipV="1">
              <a:off x="7097426" y="3321843"/>
              <a:ext cx="832160" cy="696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191836" y="4942868"/>
              <a:ext cx="1321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(b)  </a:t>
              </a:r>
              <a:r>
                <a:rPr lang="ko-KR" altLang="en-US" sz="1400" smtClean="0"/>
                <a:t>코드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전체 실행 후</a:t>
              </a:r>
              <a:endParaRPr lang="ko-KR" altLang="en-US" sz="1400" dirty="0" err="1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9689" y="1313527"/>
            <a:ext cx="54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소스에서 언제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가비지가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발생하는지 설명하라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 err="1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/>
              <a:t>컬</a:t>
            </a:r>
            <a:r>
              <a:rPr lang="ko-KR" altLang="en-US" dirty="0" smtClean="0"/>
              <a:t>렉션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/>
              <a:t>컬</a:t>
            </a:r>
            <a:r>
              <a:rPr lang="ko-KR" altLang="en-US" dirty="0" smtClean="0"/>
              <a:t>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</a:t>
            </a:r>
            <a:r>
              <a:rPr lang="ko-KR" altLang="en-US" dirty="0" err="1" smtClean="0"/>
              <a:t>가비지들을</a:t>
            </a:r>
            <a:r>
              <a:rPr lang="ko-KR" altLang="en-US" dirty="0" smtClean="0"/>
              <a:t> 자동 회수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가용 메모리 공간으로 </a:t>
            </a:r>
            <a:r>
              <a:rPr lang="ko-KR" altLang="en-US" dirty="0" smtClean="0"/>
              <a:t>이동하는 행위</a:t>
            </a:r>
            <a:endParaRPr lang="en-US" altLang="ko-KR" dirty="0" smtClean="0"/>
          </a:p>
          <a:p>
            <a:pPr lvl="1"/>
            <a:r>
              <a:rPr lang="ko-KR" altLang="en-US" dirty="0"/>
              <a:t>자바 가상 기계 내에 </a:t>
            </a:r>
            <a:r>
              <a:rPr lang="ko-KR" altLang="en-US" dirty="0" smtClean="0"/>
              <a:t>포함된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/>
              <a:t>컬</a:t>
            </a:r>
            <a:r>
              <a:rPr lang="ko-KR" altLang="en-US" dirty="0" err="1" smtClean="0"/>
              <a:t>렉터</a:t>
            </a:r>
            <a:r>
              <a:rPr lang="en-US" altLang="ko-KR" dirty="0" smtClean="0"/>
              <a:t>(garbage collector)</a:t>
            </a:r>
            <a:r>
              <a:rPr lang="ko-KR" altLang="en-US" dirty="0" smtClean="0"/>
              <a:t>에 의해 자동 수행</a:t>
            </a:r>
            <a:endParaRPr lang="en-US" altLang="ko-KR" dirty="0" smtClean="0"/>
          </a:p>
          <a:p>
            <a:r>
              <a:rPr lang="ko-KR" altLang="en-US" dirty="0" smtClean="0"/>
              <a:t>개발자에 의한 강제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Runtime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gc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자바 가상 기계에 강력한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컬렉션을 요청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그러나 자바 가상 기계가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 시점을 전적으로 판단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4077072"/>
            <a:ext cx="4181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System.gc</a:t>
            </a:r>
            <a:r>
              <a:rPr lang="en-US" altLang="ko-KR" dirty="0"/>
              <a:t>(); // </a:t>
            </a:r>
            <a:r>
              <a:rPr lang="ko-KR" altLang="en-US" dirty="0" err="1"/>
              <a:t>가비지</a:t>
            </a:r>
            <a:r>
              <a:rPr lang="ko-KR" altLang="en-US" dirty="0"/>
              <a:t> 컬렉션 작동 요청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223" y="1265662"/>
            <a:ext cx="4797979" cy="511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지정자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접근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앞에 올 수 있는 접근 지정자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접근 지정자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다른 모든 클래스가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지정자 생략 </a:t>
            </a:r>
            <a:r>
              <a:rPr lang="en-US" altLang="ko-KR" dirty="0" smtClean="0"/>
              <a:t>(default </a:t>
            </a:r>
            <a:r>
              <a:rPr lang="ko-KR" altLang="en-US" dirty="0" smtClean="0"/>
              <a:t>접근 지정자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또는</a:t>
            </a:r>
            <a:r>
              <a:rPr lang="en-US" altLang="ko-KR" dirty="0" smtClean="0"/>
              <a:t> package-private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패키지 내에 있는 클래스에서만 접근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말로 같은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클래스끼리 접근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2204864"/>
            <a:ext cx="30003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public class Person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536296"/>
            <a:ext cx="30003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class Person {}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접근 지정자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9463882"/>
              </p:ext>
            </p:extLst>
          </p:nvPr>
        </p:nvGraphicFramePr>
        <p:xfrm>
          <a:off x="571472" y="1500174"/>
          <a:ext cx="8215370" cy="231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5857916"/>
              </a:tblGrid>
              <a:tr h="642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default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또는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package-private)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같은 패키지 내에서 접근 가능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public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패키지 내부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외부 클래스에서 접근 가능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private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정의된 클래스 내에서만 접근 가능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상속 받은 하위 클래스에서도 접근 불가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protected</a:t>
                      </a:r>
                    </a:p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같은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패키지 내에서 접근 가능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</a:rPr>
                        <a:t>다른 패키지에서 접근은 불가하나 상속을 받은 경우 하위 클래스에서는 접근 가능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886961494"/>
              </p:ext>
            </p:extLst>
          </p:nvPr>
        </p:nvGraphicFramePr>
        <p:xfrm>
          <a:off x="683568" y="4221088"/>
          <a:ext cx="78660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1"/>
                <a:gridCol w="1360477"/>
                <a:gridCol w="1573214"/>
                <a:gridCol w="1573214"/>
                <a:gridCol w="1573214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멤버에 접근하는 클래스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멤버의 접근 지정자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default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private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protected</a:t>
                      </a:r>
                      <a:r>
                        <a:rPr lang="en-US" altLang="ko-KR" sz="1600" baseline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public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같은 패키지의 클래스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다른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패키지의 클래스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571868" y="4310196"/>
            <a:ext cx="5214974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접근 지정자의 이해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7" y="4595948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A {</a:t>
            </a:r>
          </a:p>
          <a:p>
            <a:pPr defTabSz="180000"/>
            <a:r>
              <a:rPr lang="en-US" altLang="ko-KR" sz="1600" dirty="0" smtClean="0"/>
              <a:t>	void f()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b.n</a:t>
            </a:r>
            <a:r>
              <a:rPr lang="en-US" altLang="ko-KR" sz="1600" strike="sngStrike" dirty="0" smtClean="0"/>
              <a:t> = 3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b.g</a:t>
            </a:r>
            <a:r>
              <a:rPr lang="en-US" altLang="ko-KR" sz="1600" strike="sngStrike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7620" y="4595948"/>
            <a:ext cx="192882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 {</a:t>
            </a:r>
          </a:p>
          <a:p>
            <a:pPr defTabSz="180000"/>
            <a:r>
              <a:rPr lang="en-US" altLang="ko-KR" sz="1600" dirty="0" smtClean="0"/>
              <a:t>	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n;</a:t>
            </a:r>
          </a:p>
          <a:p>
            <a:pPr defTabSz="180000"/>
            <a:r>
              <a:rPr lang="en-US" altLang="ko-KR" sz="1600" dirty="0" smtClean="0"/>
              <a:t>	private void g() {</a:t>
            </a:r>
          </a:p>
          <a:p>
            <a:pPr defTabSz="180000"/>
            <a:r>
              <a:rPr lang="en-US" altLang="ko-KR" sz="1600" dirty="0" smtClean="0"/>
              <a:t>		n = 5;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021313" y="5029297"/>
            <a:ext cx="2055043" cy="523188"/>
          </a:xfrm>
          <a:custGeom>
            <a:avLst/>
            <a:gdLst>
              <a:gd name="connsiteX0" fmla="*/ 0 w 2055043"/>
              <a:gd name="connsiteY0" fmla="*/ 509048 h 523188"/>
              <a:gd name="connsiteX1" fmla="*/ 443059 w 2055043"/>
              <a:gd name="connsiteY1" fmla="*/ 509048 h 523188"/>
              <a:gd name="connsiteX2" fmla="*/ 857839 w 2055043"/>
              <a:gd name="connsiteY2" fmla="*/ 424207 h 523188"/>
              <a:gd name="connsiteX3" fmla="*/ 1300898 w 2055043"/>
              <a:gd name="connsiteY3" fmla="*/ 75415 h 523188"/>
              <a:gd name="connsiteX4" fmla="*/ 2055043 w 2055043"/>
              <a:gd name="connsiteY4" fmla="*/ 0 h 52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043" h="523188">
                <a:moveTo>
                  <a:pt x="0" y="509048"/>
                </a:moveTo>
                <a:cubicBezTo>
                  <a:pt x="150043" y="516118"/>
                  <a:pt x="300086" y="523188"/>
                  <a:pt x="443059" y="509048"/>
                </a:cubicBezTo>
                <a:cubicBezTo>
                  <a:pt x="586032" y="494908"/>
                  <a:pt x="714866" y="496479"/>
                  <a:pt x="857839" y="424207"/>
                </a:cubicBezTo>
                <a:cubicBezTo>
                  <a:pt x="1000812" y="351935"/>
                  <a:pt x="1101364" y="146116"/>
                  <a:pt x="1300898" y="75415"/>
                </a:cubicBezTo>
                <a:cubicBezTo>
                  <a:pt x="1500432" y="4714"/>
                  <a:pt x="2055043" y="0"/>
                  <a:pt x="205504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870484" y="5269681"/>
            <a:ext cx="2158738" cy="513761"/>
          </a:xfrm>
          <a:custGeom>
            <a:avLst/>
            <a:gdLst>
              <a:gd name="connsiteX0" fmla="*/ 0 w 2158738"/>
              <a:gd name="connsiteY0" fmla="*/ 513761 h 513761"/>
              <a:gd name="connsiteX1" fmla="*/ 716437 w 2158738"/>
              <a:gd name="connsiteY1" fmla="*/ 494907 h 513761"/>
              <a:gd name="connsiteX2" fmla="*/ 1291472 w 2158738"/>
              <a:gd name="connsiteY2" fmla="*/ 325225 h 513761"/>
              <a:gd name="connsiteX3" fmla="*/ 1640264 w 2158738"/>
              <a:gd name="connsiteY3" fmla="*/ 51847 h 513761"/>
              <a:gd name="connsiteX4" fmla="*/ 2158738 w 2158738"/>
              <a:gd name="connsiteY4" fmla="*/ 14140 h 5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38" h="513761">
                <a:moveTo>
                  <a:pt x="0" y="513761"/>
                </a:moveTo>
                <a:lnTo>
                  <a:pt x="716437" y="494907"/>
                </a:lnTo>
                <a:cubicBezTo>
                  <a:pt x="931682" y="463484"/>
                  <a:pt x="1137501" y="399068"/>
                  <a:pt x="1291472" y="325225"/>
                </a:cubicBezTo>
                <a:cubicBezTo>
                  <a:pt x="1445443" y="251382"/>
                  <a:pt x="1495720" y="103695"/>
                  <a:pt x="1640264" y="51847"/>
                </a:cubicBezTo>
                <a:cubicBezTo>
                  <a:pt x="1784808" y="0"/>
                  <a:pt x="1971773" y="7070"/>
                  <a:pt x="2158738" y="1414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00826" y="4524510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C {</a:t>
            </a:r>
          </a:p>
          <a:p>
            <a:pPr defTabSz="180000"/>
            <a:r>
              <a:rPr lang="en-US" altLang="ko-KR" sz="1600" dirty="0" smtClean="0"/>
              <a:t>	public void k()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b.n</a:t>
            </a:r>
            <a:r>
              <a:rPr lang="en-US" altLang="ko-KR" sz="1600" strike="sngStrike" dirty="0" smtClean="0"/>
              <a:t> = 7;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b.g</a:t>
            </a:r>
            <a:r>
              <a:rPr lang="en-US" altLang="ko-KR" sz="1600" strike="sngStrike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6446" y="4024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>
            <a:off x="5301840" y="4998402"/>
            <a:ext cx="1545996" cy="446201"/>
          </a:xfrm>
          <a:custGeom>
            <a:avLst/>
            <a:gdLst>
              <a:gd name="connsiteX0" fmla="*/ 1545996 w 1545996"/>
              <a:gd name="connsiteY0" fmla="*/ 439917 h 446201"/>
              <a:gd name="connsiteX1" fmla="*/ 1329180 w 1545996"/>
              <a:gd name="connsiteY1" fmla="*/ 383356 h 446201"/>
              <a:gd name="connsiteX2" fmla="*/ 980388 w 1545996"/>
              <a:gd name="connsiteY2" fmla="*/ 62845 h 446201"/>
              <a:gd name="connsiteX3" fmla="*/ 0 w 1545996"/>
              <a:gd name="connsiteY3" fmla="*/ 6284 h 44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996" h="446201">
                <a:moveTo>
                  <a:pt x="1545996" y="439917"/>
                </a:moveTo>
                <a:cubicBezTo>
                  <a:pt x="1484722" y="443059"/>
                  <a:pt x="1423448" y="446201"/>
                  <a:pt x="1329180" y="383356"/>
                </a:cubicBezTo>
                <a:cubicBezTo>
                  <a:pt x="1234912" y="320511"/>
                  <a:pt x="1201918" y="125690"/>
                  <a:pt x="980388" y="62845"/>
                </a:cubicBezTo>
                <a:cubicBezTo>
                  <a:pt x="758858" y="0"/>
                  <a:pt x="0" y="6284"/>
                  <a:pt x="0" y="62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499803" y="5296917"/>
            <a:ext cx="1357460" cy="386499"/>
          </a:xfrm>
          <a:custGeom>
            <a:avLst/>
            <a:gdLst>
              <a:gd name="connsiteX0" fmla="*/ 1357460 w 1357460"/>
              <a:gd name="connsiteY0" fmla="*/ 386499 h 386499"/>
              <a:gd name="connsiteX1" fmla="*/ 952107 w 1357460"/>
              <a:gd name="connsiteY1" fmla="*/ 320511 h 386499"/>
              <a:gd name="connsiteX2" fmla="*/ 735291 w 1357460"/>
              <a:gd name="connsiteY2" fmla="*/ 84841 h 386499"/>
              <a:gd name="connsiteX3" fmla="*/ 0 w 1357460"/>
              <a:gd name="connsiteY3" fmla="*/ 0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60" h="386499">
                <a:moveTo>
                  <a:pt x="1357460" y="386499"/>
                </a:moveTo>
                <a:cubicBezTo>
                  <a:pt x="1206631" y="378643"/>
                  <a:pt x="1055802" y="370787"/>
                  <a:pt x="952107" y="320511"/>
                </a:cubicBezTo>
                <a:cubicBezTo>
                  <a:pt x="848412" y="270235"/>
                  <a:pt x="893975" y="138259"/>
                  <a:pt x="735291" y="84841"/>
                </a:cubicBezTo>
                <a:cubicBezTo>
                  <a:pt x="576607" y="31423"/>
                  <a:pt x="288303" y="15711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4024444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private </a:t>
            </a:r>
            <a:r>
              <a:rPr lang="ko-KR" altLang="en-US" dirty="0" smtClean="0"/>
              <a:t>접근 지정자 사례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07364" y="1554512"/>
            <a:ext cx="5214974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1283" y="1840264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A {</a:t>
            </a:r>
          </a:p>
          <a:p>
            <a:pPr defTabSz="180000"/>
            <a:r>
              <a:rPr lang="en-US" altLang="ko-KR" sz="1600" dirty="0" smtClean="0"/>
              <a:t>	void f()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b.n</a:t>
            </a:r>
            <a:r>
              <a:rPr lang="en-US" altLang="ko-KR" sz="1600" dirty="0" smtClean="0"/>
              <a:t> = 3;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b.g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3116" y="1840264"/>
            <a:ext cx="192882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n;</a:t>
            </a:r>
          </a:p>
          <a:p>
            <a:pPr defTabSz="180000"/>
            <a:r>
              <a:rPr lang="en-US" altLang="ko-KR" sz="1600" dirty="0" smtClean="0"/>
              <a:t>	public void g() {</a:t>
            </a:r>
          </a:p>
          <a:p>
            <a:pPr defTabSz="180000"/>
            <a:r>
              <a:rPr lang="en-US" altLang="ko-KR" sz="1600" dirty="0" smtClean="0"/>
              <a:t>		n = 5;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28" name="자유형 27"/>
          <p:cNvSpPr/>
          <p:nvPr/>
        </p:nvSpPr>
        <p:spPr>
          <a:xfrm>
            <a:off x="2056809" y="2273613"/>
            <a:ext cx="2055043" cy="523188"/>
          </a:xfrm>
          <a:custGeom>
            <a:avLst/>
            <a:gdLst>
              <a:gd name="connsiteX0" fmla="*/ 0 w 2055043"/>
              <a:gd name="connsiteY0" fmla="*/ 509048 h 523188"/>
              <a:gd name="connsiteX1" fmla="*/ 443059 w 2055043"/>
              <a:gd name="connsiteY1" fmla="*/ 509048 h 523188"/>
              <a:gd name="connsiteX2" fmla="*/ 857839 w 2055043"/>
              <a:gd name="connsiteY2" fmla="*/ 424207 h 523188"/>
              <a:gd name="connsiteX3" fmla="*/ 1300898 w 2055043"/>
              <a:gd name="connsiteY3" fmla="*/ 75415 h 523188"/>
              <a:gd name="connsiteX4" fmla="*/ 2055043 w 2055043"/>
              <a:gd name="connsiteY4" fmla="*/ 0 h 52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043" h="523188">
                <a:moveTo>
                  <a:pt x="0" y="509048"/>
                </a:moveTo>
                <a:cubicBezTo>
                  <a:pt x="150043" y="516118"/>
                  <a:pt x="300086" y="523188"/>
                  <a:pt x="443059" y="509048"/>
                </a:cubicBezTo>
                <a:cubicBezTo>
                  <a:pt x="586032" y="494908"/>
                  <a:pt x="714866" y="496479"/>
                  <a:pt x="857839" y="424207"/>
                </a:cubicBezTo>
                <a:cubicBezTo>
                  <a:pt x="1000812" y="351935"/>
                  <a:pt x="1101364" y="146116"/>
                  <a:pt x="1300898" y="75415"/>
                </a:cubicBezTo>
                <a:cubicBezTo>
                  <a:pt x="1500432" y="4714"/>
                  <a:pt x="2055043" y="0"/>
                  <a:pt x="205504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1905980" y="2513997"/>
            <a:ext cx="2158738" cy="513761"/>
          </a:xfrm>
          <a:custGeom>
            <a:avLst/>
            <a:gdLst>
              <a:gd name="connsiteX0" fmla="*/ 0 w 2158738"/>
              <a:gd name="connsiteY0" fmla="*/ 513761 h 513761"/>
              <a:gd name="connsiteX1" fmla="*/ 716437 w 2158738"/>
              <a:gd name="connsiteY1" fmla="*/ 494907 h 513761"/>
              <a:gd name="connsiteX2" fmla="*/ 1291472 w 2158738"/>
              <a:gd name="connsiteY2" fmla="*/ 325225 h 513761"/>
              <a:gd name="connsiteX3" fmla="*/ 1640264 w 2158738"/>
              <a:gd name="connsiteY3" fmla="*/ 51847 h 513761"/>
              <a:gd name="connsiteX4" fmla="*/ 2158738 w 2158738"/>
              <a:gd name="connsiteY4" fmla="*/ 14140 h 5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38" h="513761">
                <a:moveTo>
                  <a:pt x="0" y="513761"/>
                </a:moveTo>
                <a:lnTo>
                  <a:pt x="716437" y="494907"/>
                </a:lnTo>
                <a:cubicBezTo>
                  <a:pt x="931682" y="463484"/>
                  <a:pt x="1137501" y="399068"/>
                  <a:pt x="1291472" y="325225"/>
                </a:cubicBezTo>
                <a:cubicBezTo>
                  <a:pt x="1445443" y="251382"/>
                  <a:pt x="1495720" y="103695"/>
                  <a:pt x="1640264" y="51847"/>
                </a:cubicBezTo>
                <a:cubicBezTo>
                  <a:pt x="1784808" y="0"/>
                  <a:pt x="1971773" y="7070"/>
                  <a:pt x="2158738" y="1414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36322" y="1768826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C {</a:t>
            </a:r>
          </a:p>
          <a:p>
            <a:pPr defTabSz="180000"/>
            <a:r>
              <a:rPr lang="en-US" altLang="ko-KR" sz="1600" dirty="0" smtClean="0"/>
              <a:t>	public void k()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b.n</a:t>
            </a:r>
            <a:r>
              <a:rPr lang="en-US" altLang="ko-KR" sz="1600" dirty="0" smtClean="0"/>
              <a:t> = 7;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b.g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21942" y="126876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5337336" y="2242718"/>
            <a:ext cx="1545996" cy="446201"/>
          </a:xfrm>
          <a:custGeom>
            <a:avLst/>
            <a:gdLst>
              <a:gd name="connsiteX0" fmla="*/ 1545996 w 1545996"/>
              <a:gd name="connsiteY0" fmla="*/ 439917 h 446201"/>
              <a:gd name="connsiteX1" fmla="*/ 1329180 w 1545996"/>
              <a:gd name="connsiteY1" fmla="*/ 383356 h 446201"/>
              <a:gd name="connsiteX2" fmla="*/ 980388 w 1545996"/>
              <a:gd name="connsiteY2" fmla="*/ 62845 h 446201"/>
              <a:gd name="connsiteX3" fmla="*/ 0 w 1545996"/>
              <a:gd name="connsiteY3" fmla="*/ 6284 h 44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996" h="446201">
                <a:moveTo>
                  <a:pt x="1545996" y="439917"/>
                </a:moveTo>
                <a:cubicBezTo>
                  <a:pt x="1484722" y="443059"/>
                  <a:pt x="1423448" y="446201"/>
                  <a:pt x="1329180" y="383356"/>
                </a:cubicBezTo>
                <a:cubicBezTo>
                  <a:pt x="1234912" y="320511"/>
                  <a:pt x="1201918" y="125690"/>
                  <a:pt x="980388" y="62845"/>
                </a:cubicBezTo>
                <a:cubicBezTo>
                  <a:pt x="758858" y="0"/>
                  <a:pt x="0" y="6284"/>
                  <a:pt x="0" y="62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5535299" y="2541233"/>
            <a:ext cx="1357460" cy="386499"/>
          </a:xfrm>
          <a:custGeom>
            <a:avLst/>
            <a:gdLst>
              <a:gd name="connsiteX0" fmla="*/ 1357460 w 1357460"/>
              <a:gd name="connsiteY0" fmla="*/ 386499 h 386499"/>
              <a:gd name="connsiteX1" fmla="*/ 952107 w 1357460"/>
              <a:gd name="connsiteY1" fmla="*/ 320511 h 386499"/>
              <a:gd name="connsiteX2" fmla="*/ 735291 w 1357460"/>
              <a:gd name="connsiteY2" fmla="*/ 84841 h 386499"/>
              <a:gd name="connsiteX3" fmla="*/ 0 w 1357460"/>
              <a:gd name="connsiteY3" fmla="*/ 0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60" h="386499">
                <a:moveTo>
                  <a:pt x="1357460" y="386499"/>
                </a:moveTo>
                <a:cubicBezTo>
                  <a:pt x="1206631" y="378643"/>
                  <a:pt x="1055802" y="370787"/>
                  <a:pt x="952107" y="320511"/>
                </a:cubicBezTo>
                <a:cubicBezTo>
                  <a:pt x="848412" y="270235"/>
                  <a:pt x="893975" y="138259"/>
                  <a:pt x="735291" y="84841"/>
                </a:cubicBezTo>
                <a:cubicBezTo>
                  <a:pt x="576607" y="31423"/>
                  <a:pt x="288303" y="15711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5496" y="126876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public </a:t>
            </a:r>
            <a:r>
              <a:rPr lang="ko-KR" altLang="en-US" smtClean="0"/>
              <a:t>접근 지정자 사례</a:t>
            </a:r>
            <a:endParaRPr lang="ko-KR" altLang="en-US" dirty="0" err="1" smtClean="0"/>
          </a:p>
        </p:txBody>
      </p:sp>
      <p:sp>
        <p:nvSpPr>
          <p:cNvPr id="35" name="곱셈 기호 34"/>
          <p:cNvSpPr/>
          <p:nvPr/>
        </p:nvSpPr>
        <p:spPr>
          <a:xfrm>
            <a:off x="2991244" y="4968464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3022308" y="5310740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곱셈 기호 36"/>
          <p:cNvSpPr/>
          <p:nvPr/>
        </p:nvSpPr>
        <p:spPr>
          <a:xfrm>
            <a:off x="5940152" y="4841864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곱셈 기호 37"/>
          <p:cNvSpPr/>
          <p:nvPr/>
        </p:nvSpPr>
        <p:spPr>
          <a:xfrm>
            <a:off x="5940152" y="5171688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지향의 특성 </a:t>
            </a:r>
            <a:r>
              <a:rPr lang="en-US" altLang="ko-KR" smtClean="0"/>
              <a:t>: </a:t>
            </a:r>
            <a:r>
              <a:rPr lang="ko-KR" altLang="en-US" smtClean="0"/>
              <a:t>상속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000496" y="2428868"/>
            <a:ext cx="121444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생물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5984" y="3357562"/>
            <a:ext cx="121444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동물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86446" y="3357562"/>
            <a:ext cx="1307865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식물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43240" y="4429132"/>
            <a:ext cx="121444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5852" y="4429132"/>
            <a:ext cx="121444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어류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6314" y="4429132"/>
            <a:ext cx="1307865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나무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8016" y="4429132"/>
            <a:ext cx="1307865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>
            <a:stCxn id="55" idx="0"/>
            <a:endCxn id="32" idx="2"/>
          </p:cNvCxnSpPr>
          <p:nvPr/>
        </p:nvCxnSpPr>
        <p:spPr>
          <a:xfrm rot="5400000" flipH="1" flipV="1">
            <a:off x="3500430" y="2250273"/>
            <a:ext cx="500066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6" idx="0"/>
            <a:endCxn id="32" idx="2"/>
          </p:cNvCxnSpPr>
          <p:nvPr/>
        </p:nvCxnSpPr>
        <p:spPr>
          <a:xfrm rot="16200000" flipV="1">
            <a:off x="5274016" y="2191199"/>
            <a:ext cx="500066" cy="1832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8" idx="0"/>
            <a:endCxn id="55" idx="2"/>
          </p:cNvCxnSpPr>
          <p:nvPr/>
        </p:nvCxnSpPr>
        <p:spPr>
          <a:xfrm rot="5400000" flipH="1" flipV="1">
            <a:off x="2071670" y="3607595"/>
            <a:ext cx="642942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7" idx="0"/>
            <a:endCxn id="55" idx="2"/>
          </p:cNvCxnSpPr>
          <p:nvPr/>
        </p:nvCxnSpPr>
        <p:spPr>
          <a:xfrm rot="16200000" flipV="1">
            <a:off x="3000364" y="3679033"/>
            <a:ext cx="64294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9" idx="0"/>
            <a:endCxn id="56" idx="2"/>
          </p:cNvCxnSpPr>
          <p:nvPr/>
        </p:nvCxnSpPr>
        <p:spPr>
          <a:xfrm rot="5400000" flipH="1" flipV="1">
            <a:off x="5618842" y="3607595"/>
            <a:ext cx="642942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0" idx="0"/>
            <a:endCxn id="56" idx="2"/>
          </p:cNvCxnSpPr>
          <p:nvPr/>
        </p:nvCxnSpPr>
        <p:spPr>
          <a:xfrm rot="16200000" flipV="1">
            <a:off x="6654693" y="3571876"/>
            <a:ext cx="642942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73626" y="1389726"/>
            <a:ext cx="513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실세계에서의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</a:rPr>
              <a:t> 상속 예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</a:rPr>
              <a:t>유전적인 상속 관계 표현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85748"/>
            <a:ext cx="8153400" cy="7000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14678" y="285752"/>
            <a:ext cx="5214974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7" y="571504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A {</a:t>
            </a:r>
          </a:p>
          <a:p>
            <a:pPr defTabSz="180000"/>
            <a:r>
              <a:rPr lang="en-US" altLang="ko-KR" sz="1600" dirty="0" smtClean="0"/>
              <a:t>	void f()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b.n</a:t>
            </a:r>
            <a:r>
              <a:rPr lang="en-US" altLang="ko-KR" sz="1600" strike="sngStrike" dirty="0" smtClean="0"/>
              <a:t> = 3;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b.g</a:t>
            </a:r>
            <a:r>
              <a:rPr lang="en-US" altLang="ko-KR" sz="1600" strike="sngStrike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0430" y="571504"/>
            <a:ext cx="192882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n;</a:t>
            </a:r>
          </a:p>
          <a:p>
            <a:pPr defTabSz="180000"/>
            <a:r>
              <a:rPr lang="en-US" altLang="ko-KR" sz="1600" dirty="0" smtClean="0"/>
              <a:t>	void g() {</a:t>
            </a:r>
          </a:p>
          <a:p>
            <a:pPr defTabSz="180000"/>
            <a:r>
              <a:rPr lang="en-US" altLang="ko-KR" sz="1600" dirty="0" smtClean="0"/>
              <a:t>		n = 5;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1664123" y="1004853"/>
            <a:ext cx="2055043" cy="523188"/>
          </a:xfrm>
          <a:custGeom>
            <a:avLst/>
            <a:gdLst>
              <a:gd name="connsiteX0" fmla="*/ 0 w 2055043"/>
              <a:gd name="connsiteY0" fmla="*/ 509048 h 523188"/>
              <a:gd name="connsiteX1" fmla="*/ 443059 w 2055043"/>
              <a:gd name="connsiteY1" fmla="*/ 509048 h 523188"/>
              <a:gd name="connsiteX2" fmla="*/ 857839 w 2055043"/>
              <a:gd name="connsiteY2" fmla="*/ 424207 h 523188"/>
              <a:gd name="connsiteX3" fmla="*/ 1300898 w 2055043"/>
              <a:gd name="connsiteY3" fmla="*/ 75415 h 523188"/>
              <a:gd name="connsiteX4" fmla="*/ 2055043 w 2055043"/>
              <a:gd name="connsiteY4" fmla="*/ 0 h 52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043" h="523188">
                <a:moveTo>
                  <a:pt x="0" y="509048"/>
                </a:moveTo>
                <a:cubicBezTo>
                  <a:pt x="150043" y="516118"/>
                  <a:pt x="300086" y="523188"/>
                  <a:pt x="443059" y="509048"/>
                </a:cubicBezTo>
                <a:cubicBezTo>
                  <a:pt x="586032" y="494908"/>
                  <a:pt x="714866" y="496479"/>
                  <a:pt x="857839" y="424207"/>
                </a:cubicBezTo>
                <a:cubicBezTo>
                  <a:pt x="1000812" y="351935"/>
                  <a:pt x="1101364" y="146116"/>
                  <a:pt x="1300898" y="75415"/>
                </a:cubicBezTo>
                <a:cubicBezTo>
                  <a:pt x="1500432" y="4714"/>
                  <a:pt x="2055043" y="0"/>
                  <a:pt x="205504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513294" y="1245237"/>
            <a:ext cx="2158738" cy="513761"/>
          </a:xfrm>
          <a:custGeom>
            <a:avLst/>
            <a:gdLst>
              <a:gd name="connsiteX0" fmla="*/ 0 w 2158738"/>
              <a:gd name="connsiteY0" fmla="*/ 513761 h 513761"/>
              <a:gd name="connsiteX1" fmla="*/ 716437 w 2158738"/>
              <a:gd name="connsiteY1" fmla="*/ 494907 h 513761"/>
              <a:gd name="connsiteX2" fmla="*/ 1291472 w 2158738"/>
              <a:gd name="connsiteY2" fmla="*/ 325225 h 513761"/>
              <a:gd name="connsiteX3" fmla="*/ 1640264 w 2158738"/>
              <a:gd name="connsiteY3" fmla="*/ 51847 h 513761"/>
              <a:gd name="connsiteX4" fmla="*/ 2158738 w 2158738"/>
              <a:gd name="connsiteY4" fmla="*/ 14140 h 5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38" h="513761">
                <a:moveTo>
                  <a:pt x="0" y="513761"/>
                </a:moveTo>
                <a:lnTo>
                  <a:pt x="716437" y="494907"/>
                </a:lnTo>
                <a:cubicBezTo>
                  <a:pt x="931682" y="463484"/>
                  <a:pt x="1137501" y="399068"/>
                  <a:pt x="1291472" y="325225"/>
                </a:cubicBezTo>
                <a:cubicBezTo>
                  <a:pt x="1445443" y="251382"/>
                  <a:pt x="1495720" y="103695"/>
                  <a:pt x="1640264" y="51847"/>
                </a:cubicBezTo>
                <a:cubicBezTo>
                  <a:pt x="1784808" y="0"/>
                  <a:pt x="1971773" y="7070"/>
                  <a:pt x="2158738" y="1414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43636" y="500066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C {</a:t>
            </a:r>
          </a:p>
          <a:p>
            <a:pPr defTabSz="180000"/>
            <a:r>
              <a:rPr lang="en-US" altLang="ko-KR" sz="1600" dirty="0" smtClean="0"/>
              <a:t>	public void k()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b.n</a:t>
            </a:r>
            <a:r>
              <a:rPr lang="en-US" altLang="ko-KR" sz="1600" dirty="0" smtClean="0"/>
              <a:t> = 7;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b.g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256" y="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4572000" y="973958"/>
            <a:ext cx="1918646" cy="446201"/>
          </a:xfrm>
          <a:custGeom>
            <a:avLst/>
            <a:gdLst>
              <a:gd name="connsiteX0" fmla="*/ 1545996 w 1545996"/>
              <a:gd name="connsiteY0" fmla="*/ 439917 h 446201"/>
              <a:gd name="connsiteX1" fmla="*/ 1329180 w 1545996"/>
              <a:gd name="connsiteY1" fmla="*/ 383356 h 446201"/>
              <a:gd name="connsiteX2" fmla="*/ 980388 w 1545996"/>
              <a:gd name="connsiteY2" fmla="*/ 62845 h 446201"/>
              <a:gd name="connsiteX3" fmla="*/ 0 w 1545996"/>
              <a:gd name="connsiteY3" fmla="*/ 6284 h 44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996" h="446201">
                <a:moveTo>
                  <a:pt x="1545996" y="439917"/>
                </a:moveTo>
                <a:cubicBezTo>
                  <a:pt x="1484722" y="443059"/>
                  <a:pt x="1423448" y="446201"/>
                  <a:pt x="1329180" y="383356"/>
                </a:cubicBezTo>
                <a:cubicBezTo>
                  <a:pt x="1234912" y="320511"/>
                  <a:pt x="1201918" y="125690"/>
                  <a:pt x="980388" y="62845"/>
                </a:cubicBezTo>
                <a:cubicBezTo>
                  <a:pt x="758858" y="0"/>
                  <a:pt x="0" y="6284"/>
                  <a:pt x="0" y="62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714876" y="1272473"/>
            <a:ext cx="1785197" cy="386499"/>
          </a:xfrm>
          <a:custGeom>
            <a:avLst/>
            <a:gdLst>
              <a:gd name="connsiteX0" fmla="*/ 1357460 w 1357460"/>
              <a:gd name="connsiteY0" fmla="*/ 386499 h 386499"/>
              <a:gd name="connsiteX1" fmla="*/ 952107 w 1357460"/>
              <a:gd name="connsiteY1" fmla="*/ 320511 h 386499"/>
              <a:gd name="connsiteX2" fmla="*/ 735291 w 1357460"/>
              <a:gd name="connsiteY2" fmla="*/ 84841 h 386499"/>
              <a:gd name="connsiteX3" fmla="*/ 0 w 1357460"/>
              <a:gd name="connsiteY3" fmla="*/ 0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60" h="386499">
                <a:moveTo>
                  <a:pt x="1357460" y="386499"/>
                </a:moveTo>
                <a:cubicBezTo>
                  <a:pt x="1206631" y="378643"/>
                  <a:pt x="1055802" y="370787"/>
                  <a:pt x="952107" y="320511"/>
                </a:cubicBezTo>
                <a:cubicBezTo>
                  <a:pt x="848412" y="270235"/>
                  <a:pt x="893975" y="138259"/>
                  <a:pt x="735291" y="84841"/>
                </a:cubicBezTo>
                <a:cubicBezTo>
                  <a:pt x="576607" y="31423"/>
                  <a:pt x="288303" y="15711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857488" y="857256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곱셈 기호 13"/>
          <p:cNvSpPr/>
          <p:nvPr/>
        </p:nvSpPr>
        <p:spPr>
          <a:xfrm>
            <a:off x="2714612" y="1285884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960842"/>
            <a:ext cx="5214974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7" y="3246594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A {</a:t>
            </a:r>
          </a:p>
          <a:p>
            <a:pPr defTabSz="180000"/>
            <a:r>
              <a:rPr lang="en-US" altLang="ko-KR" sz="1600" dirty="0" smtClean="0"/>
              <a:t>	void f()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b.n</a:t>
            </a:r>
            <a:r>
              <a:rPr lang="en-US" altLang="ko-KR" sz="1600" strike="sngStrike" dirty="0" smtClean="0"/>
              <a:t> = 3;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b.g</a:t>
            </a:r>
            <a:r>
              <a:rPr lang="en-US" altLang="ko-KR" sz="1600" strike="sngStrike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0430" y="3246594"/>
            <a:ext cx="214314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 {</a:t>
            </a:r>
          </a:p>
          <a:p>
            <a:pPr defTabSz="180000"/>
            <a:r>
              <a:rPr lang="en-US" altLang="ko-KR" sz="1600" dirty="0" smtClean="0"/>
              <a:t>	protected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n;</a:t>
            </a:r>
          </a:p>
          <a:p>
            <a:pPr defTabSz="180000"/>
            <a:r>
              <a:rPr lang="en-US" altLang="ko-KR" sz="1600" dirty="0" smtClean="0"/>
              <a:t>	protected void g() {</a:t>
            </a:r>
          </a:p>
          <a:p>
            <a:pPr defTabSz="180000"/>
            <a:r>
              <a:rPr lang="en-US" altLang="ko-KR" sz="1600" dirty="0" smtClean="0"/>
              <a:t>		n = 5;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18" name="자유형 17"/>
          <p:cNvSpPr/>
          <p:nvPr/>
        </p:nvSpPr>
        <p:spPr>
          <a:xfrm>
            <a:off x="1664123" y="3679943"/>
            <a:ext cx="2055043" cy="523188"/>
          </a:xfrm>
          <a:custGeom>
            <a:avLst/>
            <a:gdLst>
              <a:gd name="connsiteX0" fmla="*/ 0 w 2055043"/>
              <a:gd name="connsiteY0" fmla="*/ 509048 h 523188"/>
              <a:gd name="connsiteX1" fmla="*/ 443059 w 2055043"/>
              <a:gd name="connsiteY1" fmla="*/ 509048 h 523188"/>
              <a:gd name="connsiteX2" fmla="*/ 857839 w 2055043"/>
              <a:gd name="connsiteY2" fmla="*/ 424207 h 523188"/>
              <a:gd name="connsiteX3" fmla="*/ 1300898 w 2055043"/>
              <a:gd name="connsiteY3" fmla="*/ 75415 h 523188"/>
              <a:gd name="connsiteX4" fmla="*/ 2055043 w 2055043"/>
              <a:gd name="connsiteY4" fmla="*/ 0 h 52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043" h="523188">
                <a:moveTo>
                  <a:pt x="0" y="509048"/>
                </a:moveTo>
                <a:cubicBezTo>
                  <a:pt x="150043" y="516118"/>
                  <a:pt x="300086" y="523188"/>
                  <a:pt x="443059" y="509048"/>
                </a:cubicBezTo>
                <a:cubicBezTo>
                  <a:pt x="586032" y="494908"/>
                  <a:pt x="714866" y="496479"/>
                  <a:pt x="857839" y="424207"/>
                </a:cubicBezTo>
                <a:cubicBezTo>
                  <a:pt x="1000812" y="351935"/>
                  <a:pt x="1101364" y="146116"/>
                  <a:pt x="1300898" y="75415"/>
                </a:cubicBezTo>
                <a:cubicBezTo>
                  <a:pt x="1500432" y="4714"/>
                  <a:pt x="2055043" y="0"/>
                  <a:pt x="205504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513294" y="3920327"/>
            <a:ext cx="2158738" cy="513761"/>
          </a:xfrm>
          <a:custGeom>
            <a:avLst/>
            <a:gdLst>
              <a:gd name="connsiteX0" fmla="*/ 0 w 2158738"/>
              <a:gd name="connsiteY0" fmla="*/ 513761 h 513761"/>
              <a:gd name="connsiteX1" fmla="*/ 716437 w 2158738"/>
              <a:gd name="connsiteY1" fmla="*/ 494907 h 513761"/>
              <a:gd name="connsiteX2" fmla="*/ 1291472 w 2158738"/>
              <a:gd name="connsiteY2" fmla="*/ 325225 h 513761"/>
              <a:gd name="connsiteX3" fmla="*/ 1640264 w 2158738"/>
              <a:gd name="connsiteY3" fmla="*/ 51847 h 513761"/>
              <a:gd name="connsiteX4" fmla="*/ 2158738 w 2158738"/>
              <a:gd name="connsiteY4" fmla="*/ 14140 h 5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38" h="513761">
                <a:moveTo>
                  <a:pt x="0" y="513761"/>
                </a:moveTo>
                <a:lnTo>
                  <a:pt x="716437" y="494907"/>
                </a:lnTo>
                <a:cubicBezTo>
                  <a:pt x="931682" y="463484"/>
                  <a:pt x="1137501" y="399068"/>
                  <a:pt x="1291472" y="325225"/>
                </a:cubicBezTo>
                <a:cubicBezTo>
                  <a:pt x="1445443" y="251382"/>
                  <a:pt x="1495720" y="103695"/>
                  <a:pt x="1640264" y="51847"/>
                </a:cubicBezTo>
                <a:cubicBezTo>
                  <a:pt x="1784808" y="0"/>
                  <a:pt x="1971773" y="7070"/>
                  <a:pt x="2158738" y="1414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43636" y="3175156"/>
            <a:ext cx="19288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C {</a:t>
            </a:r>
          </a:p>
          <a:p>
            <a:pPr defTabSz="180000"/>
            <a:r>
              <a:rPr lang="en-US" altLang="ko-KR" sz="1600" dirty="0" smtClean="0"/>
              <a:t>	public void k() {</a:t>
            </a:r>
          </a:p>
          <a:p>
            <a:pPr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b.n</a:t>
            </a:r>
            <a:r>
              <a:rPr lang="en-US" altLang="ko-KR" sz="1600" dirty="0" smtClean="0"/>
              <a:t> = 7;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b.g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256" y="267509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>
            <a:off x="5263002" y="3649048"/>
            <a:ext cx="1227643" cy="446201"/>
          </a:xfrm>
          <a:custGeom>
            <a:avLst/>
            <a:gdLst>
              <a:gd name="connsiteX0" fmla="*/ 1545996 w 1545996"/>
              <a:gd name="connsiteY0" fmla="*/ 439917 h 446201"/>
              <a:gd name="connsiteX1" fmla="*/ 1329180 w 1545996"/>
              <a:gd name="connsiteY1" fmla="*/ 383356 h 446201"/>
              <a:gd name="connsiteX2" fmla="*/ 980388 w 1545996"/>
              <a:gd name="connsiteY2" fmla="*/ 62845 h 446201"/>
              <a:gd name="connsiteX3" fmla="*/ 0 w 1545996"/>
              <a:gd name="connsiteY3" fmla="*/ 6284 h 44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996" h="446201">
                <a:moveTo>
                  <a:pt x="1545996" y="439917"/>
                </a:moveTo>
                <a:cubicBezTo>
                  <a:pt x="1484722" y="443059"/>
                  <a:pt x="1423448" y="446201"/>
                  <a:pt x="1329180" y="383356"/>
                </a:cubicBezTo>
                <a:cubicBezTo>
                  <a:pt x="1234912" y="320511"/>
                  <a:pt x="1201918" y="125690"/>
                  <a:pt x="980388" y="62845"/>
                </a:cubicBezTo>
                <a:cubicBezTo>
                  <a:pt x="758858" y="0"/>
                  <a:pt x="0" y="6284"/>
                  <a:pt x="0" y="62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5357818" y="3947563"/>
            <a:ext cx="1142255" cy="386499"/>
          </a:xfrm>
          <a:custGeom>
            <a:avLst/>
            <a:gdLst>
              <a:gd name="connsiteX0" fmla="*/ 1357460 w 1357460"/>
              <a:gd name="connsiteY0" fmla="*/ 386499 h 386499"/>
              <a:gd name="connsiteX1" fmla="*/ 952107 w 1357460"/>
              <a:gd name="connsiteY1" fmla="*/ 320511 h 386499"/>
              <a:gd name="connsiteX2" fmla="*/ 735291 w 1357460"/>
              <a:gd name="connsiteY2" fmla="*/ 84841 h 386499"/>
              <a:gd name="connsiteX3" fmla="*/ 0 w 1357460"/>
              <a:gd name="connsiteY3" fmla="*/ 0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60" h="386499">
                <a:moveTo>
                  <a:pt x="1357460" y="386499"/>
                </a:moveTo>
                <a:cubicBezTo>
                  <a:pt x="1206631" y="378643"/>
                  <a:pt x="1055802" y="370787"/>
                  <a:pt x="952107" y="320511"/>
                </a:cubicBezTo>
                <a:cubicBezTo>
                  <a:pt x="848412" y="270235"/>
                  <a:pt x="893975" y="138259"/>
                  <a:pt x="735291" y="84841"/>
                </a:cubicBezTo>
                <a:cubicBezTo>
                  <a:pt x="576607" y="31423"/>
                  <a:pt x="288303" y="15711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2857488" y="3532346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곱셈 기호 24"/>
          <p:cNvSpPr/>
          <p:nvPr/>
        </p:nvSpPr>
        <p:spPr>
          <a:xfrm>
            <a:off x="2714612" y="3960974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868" y="5288340"/>
            <a:ext cx="20002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D extends B {</a:t>
            </a:r>
          </a:p>
          <a:p>
            <a:pPr defTabSz="180000"/>
            <a:r>
              <a:rPr lang="en-US" altLang="ko-KR" sz="1600" dirty="0" smtClean="0"/>
              <a:t>	void f() {</a:t>
            </a:r>
          </a:p>
          <a:p>
            <a:pPr defTabSz="180000"/>
            <a:r>
              <a:rPr lang="en-US" altLang="ko-KR" sz="1600" dirty="0" smtClean="0"/>
              <a:t>		n = 3;</a:t>
            </a:r>
          </a:p>
          <a:p>
            <a:pPr defTabSz="180000"/>
            <a:r>
              <a:rPr lang="en-US" altLang="ko-KR" sz="1600" dirty="0" smtClean="0"/>
              <a:t>		g();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cxnSp>
        <p:nvCxnSpPr>
          <p:cNvPr id="28" name="직선 화살표 연결선 27"/>
          <p:cNvCxnSpPr>
            <a:stCxn id="26" idx="0"/>
            <a:endCxn id="17" idx="2"/>
          </p:cNvCxnSpPr>
          <p:nvPr/>
        </p:nvCxnSpPr>
        <p:spPr>
          <a:xfrm rot="5400000" flipH="1" flipV="1">
            <a:off x="4335957" y="5052297"/>
            <a:ext cx="47208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6873" y="504355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상속받음</a:t>
            </a:r>
            <a:endParaRPr lang="ko-KR" altLang="en-US" sz="1400" dirty="0"/>
          </a:p>
        </p:txBody>
      </p:sp>
      <p:sp>
        <p:nvSpPr>
          <p:cNvPr id="32" name="자유형 31"/>
          <p:cNvSpPr/>
          <p:nvPr/>
        </p:nvSpPr>
        <p:spPr>
          <a:xfrm>
            <a:off x="4675695" y="3715286"/>
            <a:ext cx="1203489" cy="2337848"/>
          </a:xfrm>
          <a:custGeom>
            <a:avLst/>
            <a:gdLst>
              <a:gd name="connsiteX0" fmla="*/ 0 w 1203489"/>
              <a:gd name="connsiteY0" fmla="*/ 2271860 h 2337848"/>
              <a:gd name="connsiteX1" fmla="*/ 669303 w 1203489"/>
              <a:gd name="connsiteY1" fmla="*/ 2224726 h 2337848"/>
              <a:gd name="connsiteX2" fmla="*/ 1121790 w 1203489"/>
              <a:gd name="connsiteY2" fmla="*/ 1593130 h 2337848"/>
              <a:gd name="connsiteX3" fmla="*/ 1159497 w 1203489"/>
              <a:gd name="connsiteY3" fmla="*/ 443060 h 2337848"/>
              <a:gd name="connsiteX4" fmla="*/ 1102936 w 1203489"/>
              <a:gd name="connsiteY4" fmla="*/ 141402 h 2337848"/>
              <a:gd name="connsiteX5" fmla="*/ 612742 w 1203489"/>
              <a:gd name="connsiteY5" fmla="*/ 0 h 23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489" h="2337848">
                <a:moveTo>
                  <a:pt x="0" y="2271860"/>
                </a:moveTo>
                <a:cubicBezTo>
                  <a:pt x="241169" y="2304854"/>
                  <a:pt x="482338" y="2337848"/>
                  <a:pt x="669303" y="2224726"/>
                </a:cubicBezTo>
                <a:cubicBezTo>
                  <a:pt x="856268" y="2111604"/>
                  <a:pt x="1040091" y="1890074"/>
                  <a:pt x="1121790" y="1593130"/>
                </a:cubicBezTo>
                <a:cubicBezTo>
                  <a:pt x="1203489" y="1296186"/>
                  <a:pt x="1162639" y="685015"/>
                  <a:pt x="1159497" y="443060"/>
                </a:cubicBezTo>
                <a:cubicBezTo>
                  <a:pt x="1156355" y="201105"/>
                  <a:pt x="1194062" y="215245"/>
                  <a:pt x="1102936" y="141402"/>
                </a:cubicBezTo>
                <a:cubicBezTo>
                  <a:pt x="1011810" y="67559"/>
                  <a:pt x="812276" y="33779"/>
                  <a:pt x="61274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4694548" y="3998090"/>
            <a:ext cx="1431304" cy="2253006"/>
          </a:xfrm>
          <a:custGeom>
            <a:avLst/>
            <a:gdLst>
              <a:gd name="connsiteX0" fmla="*/ 0 w 1431304"/>
              <a:gd name="connsiteY0" fmla="*/ 2253006 h 2253006"/>
              <a:gd name="connsiteX1" fmla="*/ 461914 w 1431304"/>
              <a:gd name="connsiteY1" fmla="*/ 2215299 h 2253006"/>
              <a:gd name="connsiteX2" fmla="*/ 1055803 w 1431304"/>
              <a:gd name="connsiteY2" fmla="*/ 1875934 h 2253006"/>
              <a:gd name="connsiteX3" fmla="*/ 1329180 w 1431304"/>
              <a:gd name="connsiteY3" fmla="*/ 1140643 h 2253006"/>
              <a:gd name="connsiteX4" fmla="*/ 1329180 w 1431304"/>
              <a:gd name="connsiteY4" fmla="*/ 207390 h 2253006"/>
              <a:gd name="connsiteX5" fmla="*/ 716438 w 1431304"/>
              <a:gd name="connsiteY5" fmla="*/ 0 h 22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304" h="2253006">
                <a:moveTo>
                  <a:pt x="0" y="2253006"/>
                </a:moveTo>
                <a:lnTo>
                  <a:pt x="461914" y="2215299"/>
                </a:lnTo>
                <a:cubicBezTo>
                  <a:pt x="637881" y="2152454"/>
                  <a:pt x="911259" y="2055043"/>
                  <a:pt x="1055803" y="1875934"/>
                </a:cubicBezTo>
                <a:cubicBezTo>
                  <a:pt x="1200347" y="1696825"/>
                  <a:pt x="1283617" y="1418734"/>
                  <a:pt x="1329180" y="1140643"/>
                </a:cubicBezTo>
                <a:cubicBezTo>
                  <a:pt x="1374743" y="862552"/>
                  <a:pt x="1431304" y="397497"/>
                  <a:pt x="1329180" y="207390"/>
                </a:cubicBezTo>
                <a:cubicBezTo>
                  <a:pt x="1227056" y="17283"/>
                  <a:pt x="820133" y="34565"/>
                  <a:pt x="71643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2786058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protected </a:t>
            </a:r>
            <a:r>
              <a:rPr lang="ko-KR" altLang="en-US" smtClean="0"/>
              <a:t>접근 지정자 사례</a:t>
            </a:r>
            <a:endParaRPr lang="ko-KR" altLang="en-US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0" y="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default </a:t>
            </a:r>
            <a:r>
              <a:rPr lang="ko-KR" altLang="en-US" smtClean="0"/>
              <a:t>접근 지정자 사례</a:t>
            </a:r>
            <a:endParaRPr lang="ko-KR" altLang="en-US" dirty="0" err="1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: </a:t>
            </a:r>
            <a:r>
              <a:rPr lang="ko-KR" altLang="en-US" dirty="0"/>
              <a:t>접근 </a:t>
            </a:r>
            <a:r>
              <a:rPr lang="ko-KR" altLang="en-US" dirty="0" smtClean="0"/>
              <a:t>지정자의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460851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Sample {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</a:p>
          <a:p>
            <a:pPr defTabSz="180000"/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AccessEx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Sample </a:t>
            </a:r>
            <a:r>
              <a:rPr lang="en-US" altLang="ko-KR" sz="1600" dirty="0" err="1"/>
              <a:t>aClass</a:t>
            </a:r>
            <a:r>
              <a:rPr lang="en-US" altLang="ko-KR" sz="1600" dirty="0"/>
              <a:t> = new Sample();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aClass.a</a:t>
            </a:r>
            <a:r>
              <a:rPr lang="en-US" altLang="ko-KR" sz="1600" dirty="0"/>
              <a:t> = 10;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 smtClean="0"/>
              <a:t>aClass.b</a:t>
            </a:r>
            <a:r>
              <a:rPr lang="en-US" altLang="ko-KR" sz="1600" dirty="0" smtClean="0"/>
              <a:t> = 10;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aClass.c</a:t>
            </a:r>
            <a:r>
              <a:rPr lang="en-US" altLang="ko-KR" sz="1600" dirty="0"/>
              <a:t> = 10;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1340768"/>
            <a:ext cx="809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소스를 컴파일 해보고 오류가 난 이유를 설명하고 오류를 수정하시오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_x30539568" descr="EMB0000159c34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0201"/>
            <a:ext cx="5499348" cy="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55576" y="2468293"/>
            <a:ext cx="36004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Sample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/>
            <a:r>
              <a:rPr lang="en-US" altLang="ko-KR" sz="1400" dirty="0" smtClean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getB</a:t>
            </a:r>
            <a:r>
              <a:rPr lang="en-US" altLang="ko-KR" sz="1400" dirty="0">
                <a:solidFill>
                  <a:srgbClr val="FF0000"/>
                </a:solidFill>
              </a:rPr>
              <a:t>() {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return </a:t>
            </a:r>
            <a:r>
              <a:rPr lang="en-US" altLang="ko-KR" sz="1400" dirty="0">
                <a:solidFill>
                  <a:srgbClr val="FF0000"/>
                </a:solidFill>
              </a:rPr>
              <a:t>b;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}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public </a:t>
            </a:r>
            <a:r>
              <a:rPr lang="en-US" altLang="ko-KR" sz="1400" dirty="0">
                <a:solidFill>
                  <a:srgbClr val="FF0000"/>
                </a:solidFill>
              </a:rPr>
              <a:t>void </a:t>
            </a:r>
            <a:r>
              <a:rPr lang="en-US" altLang="ko-KR" sz="1400" dirty="0" err="1">
                <a:solidFill>
                  <a:srgbClr val="FF0000"/>
                </a:solidFill>
              </a:rPr>
              <a:t>setB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value) {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b </a:t>
            </a:r>
            <a:r>
              <a:rPr lang="en-US" altLang="ko-KR" sz="1400" dirty="0">
                <a:solidFill>
                  <a:srgbClr val="FF0000"/>
                </a:solidFill>
              </a:rPr>
              <a:t>= value;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}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AccessEx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Sample </a:t>
            </a:r>
            <a:r>
              <a:rPr lang="en-US" altLang="ko-KR" sz="1400" dirty="0" err="1"/>
              <a:t>aClass</a:t>
            </a:r>
            <a:r>
              <a:rPr lang="en-US" altLang="ko-KR" sz="1400" dirty="0"/>
              <a:t> = new Sample();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aClass.a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aClass.setB</a:t>
            </a:r>
            <a:r>
              <a:rPr lang="en-US" altLang="ko-KR" sz="1400" dirty="0" smtClean="0">
                <a:solidFill>
                  <a:srgbClr val="FF0000"/>
                </a:solidFill>
              </a:rPr>
              <a:t>(10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aClass.c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10;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5478" y="216051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수정된 소스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427984" y="2468292"/>
            <a:ext cx="4338064" cy="410397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Sample </a:t>
            </a:r>
            <a:r>
              <a:rPr lang="ko-KR" altLang="en-US" dirty="0"/>
              <a:t>클래스의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각각 </a:t>
            </a:r>
            <a:r>
              <a:rPr lang="en-US" altLang="ko-KR" dirty="0"/>
              <a:t>public, default </a:t>
            </a:r>
            <a:r>
              <a:rPr lang="ko-KR" altLang="en-US" dirty="0"/>
              <a:t>지정자로 선언이 되었으므로 같은 패키지에 </a:t>
            </a:r>
            <a:r>
              <a:rPr lang="ko-KR" altLang="en-US" dirty="0" smtClean="0"/>
              <a:t>속한 </a:t>
            </a:r>
            <a:r>
              <a:rPr lang="en-US" altLang="ko-KR" dirty="0" err="1" smtClean="0"/>
              <a:t>AccessEx</a:t>
            </a:r>
            <a:r>
              <a:rPr lang="en-US" altLang="ko-KR" dirty="0" smtClean="0"/>
              <a:t> </a:t>
            </a:r>
            <a:r>
              <a:rPr lang="ko-KR" altLang="en-US" dirty="0"/>
              <a:t>클래스에서 접근이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private</a:t>
            </a:r>
            <a:r>
              <a:rPr lang="ko-KR" altLang="en-US" dirty="0"/>
              <a:t>으로 선언이 되었으므로 </a:t>
            </a:r>
            <a:r>
              <a:rPr lang="en-US" altLang="ko-KR" dirty="0" err="1"/>
              <a:t>AccessEx</a:t>
            </a:r>
            <a:r>
              <a:rPr lang="en-US" altLang="ko-KR" dirty="0"/>
              <a:t> </a:t>
            </a:r>
            <a:r>
              <a:rPr lang="ko-KR" altLang="en-US" dirty="0" smtClean="0"/>
              <a:t>클래스에서는 </a:t>
            </a:r>
            <a:r>
              <a:rPr lang="ko-KR" altLang="en-US" dirty="0"/>
              <a:t>접근이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ko-KR" altLang="en-US" dirty="0"/>
              <a:t>접근 </a:t>
            </a:r>
            <a:r>
              <a:rPr lang="ko-KR" altLang="en-US" dirty="0" smtClean="0"/>
              <a:t>지정자를 </a:t>
            </a:r>
            <a:r>
              <a:rPr lang="ko-KR" altLang="en-US" dirty="0"/>
              <a:t>갖는 멤버는 클래스 내부에 </a:t>
            </a:r>
            <a:r>
              <a:rPr lang="en-US" altLang="ko-KR" dirty="0"/>
              <a:t>get/set </a:t>
            </a:r>
            <a:r>
              <a:rPr lang="ko-KR" altLang="en-US" dirty="0" err="1"/>
              <a:t>메소드를</a:t>
            </a:r>
            <a:r>
              <a:rPr lang="ko-KR" altLang="en-US" dirty="0"/>
              <a:t> 만들어서 접근한다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57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이해를 위한 그림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887144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사람은 모두 </a:t>
            </a:r>
            <a:r>
              <a:rPr lang="ko-KR" altLang="en-US" sz="2000" dirty="0" err="1" smtClean="0"/>
              <a:t>각가</a:t>
            </a:r>
            <a:r>
              <a:rPr lang="ko-KR" altLang="en-US" sz="2000" dirty="0" smtClean="0"/>
              <a:t> 눈을 가지고 태어난다</a:t>
            </a:r>
            <a:r>
              <a:rPr lang="en-US" altLang="ko-KR" sz="2000" dirty="0" smtClean="0"/>
              <a:t>.</a:t>
            </a:r>
            <a:endParaRPr lang="ko-KR" altLang="en-US" sz="20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4940503" y="5759241"/>
            <a:ext cx="4095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세상에는 이미 공기가 있으며 태어난 사람은</a:t>
            </a:r>
            <a:endParaRPr lang="en-US" altLang="ko-KR" sz="2000" dirty="0" smtClean="0"/>
          </a:p>
          <a:p>
            <a:r>
              <a:rPr lang="ko-KR" altLang="en-US" sz="2000" dirty="0" smtClean="0"/>
              <a:t>모두 공기를 공유한다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공기 역시 각 사람의 것이다</a:t>
            </a:r>
            <a:r>
              <a:rPr lang="en-US" altLang="ko-KR" sz="2000" dirty="0" smtClean="0"/>
              <a:t>.</a:t>
            </a:r>
            <a:endParaRPr lang="ko-KR" altLang="en-US" sz="2000" dirty="0" err="1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5534" y="1297727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눈은 각 사람마다 있고 공기는 모든 사람이 소유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공유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멤버의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멤버들은 객체마다 독립적으로 별도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필드와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객체 생성 후 비로소 사용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비공유의</a:t>
            </a:r>
            <a:r>
              <a:rPr lang="ko-KR" altLang="en-US" dirty="0" smtClean="0"/>
              <a:t> 특성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멤버들은 여러 객체에 의해 공유되지 않고 배타적</a:t>
            </a:r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객체를 생성하지 않고 사용가능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객체마다 생기는 것이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클래스당 하나만 생성됨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멤버라고도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공간적 특성 </a:t>
            </a:r>
            <a:r>
              <a:rPr lang="en-US" altLang="ko-KR" dirty="0" smtClean="0"/>
              <a:t>- static </a:t>
            </a:r>
            <a:r>
              <a:rPr lang="ko-KR" altLang="en-US" dirty="0" smtClean="0"/>
              <a:t>멤버들은 클래스 당 하나만 생성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시간적 특성 </a:t>
            </a:r>
            <a:r>
              <a:rPr lang="en-US" altLang="ko-KR" dirty="0" smtClean="0"/>
              <a:t>- static </a:t>
            </a:r>
            <a:r>
              <a:rPr lang="ko-KR" altLang="en-US" dirty="0" smtClean="0"/>
              <a:t>멤버들은 클래스가 로딩될 때 공간 할당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공유의 특성 </a:t>
            </a:r>
            <a:r>
              <a:rPr lang="en-US" altLang="ko-KR" dirty="0" smtClean="0"/>
              <a:t>- static </a:t>
            </a:r>
            <a:r>
              <a:rPr lang="ko-KR" altLang="en-US" dirty="0" smtClean="0"/>
              <a:t>멤버들은 동일한 클래스의 모든 객체에 의해 공유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14942" y="3286124"/>
            <a:ext cx="35719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class </a:t>
            </a:r>
            <a:r>
              <a:rPr lang="en-US" altLang="ko-KR" dirty="0" err="1" smtClean="0"/>
              <a:t>StaticSample</a:t>
            </a:r>
            <a:r>
              <a:rPr lang="en-US" altLang="ko-KR" dirty="0" smtClean="0"/>
              <a:t>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n; // non-static </a:t>
            </a:r>
            <a:r>
              <a:rPr lang="ko-KR" altLang="en-US" dirty="0" smtClean="0"/>
              <a:t>필드</a:t>
            </a:r>
          </a:p>
          <a:p>
            <a:pPr defTabSz="180000"/>
            <a:r>
              <a:rPr lang="en-US" altLang="ko-KR" dirty="0" smtClean="0"/>
              <a:t>	void g() {...} //non-static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defTabSz="180000"/>
            <a:r>
              <a:rPr lang="en-US" altLang="ko-KR" dirty="0" smtClean="0"/>
              <a:t>	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m; // static </a:t>
            </a:r>
            <a:r>
              <a:rPr lang="ko-KR" altLang="en-US" dirty="0" smtClean="0"/>
              <a:t>필드</a:t>
            </a:r>
          </a:p>
          <a:p>
            <a:pPr defTabSz="180000"/>
            <a:r>
              <a:rPr lang="en-US" altLang="ko-KR" dirty="0" smtClean="0"/>
              <a:t>	static void f() {...} //f()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defTabSz="180000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멤버의 차이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04155466"/>
              </p:ext>
            </p:extLst>
          </p:nvPr>
        </p:nvGraphicFramePr>
        <p:xfrm>
          <a:off x="899592" y="1556792"/>
          <a:ext cx="7848872" cy="398297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13384"/>
                <a:gridCol w="3191072"/>
                <a:gridCol w="3744416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non-static 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멤버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static 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멤버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+mj-lt"/>
                        </a:rPr>
                        <a:t>선언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class Sample {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     </a:t>
                      </a:r>
                      <a:r>
                        <a:rPr lang="en-US" sz="1600" dirty="0" err="1" smtClean="0">
                          <a:effectLst/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n;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     void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g() {...}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class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Sample {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     static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m;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     static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void g() {...}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공간적 특성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멤버는 객체마다 별도 존재</a:t>
                      </a:r>
                      <a:r>
                        <a:rPr lang="en-US" altLang="ko-KR" sz="1600" dirty="0"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 멤버라고 부름</a:t>
                      </a:r>
                      <a:r>
                        <a:rPr lang="en-US" altLang="ko-KR" sz="1600" dirty="0">
                          <a:effectLst/>
                          <a:latin typeface="+mj-lt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멤버는 클래스 당 하나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멤버는 객체 내부가 아닌 별도의 공간에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클래스 멤버라고 부름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+mj-lt"/>
                        </a:rPr>
                        <a:t>시간적 특성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객체 생성 시 함께 멤버 생성됨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객체가 생길 때 멤버도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객체 생성 후 멤버 사용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객체가 사라지면 멤버도 사라짐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클래스 로딩 시에 멤버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객체가 생기기 전에 이미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객체가 생기기 전에도 사용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객체가 사라져도 멤버는 사라지지 않음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멤버는 프로그램이 종료될 때 사라짐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+mj-lt"/>
                        </a:rPr>
                        <a:t>공유의 특성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effectLst/>
                          <a:latin typeface="+mj-lt"/>
                        </a:rPr>
                        <a:t>동일한 클래스의 객체들에 의해 공유되지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않음</a:t>
                      </a:r>
                      <a:r>
                        <a:rPr lang="en-US" altLang="ko-K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멤버는 객체 내에 각각 공간 유지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동일한 클래스의 객체들에 의해 공유됨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25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06896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멤버를 객체의 멤버로 접근하는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6106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6072198" y="0"/>
            <a:ext cx="1071570" cy="714380"/>
            <a:chOff x="3357554" y="1785926"/>
            <a:chExt cx="1071570" cy="71438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5" name="그룹 6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77" name="TextBox 5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86644" y="21429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멤버 생성</a:t>
            </a:r>
            <a:endParaRPr lang="ko-KR" altLang="en-US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6084168" y="1844824"/>
            <a:ext cx="1143009" cy="928694"/>
            <a:chOff x="5143503" y="2714620"/>
            <a:chExt cx="1357323" cy="928694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2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g() { m=20; }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84168" y="916130"/>
            <a:ext cx="1071570" cy="714380"/>
            <a:chOff x="3357554" y="1785926"/>
            <a:chExt cx="1071570" cy="71438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94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sp>
        <p:nvSpPr>
          <p:cNvPr id="98" name="자유형 97"/>
          <p:cNvSpPr/>
          <p:nvPr/>
        </p:nvSpPr>
        <p:spPr>
          <a:xfrm flipH="1">
            <a:off x="6869986" y="1201882"/>
            <a:ext cx="428628" cy="1000132"/>
          </a:xfrm>
          <a:custGeom>
            <a:avLst/>
            <a:gdLst>
              <a:gd name="connsiteX0" fmla="*/ 350363 w 529473"/>
              <a:gd name="connsiteY0" fmla="*/ 1121790 h 1121790"/>
              <a:gd name="connsiteX1" fmla="*/ 29852 w 529473"/>
              <a:gd name="connsiteY1" fmla="*/ 612742 h 1121790"/>
              <a:gd name="connsiteX2" fmla="*/ 529473 w 529473"/>
              <a:gd name="connsiteY2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473" h="1121790">
                <a:moveTo>
                  <a:pt x="350363" y="1121790"/>
                </a:moveTo>
                <a:cubicBezTo>
                  <a:pt x="175181" y="960748"/>
                  <a:pt x="0" y="799707"/>
                  <a:pt x="29852" y="612742"/>
                </a:cubicBezTo>
                <a:cubicBezTo>
                  <a:pt x="59704" y="425777"/>
                  <a:pt x="529473" y="0"/>
                  <a:pt x="529473" y="0"/>
                </a:cubicBezTo>
              </a:path>
            </a:pathLst>
          </a:custGeom>
          <a:ln w="28575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370052" y="2130576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s1.g()</a:t>
            </a:r>
            <a:r>
              <a:rPr lang="ko-KR" altLang="en-US" sz="1200" dirty="0" smtClean="0"/>
              <a:t>호출에 의해</a:t>
            </a:r>
            <a:endParaRPr lang="en-US" altLang="ko-KR" sz="1200" dirty="0" smtClean="0"/>
          </a:p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멤버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 </a:t>
            </a:r>
            <a:endParaRPr lang="en-US" altLang="ko-KR" sz="1200" dirty="0" smtClean="0"/>
          </a:p>
          <a:p>
            <a:r>
              <a:rPr lang="en-US" altLang="ko-KR" sz="1200" dirty="0" smtClean="0"/>
              <a:t>20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5512664" y="1773386"/>
            <a:ext cx="214314" cy="214313"/>
            <a:chOff x="4286248" y="1785927"/>
            <a:chExt cx="214314" cy="214313"/>
          </a:xfrm>
        </p:grpSpPr>
        <p:sp>
          <p:nvSpPr>
            <p:cNvPr id="111" name="TextBox 110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13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5226912" y="17019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s1</a:t>
            </a:r>
            <a:endParaRPr lang="ko-KR" altLang="en-US" sz="1400" dirty="0" err="1" smtClean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5676698" y="1881227"/>
            <a:ext cx="407469" cy="106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131840" y="285728"/>
            <a:ext cx="1622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 s1, s2;</a:t>
            </a:r>
            <a:endParaRPr lang="ko-KR" altLang="en-US" sz="1400" dirty="0"/>
          </a:p>
        </p:txBody>
      </p:sp>
      <p:sp>
        <p:nvSpPr>
          <p:cNvPr id="119" name="직사각형 118"/>
          <p:cNvSpPr/>
          <p:nvPr/>
        </p:nvSpPr>
        <p:spPr>
          <a:xfrm>
            <a:off x="3131840" y="1987700"/>
            <a:ext cx="20717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s1 = new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s1.n = 5;</a:t>
            </a:r>
          </a:p>
          <a:p>
            <a:pPr defTabSz="180000"/>
            <a:r>
              <a:rPr lang="en-US" altLang="ko-KR" sz="1400" dirty="0" smtClean="0"/>
              <a:t>s1.g();</a:t>
            </a:r>
          </a:p>
        </p:txBody>
      </p:sp>
      <p:cxnSp>
        <p:nvCxnSpPr>
          <p:cNvPr id="120" name="직선 연결선 119"/>
          <p:cNvCxnSpPr/>
          <p:nvPr/>
        </p:nvCxnSpPr>
        <p:spPr>
          <a:xfrm>
            <a:off x="2726582" y="770373"/>
            <a:ext cx="621510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699792" y="2852936"/>
            <a:ext cx="607223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6156176" y="4077072"/>
            <a:ext cx="1143009" cy="928694"/>
            <a:chOff x="5143503" y="2714620"/>
            <a:chExt cx="1357323" cy="928694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24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156176" y="3148378"/>
            <a:ext cx="1071570" cy="714380"/>
            <a:chOff x="3357554" y="1785926"/>
            <a:chExt cx="1071570" cy="714380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31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rgbClr val="FF0000"/>
                    </a:solidFill>
                  </a:rPr>
                  <a:t>50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7442060" y="4362824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s1.m=50;</a:t>
            </a:r>
            <a:r>
              <a:rPr lang="ko-KR" altLang="en-US" sz="1200" dirty="0" smtClean="0"/>
              <a:t>에 의해</a:t>
            </a:r>
            <a:endParaRPr lang="en-US" altLang="ko-KR" sz="1200" dirty="0" smtClean="0"/>
          </a:p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멤버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 </a:t>
            </a:r>
            <a:endParaRPr lang="en-US" altLang="ko-KR" sz="1200" dirty="0" smtClean="0"/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5584672" y="4005634"/>
            <a:ext cx="214314" cy="214313"/>
            <a:chOff x="4286248" y="1785927"/>
            <a:chExt cx="214314" cy="214313"/>
          </a:xfrm>
        </p:grpSpPr>
        <p:sp>
          <p:nvSpPr>
            <p:cNvPr id="138" name="TextBox 137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39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298920" y="39341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s1</a:t>
            </a:r>
            <a:endParaRPr lang="ko-KR" altLang="en-US" sz="1400" dirty="0" err="1" smtClean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5748706" y="4113475"/>
            <a:ext cx="407469" cy="106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131840" y="4219948"/>
            <a:ext cx="2071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s1.m = 50;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2843808" y="5085184"/>
            <a:ext cx="607223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5496" y="285729"/>
            <a:ext cx="3061004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/>
              <a:t>class </a:t>
            </a:r>
            <a:r>
              <a:rPr lang="en-US" sz="1400" dirty="0" err="1" smtClean="0"/>
              <a:t>StaticSample</a:t>
            </a:r>
            <a:r>
              <a:rPr lang="en-US" sz="1400" dirty="0" smtClean="0"/>
              <a:t> {</a:t>
            </a:r>
          </a:p>
          <a:p>
            <a:pPr defTabSz="180000"/>
            <a:r>
              <a:rPr lang="en-US" sz="1400" dirty="0" smtClean="0"/>
              <a:t>	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n; </a:t>
            </a:r>
          </a:p>
          <a:p>
            <a:pPr defTabSz="180000"/>
            <a:r>
              <a:rPr lang="en-US" sz="1400" dirty="0" smtClean="0"/>
              <a:t>	public void g() {</a:t>
            </a:r>
          </a:p>
          <a:p>
            <a:pPr defTabSz="180000"/>
            <a:r>
              <a:rPr lang="en-US" sz="1400" dirty="0" smtClean="0"/>
              <a:t>		m = 20;</a:t>
            </a:r>
          </a:p>
          <a:p>
            <a:pPr defTabSz="180000"/>
            <a:r>
              <a:rPr lang="en-US" sz="1400" dirty="0" smtClean="0"/>
              <a:t>	}</a:t>
            </a:r>
          </a:p>
          <a:p>
            <a:pPr defTabSz="180000"/>
            <a:r>
              <a:rPr lang="en-US" sz="1400" dirty="0" smtClean="0"/>
              <a:t>	public void h() {</a:t>
            </a:r>
          </a:p>
          <a:p>
            <a:pPr defTabSz="180000"/>
            <a:r>
              <a:rPr lang="en-US" sz="1400" dirty="0" smtClean="0"/>
              <a:t>		m = 30;</a:t>
            </a:r>
          </a:p>
          <a:p>
            <a:pPr defTabSz="180000"/>
            <a:r>
              <a:rPr lang="en-US" sz="1400" dirty="0" smtClean="0"/>
              <a:t>	}</a:t>
            </a:r>
          </a:p>
          <a:p>
            <a:pPr defTabSz="180000"/>
            <a:r>
              <a:rPr lang="en-US" sz="1400" dirty="0" smtClean="0"/>
              <a:t>	public 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m;</a:t>
            </a:r>
            <a:endParaRPr lang="ko-KR" altLang="en-US" sz="1400" dirty="0" smtClean="0"/>
          </a:p>
          <a:p>
            <a:pPr defTabSz="180000"/>
            <a:r>
              <a:rPr lang="en-US" sz="1400" dirty="0" smtClean="0"/>
              <a:t>	public static void f() {</a:t>
            </a:r>
          </a:p>
          <a:p>
            <a:pPr defTabSz="180000"/>
            <a:r>
              <a:rPr lang="en-US" sz="1400" dirty="0" smtClean="0"/>
              <a:t>		m = 5;</a:t>
            </a:r>
          </a:p>
          <a:p>
            <a:pPr defTabSz="180000"/>
            <a:r>
              <a:rPr lang="en-US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Ex {</a:t>
            </a:r>
          </a:p>
          <a:p>
            <a:pPr defTabSz="180000"/>
            <a:r>
              <a:rPr lang="en-US" altLang="ko-KR" sz="1400" dirty="0" smtClean="0"/>
              <a:t>	public static void main(</a:t>
            </a:r>
            <a:r>
              <a:rPr lang="en-US" altLang="ko-KR" sz="1400" dirty="0"/>
              <a:t>String[] </a:t>
            </a:r>
            <a:r>
              <a:rPr lang="en-US" altLang="ko-KR" sz="1400" dirty="0" err="1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 s1, s2;</a:t>
            </a:r>
          </a:p>
          <a:p>
            <a:pPr defTabSz="180000"/>
            <a:r>
              <a:rPr lang="en-US" altLang="ko-KR" sz="1400" dirty="0" smtClean="0"/>
              <a:t>		s1 = new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s1.n = 5;</a:t>
            </a:r>
          </a:p>
          <a:p>
            <a:pPr defTabSz="180000"/>
            <a:r>
              <a:rPr lang="en-US" altLang="ko-KR" sz="1400" dirty="0" smtClean="0"/>
              <a:t>		s1.g();</a:t>
            </a:r>
          </a:p>
          <a:p>
            <a:pPr defTabSz="180000"/>
            <a:r>
              <a:rPr lang="en-US" altLang="ko-KR" sz="1400" dirty="0" smtClean="0"/>
              <a:t>		s1.m = 50; // static</a:t>
            </a:r>
          </a:p>
          <a:p>
            <a:pPr defTabSz="180000"/>
            <a:r>
              <a:rPr lang="en-US" altLang="ko-KR" sz="1400" dirty="0" smtClean="0"/>
              <a:t>		s2 = new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s2.n = 8;</a:t>
            </a:r>
          </a:p>
          <a:p>
            <a:pPr defTabSz="180000"/>
            <a:r>
              <a:rPr lang="en-US" altLang="ko-KR" sz="1400" dirty="0" smtClean="0"/>
              <a:t>		s2.h();</a:t>
            </a:r>
          </a:p>
          <a:p>
            <a:pPr defTabSz="180000"/>
            <a:r>
              <a:rPr lang="en-US" altLang="ko-KR" sz="1400" dirty="0" smtClean="0"/>
              <a:t>		s2.f(); // static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(s1.m);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0689" y="6444167"/>
            <a:ext cx="3257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</a:t>
            </a:r>
            <a:endParaRPr lang="ko-KR" altLang="en-US" sz="2000" dirty="0" err="1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784445" y="5716832"/>
            <a:ext cx="1647076" cy="504056"/>
          </a:xfrm>
          <a:prstGeom prst="wedgeRoundRectCallout">
            <a:avLst>
              <a:gd name="adj1" fmla="val -19734"/>
              <a:gd name="adj2" fmla="val 1163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다음 페이지 계속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9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940152" y="332656"/>
            <a:ext cx="1071570" cy="714380"/>
            <a:chOff x="3357554" y="1785926"/>
            <a:chExt cx="1071570" cy="71438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6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154334" y="1261350"/>
            <a:ext cx="1143009" cy="928694"/>
            <a:chOff x="5143503" y="2714620"/>
            <a:chExt cx="1357323" cy="92869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32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725970" y="1261350"/>
            <a:ext cx="1143009" cy="928694"/>
            <a:chOff x="5143503" y="2714620"/>
            <a:chExt cx="1357323" cy="92869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39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h() { m=30; }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868582" y="33265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s1,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s2</a:t>
            </a:r>
            <a:r>
              <a:rPr lang="ko-KR" altLang="en-US" sz="1200" dirty="0" smtClean="0"/>
              <a:t>에 의해 공유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725970" y="226148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s2.h()</a:t>
            </a:r>
            <a:r>
              <a:rPr lang="ko-KR" altLang="en-US" sz="1200" dirty="0" smtClean="0"/>
              <a:t>호출에 의해</a:t>
            </a:r>
            <a:endParaRPr lang="en-US" altLang="ko-KR" sz="1200" dirty="0" smtClean="0"/>
          </a:p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멤버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</a:t>
            </a:r>
            <a:endParaRPr lang="en-US" altLang="ko-KR" sz="1200" dirty="0" smtClean="0"/>
          </a:p>
          <a:p>
            <a:r>
              <a:rPr lang="en-US" altLang="ko-KR" sz="1200" dirty="0" smtClean="0"/>
              <a:t>30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2439690" y="1404226"/>
            <a:ext cx="2143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s2 = new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s2.n = 8;</a:t>
            </a:r>
          </a:p>
          <a:p>
            <a:pPr defTabSz="180000"/>
            <a:r>
              <a:rPr lang="en-US" altLang="ko-KR" sz="1400" dirty="0" smtClean="0"/>
              <a:t>s2.h();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8382838" y="1099838"/>
            <a:ext cx="214314" cy="214313"/>
            <a:chOff x="4286248" y="1785927"/>
            <a:chExt cx="214314" cy="214313"/>
          </a:xfrm>
        </p:grpSpPr>
        <p:sp>
          <p:nvSpPr>
            <p:cNvPr id="57" name="TextBox 56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58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97152" y="1028400"/>
            <a:ext cx="34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s2</a:t>
            </a:r>
            <a:endParaRPr lang="ko-KR" altLang="en-US" sz="1400" dirty="0" err="1" smtClean="0"/>
          </a:p>
        </p:txBody>
      </p:sp>
      <p:cxnSp>
        <p:nvCxnSpPr>
          <p:cNvPr id="60" name="직선 화살표 연결선 59"/>
          <p:cNvCxnSpPr/>
          <p:nvPr/>
        </p:nvCxnSpPr>
        <p:spPr>
          <a:xfrm rot="5400000">
            <a:off x="8055559" y="1002407"/>
            <a:ext cx="215239" cy="588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4582830" y="1118474"/>
            <a:ext cx="214314" cy="214313"/>
            <a:chOff x="4286248" y="1785927"/>
            <a:chExt cx="214314" cy="214313"/>
          </a:xfrm>
        </p:grpSpPr>
        <p:sp>
          <p:nvSpPr>
            <p:cNvPr id="62" name="TextBox 61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63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297078" y="104703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s1</a:t>
            </a:r>
            <a:endParaRPr lang="ko-KR" altLang="en-US" sz="1400" dirty="0" err="1" smtClean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746864" y="1226315"/>
            <a:ext cx="407469" cy="106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자유형 65"/>
          <p:cNvSpPr/>
          <p:nvPr/>
        </p:nvSpPr>
        <p:spPr>
          <a:xfrm>
            <a:off x="6752120" y="621458"/>
            <a:ext cx="1823664" cy="1387011"/>
          </a:xfrm>
          <a:custGeom>
            <a:avLst/>
            <a:gdLst>
              <a:gd name="connsiteX0" fmla="*/ 1017142 w 1823664"/>
              <a:gd name="connsiteY0" fmla="*/ 1387011 h 1387011"/>
              <a:gd name="connsiteX1" fmla="*/ 1654140 w 1823664"/>
              <a:gd name="connsiteY1" fmla="*/ 832206 h 1387011"/>
              <a:gd name="connsiteX2" fmla="*/ 0 w 1823664"/>
              <a:gd name="connsiteY2" fmla="*/ 0 h 138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3664" h="1387011">
                <a:moveTo>
                  <a:pt x="1017142" y="1387011"/>
                </a:moveTo>
                <a:cubicBezTo>
                  <a:pt x="1420403" y="1225193"/>
                  <a:pt x="1823664" y="1063375"/>
                  <a:pt x="1654140" y="832206"/>
                </a:cubicBezTo>
                <a:cubicBezTo>
                  <a:pt x="1484616" y="601038"/>
                  <a:pt x="742308" y="300519"/>
                  <a:pt x="0" y="0"/>
                </a:cubicBezTo>
              </a:path>
            </a:pathLst>
          </a:custGeom>
          <a:ln w="28575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86547" y="6264495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(s1.m);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215074" y="621508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 </a:t>
            </a:r>
            <a:r>
              <a:rPr lang="ko-KR" altLang="en-US" sz="1400" dirty="0" smtClean="0"/>
              <a:t>출력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2511128" y="2977663"/>
            <a:ext cx="621510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5984800" y="3160257"/>
            <a:ext cx="1138661" cy="714380"/>
            <a:chOff x="3357554" y="1785926"/>
            <a:chExt cx="1138661" cy="71438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4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500430" y="2143116"/>
              <a:ext cx="995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f() </a:t>
              </a:r>
              <a:r>
                <a:rPr lang="en-US" altLang="ko-KR" sz="1400" smtClean="0">
                  <a:solidFill>
                    <a:srgbClr val="FF0000"/>
                  </a:solidFill>
                </a:rPr>
                <a:t>{ m=5;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}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98982" y="4088951"/>
            <a:ext cx="1143009" cy="928694"/>
            <a:chOff x="5143503" y="2714620"/>
            <a:chExt cx="1357323" cy="92869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0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770618" y="4088951"/>
            <a:ext cx="1143009" cy="928694"/>
            <a:chOff x="5143503" y="2714620"/>
            <a:chExt cx="1357323" cy="928694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7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913230" y="316025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s1,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s2</a:t>
            </a:r>
            <a:r>
              <a:rPr lang="ko-KR" altLang="en-US" sz="1200" dirty="0" smtClean="0"/>
              <a:t>에 의해 공유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770618" y="5089083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s2.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호출에 의해</a:t>
            </a:r>
            <a:endParaRPr lang="en-US" altLang="ko-KR" sz="1200" dirty="0" smtClean="0"/>
          </a:p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멤버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</a:t>
            </a:r>
            <a:endParaRPr lang="en-US" altLang="ko-KR" sz="1200" dirty="0" smtClean="0"/>
          </a:p>
          <a:p>
            <a:r>
              <a:rPr lang="en-US" altLang="ko-KR" sz="1200" dirty="0" smtClean="0"/>
              <a:t>5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2484338" y="4231827"/>
            <a:ext cx="2143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smtClean="0"/>
              <a:t>s2.f();</a:t>
            </a:r>
            <a:endParaRPr lang="en-US" altLang="ko-KR" sz="1400" dirty="0" smtClean="0"/>
          </a:p>
        </p:txBody>
      </p:sp>
      <p:grpSp>
        <p:nvGrpSpPr>
          <p:cNvPr id="95" name="그룹 94"/>
          <p:cNvGrpSpPr/>
          <p:nvPr/>
        </p:nvGrpSpPr>
        <p:grpSpPr>
          <a:xfrm>
            <a:off x="8427486" y="3927439"/>
            <a:ext cx="214314" cy="214313"/>
            <a:chOff x="4286248" y="1785927"/>
            <a:chExt cx="214314" cy="214313"/>
          </a:xfrm>
        </p:grpSpPr>
        <p:sp>
          <p:nvSpPr>
            <p:cNvPr id="96" name="TextBox 95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8641800" y="3856001"/>
            <a:ext cx="34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s2</a:t>
            </a:r>
            <a:endParaRPr lang="ko-KR" altLang="en-US" sz="1400" dirty="0" err="1" smtClean="0"/>
          </a:p>
        </p:txBody>
      </p:sp>
      <p:cxnSp>
        <p:nvCxnSpPr>
          <p:cNvPr id="99" name="직선 화살표 연결선 98"/>
          <p:cNvCxnSpPr/>
          <p:nvPr/>
        </p:nvCxnSpPr>
        <p:spPr>
          <a:xfrm rot="5400000">
            <a:off x="8100207" y="3830008"/>
            <a:ext cx="215239" cy="588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627478" y="3946075"/>
            <a:ext cx="214314" cy="214313"/>
            <a:chOff x="4286248" y="1785927"/>
            <a:chExt cx="214314" cy="214313"/>
          </a:xfrm>
        </p:grpSpPr>
        <p:sp>
          <p:nvSpPr>
            <p:cNvPr id="101" name="TextBox 100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341726" y="387463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s1</a:t>
            </a:r>
            <a:endParaRPr lang="ko-KR" altLang="en-US" sz="1400" dirty="0" err="1" smtClean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4791512" y="4053916"/>
            <a:ext cx="407469" cy="106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5776" y="5805264"/>
            <a:ext cx="621510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 flipH="1">
            <a:off x="6842056" y="3385583"/>
            <a:ext cx="503156" cy="346178"/>
          </a:xfrm>
          <a:custGeom>
            <a:avLst/>
            <a:gdLst>
              <a:gd name="connsiteX0" fmla="*/ 350363 w 529473"/>
              <a:gd name="connsiteY0" fmla="*/ 1121790 h 1121790"/>
              <a:gd name="connsiteX1" fmla="*/ 29852 w 529473"/>
              <a:gd name="connsiteY1" fmla="*/ 612742 h 1121790"/>
              <a:gd name="connsiteX2" fmla="*/ 529473 w 529473"/>
              <a:gd name="connsiteY2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473" h="1121790">
                <a:moveTo>
                  <a:pt x="350363" y="1121790"/>
                </a:moveTo>
                <a:cubicBezTo>
                  <a:pt x="175181" y="960748"/>
                  <a:pt x="0" y="799707"/>
                  <a:pt x="29852" y="612742"/>
                </a:cubicBezTo>
                <a:cubicBezTo>
                  <a:pt x="59704" y="425777"/>
                  <a:pt x="529473" y="0"/>
                  <a:pt x="529473" y="0"/>
                </a:cubicBezTo>
              </a:path>
            </a:pathLst>
          </a:custGeom>
          <a:ln w="28575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3400" cy="7000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 smtClean="0"/>
              <a:t>멤버를 클래스 이름으로 접근하는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429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언어에서의 상속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109951" y="1571612"/>
            <a:ext cx="1714512" cy="1500198"/>
            <a:chOff x="4500562" y="1428736"/>
            <a:chExt cx="1714512" cy="1785950"/>
          </a:xfrm>
        </p:grpSpPr>
        <p:sp>
          <p:nvSpPr>
            <p:cNvPr id="5" name="TextBox 4"/>
            <p:cNvSpPr txBox="1"/>
            <p:nvPr/>
          </p:nvSpPr>
          <p:spPr>
            <a:xfrm>
              <a:off x="5214942" y="1428736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부모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500562" y="1428736"/>
              <a:ext cx="1714512" cy="17859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 rot="10800000" flipH="1">
              <a:off x="4500562" y="2194143"/>
              <a:ext cx="17145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43438" y="1513781"/>
              <a:ext cx="1215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String name;</a:t>
              </a:r>
            </a:p>
            <a:p>
              <a:r>
                <a:rPr lang="en-US" altLang="ko-KR" sz="1600" dirty="0" err="1" smtClean="0"/>
                <a:t>int</a:t>
              </a:r>
              <a:r>
                <a:rPr lang="en-US" altLang="ko-KR" sz="1600" dirty="0" smtClean="0"/>
                <a:t> age;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2194143"/>
              <a:ext cx="1181157" cy="9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void eat();</a:t>
              </a:r>
            </a:p>
            <a:p>
              <a:r>
                <a:rPr lang="en-US" altLang="ko-KR" sz="1600" dirty="0" smtClean="0"/>
                <a:t>void sleep();</a:t>
              </a:r>
            </a:p>
            <a:p>
              <a:r>
                <a:rPr lang="en-US" altLang="ko-KR" sz="1600" dirty="0" smtClean="0"/>
                <a:t>void love();</a:t>
              </a:r>
              <a:endParaRPr lang="ko-KR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24330" y="555999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자식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5769" y="384548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81389" y="3786190"/>
            <a:ext cx="1714512" cy="2857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 rot="10800000" flipH="1">
            <a:off x="3181389" y="4429132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827" y="3883887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String name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smtClean="0"/>
              <a:t>age;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52827" y="5715016"/>
            <a:ext cx="1208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void work();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void cry();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void laugh();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8602" y="128586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Animal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95703" y="3500438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Human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 flipH="1">
            <a:off x="3181389" y="5214950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 flipH="1">
            <a:off x="3181389" y="5786454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52827" y="4429132"/>
            <a:ext cx="142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void eat ();</a:t>
            </a:r>
          </a:p>
          <a:p>
            <a:r>
              <a:rPr lang="en-US" altLang="ko-KR" sz="1600" dirty="0" smtClean="0"/>
              <a:t>void sleep();</a:t>
            </a:r>
          </a:p>
          <a:p>
            <a:r>
              <a:rPr lang="en-US" altLang="ko-KR" sz="1600" dirty="0" smtClean="0"/>
              <a:t>void love();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52827" y="5214950"/>
            <a:ext cx="1283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String hobby;</a:t>
            </a:r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String job;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48" y="1571612"/>
            <a:ext cx="1785950" cy="18158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Animal {</a:t>
            </a:r>
          </a:p>
          <a:p>
            <a:pPr defTabSz="180000"/>
            <a:r>
              <a:rPr lang="en-US" altLang="ko-KR" sz="1600" dirty="0" smtClean="0"/>
              <a:t>	String name;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</a:p>
          <a:p>
            <a:pPr defTabSz="180000"/>
            <a:r>
              <a:rPr lang="en-US" altLang="ko-KR" sz="1600" dirty="0" smtClean="0"/>
              <a:t>	void eat() {...}</a:t>
            </a:r>
          </a:p>
          <a:p>
            <a:pPr defTabSz="180000"/>
            <a:r>
              <a:rPr lang="en-US" altLang="ko-KR" sz="1600" dirty="0" smtClean="0"/>
              <a:t>	void sleep() {...}</a:t>
            </a:r>
          </a:p>
          <a:p>
            <a:pPr defTabSz="180000"/>
            <a:r>
              <a:rPr lang="en-US" altLang="ko-KR" sz="1600" dirty="0" smtClean="0"/>
              <a:t>	void love() {...}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285720" y="4786322"/>
            <a:ext cx="2643206" cy="18158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Human extends Animal {</a:t>
            </a:r>
          </a:p>
          <a:p>
            <a:pPr defTabSz="180000"/>
            <a:r>
              <a:rPr lang="en-US" altLang="ko-KR" sz="1600" dirty="0" smtClean="0"/>
              <a:t>	String hobby;</a:t>
            </a:r>
          </a:p>
          <a:p>
            <a:pPr defTabSz="180000"/>
            <a:r>
              <a:rPr lang="en-US" altLang="ko-KR" sz="1600" dirty="0" smtClean="0"/>
              <a:t>	String job;</a:t>
            </a:r>
          </a:p>
          <a:p>
            <a:pPr defTabSz="180000"/>
            <a:r>
              <a:rPr lang="en-US" altLang="ko-KR" sz="1600" dirty="0" smtClean="0"/>
              <a:t>	void work() {...}</a:t>
            </a:r>
          </a:p>
          <a:p>
            <a:pPr defTabSz="180000"/>
            <a:r>
              <a:rPr lang="en-US" altLang="ko-KR" sz="1600" dirty="0" smtClean="0"/>
              <a:t>	void cry() {...}</a:t>
            </a:r>
          </a:p>
          <a:p>
            <a:pPr defTabSz="180000"/>
            <a:r>
              <a:rPr lang="en-US" altLang="ko-KR" sz="1600" dirty="0" smtClean="0"/>
              <a:t>	void laugh() {...}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 err="1" smtClean="0"/>
          </a:p>
        </p:txBody>
      </p:sp>
      <p:cxnSp>
        <p:nvCxnSpPr>
          <p:cNvPr id="24" name="직선 화살표 연결선 23"/>
          <p:cNvCxnSpPr>
            <a:stCxn id="23" idx="0"/>
            <a:endCxn id="22" idx="2"/>
          </p:cNvCxnSpPr>
          <p:nvPr/>
        </p:nvCxnSpPr>
        <p:spPr>
          <a:xfrm rot="5400000" flipH="1" flipV="1">
            <a:off x="907909" y="4086908"/>
            <a:ext cx="1398828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1604" y="3929066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상속</a:t>
            </a:r>
          </a:p>
        </p:txBody>
      </p:sp>
      <p:sp>
        <p:nvSpPr>
          <p:cNvPr id="29" name="내용 개체 틀 27"/>
          <p:cNvSpPr txBox="1">
            <a:spLocks/>
          </p:cNvSpPr>
          <p:nvPr/>
        </p:nvSpPr>
        <p:spPr>
          <a:xfrm>
            <a:off x="5292080" y="1285860"/>
            <a:ext cx="3473968" cy="4714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클래스의 특성을 하위 클래스가 물려받음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클래스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수퍼</a:t>
            </a:r>
            <a:r>
              <a:rPr lang="ko-KR" altLang="en-US" dirty="0" smtClean="0"/>
              <a:t> 클래스 코드의 재사용</a:t>
            </a:r>
            <a:endParaRPr lang="en-US" altLang="ko-KR" dirty="0" smtClean="0"/>
          </a:p>
          <a:p>
            <a:pPr lvl="2"/>
            <a:r>
              <a:rPr lang="ko-KR" altLang="en-US" dirty="0"/>
              <a:t>새로운 특성 추가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다중 상속을 지원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인터페이스를 통해 다중 상속과 같은 효과 얻음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285728"/>
            <a:ext cx="3061005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/>
              <a:t>class </a:t>
            </a:r>
            <a:r>
              <a:rPr lang="en-US" sz="1400" dirty="0" err="1" smtClean="0"/>
              <a:t>StaticSample</a:t>
            </a:r>
            <a:r>
              <a:rPr lang="en-US" sz="1400" dirty="0" smtClean="0"/>
              <a:t> {</a:t>
            </a:r>
          </a:p>
          <a:p>
            <a:pPr defTabSz="180000"/>
            <a:r>
              <a:rPr lang="en-US" sz="1400" dirty="0" smtClean="0"/>
              <a:t>	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n; </a:t>
            </a:r>
          </a:p>
          <a:p>
            <a:pPr defTabSz="180000"/>
            <a:r>
              <a:rPr lang="en-US" sz="1400" dirty="0" smtClean="0"/>
              <a:t>	public void g() {</a:t>
            </a:r>
          </a:p>
          <a:p>
            <a:pPr defTabSz="180000"/>
            <a:r>
              <a:rPr lang="en-US" sz="1400" dirty="0" smtClean="0"/>
              <a:t>		m = 20;</a:t>
            </a:r>
          </a:p>
          <a:p>
            <a:pPr defTabSz="180000"/>
            <a:r>
              <a:rPr lang="en-US" sz="1400" dirty="0" smtClean="0"/>
              <a:t>	}</a:t>
            </a:r>
          </a:p>
          <a:p>
            <a:pPr defTabSz="180000"/>
            <a:r>
              <a:rPr lang="en-US" sz="1400" dirty="0" smtClean="0"/>
              <a:t>	public void h() {</a:t>
            </a:r>
          </a:p>
          <a:p>
            <a:pPr defTabSz="180000"/>
            <a:r>
              <a:rPr lang="en-US" sz="1400" dirty="0" smtClean="0"/>
              <a:t>		m = 30;</a:t>
            </a:r>
          </a:p>
          <a:p>
            <a:pPr defTabSz="180000"/>
            <a:r>
              <a:rPr lang="en-US" sz="1400" dirty="0" smtClean="0"/>
              <a:t>	}</a:t>
            </a:r>
          </a:p>
          <a:p>
            <a:pPr defTabSz="180000"/>
            <a:r>
              <a:rPr lang="en-US" sz="1400" dirty="0" smtClean="0"/>
              <a:t>	public 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m;</a:t>
            </a:r>
            <a:endParaRPr lang="ko-KR" altLang="en-US" sz="1400" dirty="0" smtClean="0"/>
          </a:p>
          <a:p>
            <a:pPr defTabSz="180000"/>
            <a:r>
              <a:rPr lang="en-US" sz="1400" dirty="0" smtClean="0"/>
              <a:t>	public static void f() {</a:t>
            </a:r>
          </a:p>
          <a:p>
            <a:pPr defTabSz="180000"/>
            <a:r>
              <a:rPr lang="en-US" sz="1400" dirty="0" smtClean="0"/>
              <a:t>		m = 5;</a:t>
            </a:r>
          </a:p>
          <a:p>
            <a:pPr defTabSz="180000"/>
            <a:r>
              <a:rPr lang="en-US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Ex {</a:t>
            </a:r>
          </a:p>
          <a:p>
            <a:pPr defTabSz="180000"/>
            <a:r>
              <a:rPr lang="en-US" altLang="ko-KR" sz="1400" dirty="0" smtClean="0"/>
              <a:t>	public static void main(</a:t>
            </a:r>
            <a:r>
              <a:rPr lang="en-US" altLang="ko-KR" sz="1400" dirty="0"/>
              <a:t>String[] </a:t>
            </a:r>
            <a:r>
              <a:rPr lang="en-US" altLang="ko-KR" sz="1400" dirty="0" err="1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StaticSample.m</a:t>
            </a:r>
            <a:r>
              <a:rPr lang="en-US" altLang="ko-KR" sz="1400" dirty="0" smtClean="0">
                <a:solidFill>
                  <a:srgbClr val="FF0000"/>
                </a:solidFill>
              </a:rPr>
              <a:t> = 10;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 s1;</a:t>
            </a:r>
          </a:p>
          <a:p>
            <a:pPr defTabSz="180000"/>
            <a:r>
              <a:rPr lang="en-US" altLang="ko-KR" sz="1400" dirty="0" smtClean="0"/>
              <a:t>		s1 = new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s1.m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FF0000"/>
                </a:solidFill>
              </a:rPr>
              <a:t>s1.f();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StaticSample.f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grpSp>
        <p:nvGrpSpPr>
          <p:cNvPr id="5" name="그룹 74"/>
          <p:cNvGrpSpPr/>
          <p:nvPr/>
        </p:nvGrpSpPr>
        <p:grpSpPr>
          <a:xfrm>
            <a:off x="6344401" y="142852"/>
            <a:ext cx="1071570" cy="714380"/>
            <a:chOff x="3357554" y="1785926"/>
            <a:chExt cx="1071570" cy="71438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9" name="TextBox 5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10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30285" y="21429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멤버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51182" y="2500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 </a:t>
            </a:r>
            <a:r>
              <a:rPr lang="en-US" altLang="ko-KR" sz="1200" dirty="0" smtClean="0"/>
              <a:t>s1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grpSp>
        <p:nvGrpSpPr>
          <p:cNvPr id="16" name="그룹 65"/>
          <p:cNvGrpSpPr/>
          <p:nvPr/>
        </p:nvGrpSpPr>
        <p:grpSpPr>
          <a:xfrm>
            <a:off x="6383804" y="2214554"/>
            <a:ext cx="1143009" cy="928694"/>
            <a:chOff x="5143503" y="2714620"/>
            <a:chExt cx="1357323" cy="92869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8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grpSp>
        <p:nvGrpSpPr>
          <p:cNvPr id="23" name="그룹 91"/>
          <p:cNvGrpSpPr/>
          <p:nvPr/>
        </p:nvGrpSpPr>
        <p:grpSpPr>
          <a:xfrm>
            <a:off x="6383804" y="1285860"/>
            <a:ext cx="1071570" cy="714380"/>
            <a:chOff x="3357554" y="1785926"/>
            <a:chExt cx="1071570" cy="71438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5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48386" y="285728"/>
            <a:ext cx="1742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StaticSample.m</a:t>
            </a:r>
            <a:r>
              <a:rPr lang="en-US" altLang="ko-KR" sz="1400" dirty="0" smtClean="0"/>
              <a:t> = 10;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3148386" y="2071678"/>
            <a:ext cx="20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 s1;</a:t>
            </a:r>
          </a:p>
          <a:p>
            <a:pPr defTabSz="180000"/>
            <a:r>
              <a:rPr lang="en-US" altLang="ko-KR" sz="1400" dirty="0" smtClean="0"/>
              <a:t>s1 = new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();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844335" y="2071678"/>
            <a:ext cx="214314" cy="214313"/>
            <a:chOff x="4286248" y="1785927"/>
            <a:chExt cx="214314" cy="214313"/>
          </a:xfrm>
        </p:grpSpPr>
        <p:sp>
          <p:nvSpPr>
            <p:cNvPr id="63" name="TextBox 62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64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558583" y="200024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s1</a:t>
            </a:r>
            <a:endParaRPr lang="ko-KR" altLang="en-US" sz="1400" dirty="0" err="1" smtClean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008369" y="2179519"/>
            <a:ext cx="407469" cy="106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148386" y="3500438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s1.m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3148386" y="450057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s1.f();</a:t>
            </a:r>
            <a:endParaRPr lang="ko-KR" altLang="en-US" sz="1400" dirty="0"/>
          </a:p>
        </p:txBody>
      </p:sp>
      <p:grpSp>
        <p:nvGrpSpPr>
          <p:cNvPr id="69" name="그룹 91"/>
          <p:cNvGrpSpPr/>
          <p:nvPr/>
        </p:nvGrpSpPr>
        <p:grpSpPr>
          <a:xfrm>
            <a:off x="6465298" y="4143380"/>
            <a:ext cx="1071570" cy="714380"/>
            <a:chOff x="3357554" y="1785926"/>
            <a:chExt cx="1071570" cy="714380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357554" y="1785926"/>
              <a:ext cx="1071570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1" name="그룹 7"/>
            <p:cNvGrpSpPr/>
            <p:nvPr/>
          </p:nvGrpSpPr>
          <p:grpSpPr>
            <a:xfrm>
              <a:off x="3500430" y="1857364"/>
              <a:ext cx="714380" cy="307777"/>
              <a:chOff x="6286512" y="2571744"/>
              <a:chExt cx="714380" cy="3077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6286512" y="25717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72264" y="2643182"/>
                <a:ext cx="428628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5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500430" y="21431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f() { ... }</a:t>
              </a:r>
              <a:endParaRPr lang="ko-KR" altLang="en-US" sz="1400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608174" y="3500438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/>
              <a:t>10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grpSp>
        <p:nvGrpSpPr>
          <p:cNvPr id="76" name="그룹 65"/>
          <p:cNvGrpSpPr/>
          <p:nvPr/>
        </p:nvGrpSpPr>
        <p:grpSpPr>
          <a:xfrm>
            <a:off x="6465298" y="5072074"/>
            <a:ext cx="1143009" cy="928694"/>
            <a:chOff x="5143503" y="2714620"/>
            <a:chExt cx="1357323" cy="928694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143504" y="2714620"/>
              <a:ext cx="1357322" cy="928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8" name="그룹 64"/>
            <p:cNvGrpSpPr/>
            <p:nvPr/>
          </p:nvGrpSpPr>
          <p:grpSpPr>
            <a:xfrm>
              <a:off x="5429256" y="2714620"/>
              <a:ext cx="817073" cy="307777"/>
              <a:chOff x="5429256" y="2786058"/>
              <a:chExt cx="817073" cy="307777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429256" y="2786058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n</a:t>
                </a:r>
                <a:endParaRPr lang="ko-KR" altLang="en-US" sz="14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715008" y="2857496"/>
                <a:ext cx="531321" cy="2143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143505" y="3000372"/>
              <a:ext cx="13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g() { m=20; }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43503" y="3286124"/>
              <a:ext cx="1323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h() { m=30; }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925829" y="4929198"/>
            <a:ext cx="214314" cy="214313"/>
            <a:chOff x="4286248" y="1785927"/>
            <a:chExt cx="214314" cy="214313"/>
          </a:xfrm>
        </p:grpSpPr>
        <p:sp>
          <p:nvSpPr>
            <p:cNvPr id="84" name="TextBox 83"/>
            <p:cNvSpPr txBox="1"/>
            <p:nvPr/>
          </p:nvSpPr>
          <p:spPr>
            <a:xfrm>
              <a:off x="4286248" y="1785927"/>
              <a:ext cx="214314" cy="214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85" name="순서도: 연결자 27"/>
            <p:cNvSpPr/>
            <p:nvPr/>
          </p:nvSpPr>
          <p:spPr>
            <a:xfrm>
              <a:off x="4345432" y="1845529"/>
              <a:ext cx="104850" cy="9647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40077" y="48577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s1</a:t>
            </a:r>
            <a:endParaRPr lang="ko-KR" altLang="en-US" sz="1400" dirty="0" err="1" smtClean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6089863" y="5037039"/>
            <a:ext cx="407469" cy="106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148386" y="6478809"/>
            <a:ext cx="1359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StaticSample.f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6465298" y="6429396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s1.f();</a:t>
            </a:r>
            <a:r>
              <a:rPr lang="ko-KR" altLang="en-US" sz="1400" dirty="0" smtClean="0"/>
              <a:t>의 호출과 동일함</a:t>
            </a:r>
            <a:endParaRPr lang="ko-KR" altLang="en-US" sz="14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3107712" y="1069958"/>
            <a:ext cx="600079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107712" y="3357562"/>
            <a:ext cx="600079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107712" y="3929066"/>
            <a:ext cx="600079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36274" y="6215082"/>
            <a:ext cx="600079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변수와 전역 함수를 만들 때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자바에서의 캡슐화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모든 </a:t>
            </a:r>
            <a:r>
              <a:rPr lang="ko-KR" altLang="en-US" dirty="0"/>
              <a:t>클래스에서 공유하는 전역 </a:t>
            </a:r>
            <a:r>
              <a:rPr lang="ko-KR" altLang="en-US" dirty="0" smtClean="0"/>
              <a:t>변수나 전역 함수도 클래스 내부에만 정의</a:t>
            </a:r>
            <a:endParaRPr lang="en-US" altLang="ko-KR" dirty="0" smtClean="0"/>
          </a:p>
          <a:p>
            <a:r>
              <a:rPr lang="en-US" altLang="ko-KR" dirty="0" err="1" smtClean="0"/>
              <a:t>java.lang.Math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와 함께 배포되는 </a:t>
            </a:r>
            <a:r>
              <a:rPr lang="en-US" altLang="ko-KR" dirty="0" err="1" smtClean="0"/>
              <a:t>java.lang.Math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정의되어 다른 모든 클래스에서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생성하지 않고 바로 호</a:t>
            </a:r>
            <a:r>
              <a:rPr lang="ko-KR" altLang="en-US" dirty="0" smtClean="0"/>
              <a:t>출할 </a:t>
            </a:r>
            <a:r>
              <a:rPr lang="ko-KR" altLang="en-US" dirty="0"/>
              <a:t>수 있는 </a:t>
            </a:r>
            <a:r>
              <a:rPr lang="ko-KR" altLang="en-US" dirty="0" smtClean="0"/>
              <a:t>상수와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7820" y="4263088"/>
            <a:ext cx="2968156" cy="1846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public class Math {</a:t>
            </a:r>
          </a:p>
          <a:p>
            <a:r>
              <a:rPr lang="en-US" altLang="ko-KR" sz="1600" dirty="0" smtClean="0"/>
              <a:t>  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abs(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a);</a:t>
            </a:r>
          </a:p>
          <a:p>
            <a:r>
              <a:rPr lang="en-US" altLang="ko-KR" sz="1600" dirty="0" smtClean="0"/>
              <a:t>   static 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cos</a:t>
            </a:r>
            <a:r>
              <a:rPr lang="en-US" altLang="ko-KR" sz="1600" dirty="0"/>
              <a:t>(double a);</a:t>
            </a:r>
          </a:p>
          <a:p>
            <a:r>
              <a:rPr lang="en-US" altLang="ko-KR" sz="1600" dirty="0" smtClean="0"/>
              <a:t>  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max(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b);</a:t>
            </a:r>
          </a:p>
          <a:p>
            <a:r>
              <a:rPr lang="en-US" altLang="ko-KR" sz="1600" dirty="0" smtClean="0"/>
              <a:t>   static </a:t>
            </a:r>
            <a:r>
              <a:rPr lang="en-US" altLang="ko-KR" sz="1600" dirty="0"/>
              <a:t>double random();</a:t>
            </a:r>
          </a:p>
          <a:p>
            <a:r>
              <a:rPr lang="en-US" altLang="ko-KR" sz="1600" dirty="0" smtClean="0"/>
              <a:t>   ...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5686509"/>
            <a:ext cx="223224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Math.abs</a:t>
            </a:r>
            <a:r>
              <a:rPr lang="en-US" altLang="ko-KR" sz="1600" dirty="0"/>
              <a:t>(-5</a:t>
            </a:r>
            <a:r>
              <a:rPr lang="en-US" altLang="ko-KR" sz="1600" dirty="0" smtClean="0"/>
              <a:t>);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60032" y="4601643"/>
            <a:ext cx="34992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Math m = new Math(); </a:t>
            </a:r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m.abs</a:t>
            </a:r>
            <a:r>
              <a:rPr lang="en-US" altLang="ko-KR" sz="1600" dirty="0"/>
              <a:t>(-5);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877299" y="4232311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권하지 않는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87727" y="5317177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 smtClean="0"/>
              <a:t>바른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5281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오직 </a:t>
            </a:r>
            <a:r>
              <a:rPr lang="en-US" altLang="ko-KR" dirty="0"/>
              <a:t>static </a:t>
            </a:r>
            <a:r>
              <a:rPr lang="ko-KR" altLang="en-US" dirty="0"/>
              <a:t>멤버만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1"/>
            <a:r>
              <a:rPr lang="ko-KR" altLang="en-US" dirty="0"/>
              <a:t>객체가 생성되지 않은 상황에서도 사용이 가능하므로 객체에 </a:t>
            </a:r>
            <a:r>
              <a:rPr lang="ko-KR" altLang="en-US" dirty="0" smtClean="0"/>
              <a:t>속한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 </a:t>
            </a:r>
            <a:r>
              <a:rPr lang="ko-KR" altLang="en-US" dirty="0" smtClean="0"/>
              <a:t>등 사용 불가</a:t>
            </a:r>
            <a:endParaRPr lang="en-US" altLang="ko-KR" dirty="0" smtClean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/>
              <a:t>멤버들을 모두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en-US" altLang="ko-KR" dirty="0"/>
              <a:t>static </a:t>
            </a:r>
            <a:r>
              <a:rPr lang="ko-KR" altLang="en-US" dirty="0" err="1"/>
              <a:t>메소드에서는</a:t>
            </a:r>
            <a:r>
              <a:rPr lang="ko-KR" altLang="en-US" dirty="0"/>
              <a:t>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/>
              <a:t>생성되지 않은 상황에서도 호출이 가능하기 때문에 현재 </a:t>
            </a:r>
            <a:r>
              <a:rPr lang="ko-KR" altLang="en-US" dirty="0" smtClean="0"/>
              <a:t>실행 중인 </a:t>
            </a:r>
            <a:r>
              <a:rPr lang="ko-KR" altLang="en-US" dirty="0"/>
              <a:t>객체를 가리키는 </a:t>
            </a:r>
            <a:r>
              <a:rPr lang="en-US" altLang="ko-KR" sz="2000" dirty="0"/>
              <a:t>this </a:t>
            </a:r>
            <a:r>
              <a:rPr lang="ko-KR" altLang="en-US" dirty="0" err="1"/>
              <a:t>레퍼런스를</a:t>
            </a:r>
            <a:r>
              <a:rPr lang="ko-KR" altLang="en-US" dirty="0"/>
              <a:t> 사용할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50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928670"/>
          </a:xfrm>
        </p:spPr>
        <p:txBody>
          <a:bodyPr>
            <a:noAutofit/>
          </a:bodyPr>
          <a:lstStyle/>
          <a:p>
            <a:r>
              <a:rPr lang="ko-KR" altLang="en-US" sz="2700" dirty="0" smtClean="0"/>
              <a:t>예제 </a:t>
            </a:r>
            <a:r>
              <a:rPr lang="en-US" altLang="ko-KR" sz="2700" dirty="0" smtClean="0"/>
              <a:t>4-8 : </a:t>
            </a:r>
            <a:r>
              <a:rPr lang="en-US" altLang="ko-KR" sz="2700" dirty="0"/>
              <a:t>static</a:t>
            </a:r>
            <a:r>
              <a:rPr lang="ko-KR" altLang="en-US" sz="2700" dirty="0"/>
              <a:t>을 이용한 달러와 </a:t>
            </a:r>
            <a:r>
              <a:rPr lang="ko-KR" altLang="en-US" sz="2700" dirty="0" smtClean="0"/>
              <a:t>우리나</a:t>
            </a:r>
            <a:r>
              <a:rPr lang="ko-KR" altLang="en-US" sz="2700" dirty="0"/>
              <a:t>라</a:t>
            </a:r>
            <a:r>
              <a:rPr lang="ko-KR" altLang="en-US" sz="2700" dirty="0" smtClean="0"/>
              <a:t> </a:t>
            </a:r>
            <a:r>
              <a:rPr lang="ko-KR" altLang="en-US" sz="2700" dirty="0"/>
              <a:t>원화 사이의 변환 </a:t>
            </a:r>
            <a:r>
              <a:rPr lang="ko-KR" altLang="en-US" sz="2700" dirty="0" smtClean="0"/>
              <a:t>예제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865796" y="1843083"/>
            <a:ext cx="640871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class </a:t>
            </a:r>
            <a:r>
              <a:rPr lang="en-US" altLang="ko-KR" sz="1400" dirty="0" err="1">
                <a:latin typeface="+mj-lt"/>
              </a:rPr>
              <a:t>CurrencyConverter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defTabSz="180000"/>
            <a:r>
              <a:rPr lang="en-US" altLang="ko-KR" sz="1400" dirty="0">
                <a:latin typeface="+mj-lt"/>
              </a:rPr>
              <a:t>	private static double rate; //  </a:t>
            </a:r>
            <a:r>
              <a:rPr lang="ko-KR" altLang="en-US" sz="1400" dirty="0">
                <a:latin typeface="+mj-lt"/>
              </a:rPr>
              <a:t>한국 원화에 대한 환율</a:t>
            </a:r>
          </a:p>
          <a:p>
            <a:pPr defTabSz="180000"/>
            <a:r>
              <a:rPr lang="ko-KR" altLang="en-US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public static double </a:t>
            </a:r>
            <a:r>
              <a:rPr lang="en-US" altLang="ko-KR" sz="1400" dirty="0" err="1">
                <a:latin typeface="+mj-lt"/>
              </a:rPr>
              <a:t>toDollar</a:t>
            </a:r>
            <a:r>
              <a:rPr lang="en-US" altLang="ko-KR" sz="1400" dirty="0">
                <a:latin typeface="+mj-lt"/>
              </a:rPr>
              <a:t>(double won) {</a:t>
            </a:r>
          </a:p>
          <a:p>
            <a:pPr defTabSz="180000"/>
            <a:r>
              <a:rPr lang="en-US" altLang="ko-KR" sz="1400" dirty="0">
                <a:latin typeface="+mj-lt"/>
              </a:rPr>
              <a:t>		return won/rate; // </a:t>
            </a:r>
            <a:r>
              <a:rPr lang="ko-KR" altLang="en-US" sz="1400" dirty="0">
                <a:latin typeface="+mj-lt"/>
              </a:rPr>
              <a:t>한국 원화를 달러로 변환</a:t>
            </a:r>
          </a:p>
          <a:p>
            <a:pPr defTabSz="180000"/>
            <a:r>
              <a:rPr lang="ko-KR" altLang="en-US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double </a:t>
            </a:r>
            <a:r>
              <a:rPr lang="en-US" altLang="ko-KR" sz="1400" dirty="0" err="1">
                <a:latin typeface="+mj-lt"/>
              </a:rPr>
              <a:t>toKWR</a:t>
            </a:r>
            <a:r>
              <a:rPr lang="en-US" altLang="ko-KR" sz="1400" dirty="0">
                <a:latin typeface="+mj-lt"/>
              </a:rPr>
              <a:t>(double dollar) {</a:t>
            </a:r>
          </a:p>
          <a:p>
            <a:pPr defTabSz="180000"/>
            <a:r>
              <a:rPr lang="en-US" altLang="ko-KR" sz="1400" dirty="0">
                <a:latin typeface="+mj-lt"/>
              </a:rPr>
              <a:t>		return dollar * rate; // </a:t>
            </a:r>
            <a:r>
              <a:rPr lang="ko-KR" altLang="en-US" sz="1400" dirty="0">
                <a:latin typeface="+mj-lt"/>
              </a:rPr>
              <a:t>달러를 한국 원화로 변환</a:t>
            </a:r>
          </a:p>
          <a:p>
            <a:pPr defTabSz="180000"/>
            <a:r>
              <a:rPr lang="ko-KR" altLang="en-US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</a:t>
            </a:r>
            <a:r>
              <a:rPr lang="en-US" altLang="ko-KR" sz="1400" dirty="0" err="1">
                <a:latin typeface="+mj-lt"/>
              </a:rPr>
              <a:t>setRate</a:t>
            </a:r>
            <a:r>
              <a:rPr lang="en-US" altLang="ko-KR" sz="1400" dirty="0">
                <a:latin typeface="+mj-lt"/>
              </a:rPr>
              <a:t>(double r) {</a:t>
            </a:r>
          </a:p>
          <a:p>
            <a:pPr defTabSz="180000"/>
            <a:r>
              <a:rPr lang="en-US" altLang="ko-KR" sz="1400" dirty="0">
                <a:latin typeface="+mj-lt"/>
              </a:rPr>
              <a:t>		rate = r; // </a:t>
            </a:r>
            <a:r>
              <a:rPr lang="ko-KR" altLang="en-US" sz="1400" dirty="0">
                <a:latin typeface="+mj-lt"/>
              </a:rPr>
              <a:t>환율 설정</a:t>
            </a:r>
            <a:r>
              <a:rPr lang="en-US" altLang="ko-KR" sz="1400" dirty="0">
                <a:latin typeface="+mj-lt"/>
              </a:rPr>
              <a:t>. KWR/$1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}</a:t>
            </a:r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public class </a:t>
            </a:r>
            <a:r>
              <a:rPr lang="en-US" altLang="ko-KR" sz="1400" dirty="0" err="1">
                <a:latin typeface="+mj-lt"/>
              </a:rPr>
              <a:t>StaticMember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CurrencyConverter.setRate</a:t>
            </a:r>
            <a:r>
              <a:rPr lang="en-US" altLang="ko-KR" sz="1400" dirty="0">
                <a:latin typeface="+mj-lt"/>
              </a:rPr>
              <a:t>(1121); // </a:t>
            </a:r>
            <a:r>
              <a:rPr lang="ko-KR" altLang="en-US" sz="1400" dirty="0">
                <a:latin typeface="+mj-lt"/>
              </a:rPr>
              <a:t>미국 달러 환율 설정</a:t>
            </a:r>
          </a:p>
          <a:p>
            <a:pPr defTabSz="180000"/>
            <a:r>
              <a:rPr lang="ko-KR" altLang="en-US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 err="1">
                <a:latin typeface="+mj-lt"/>
              </a:rPr>
              <a:t>백만원은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" + </a:t>
            </a:r>
            <a:r>
              <a:rPr lang="en-US" altLang="ko-KR" sz="1400" dirty="0" err="1">
                <a:latin typeface="+mj-lt"/>
              </a:rPr>
              <a:t>CurrencyConverter.toDollar</a:t>
            </a:r>
            <a:r>
              <a:rPr lang="en-US" altLang="ko-KR" sz="1400" dirty="0">
                <a:latin typeface="+mj-lt"/>
              </a:rPr>
              <a:t>(1000000) + "</a:t>
            </a:r>
            <a:r>
              <a:rPr lang="ko-KR" altLang="en-US" sz="1400" dirty="0">
                <a:latin typeface="+mj-lt"/>
              </a:rPr>
              <a:t>달러입니다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 err="1">
                <a:latin typeface="+mj-lt"/>
              </a:rPr>
              <a:t>백달러는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" + </a:t>
            </a:r>
            <a:r>
              <a:rPr lang="en-US" altLang="ko-KR" sz="1400" dirty="0" err="1">
                <a:latin typeface="+mj-lt"/>
              </a:rPr>
              <a:t>CurrencyConverter.toKWR</a:t>
            </a:r>
            <a:r>
              <a:rPr lang="en-US" altLang="ko-KR" sz="1400" dirty="0">
                <a:latin typeface="+mj-lt"/>
              </a:rPr>
              <a:t>(100) +"</a:t>
            </a:r>
            <a:r>
              <a:rPr lang="ko-KR" altLang="en-US" sz="1400" dirty="0">
                <a:latin typeface="+mj-lt"/>
              </a:rPr>
              <a:t>원입니다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796" y="6165304"/>
            <a:ext cx="29081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백만원은</a:t>
            </a:r>
            <a:r>
              <a:rPr lang="ko-KR" altLang="en-US" sz="1400" dirty="0"/>
              <a:t> </a:t>
            </a:r>
            <a:r>
              <a:rPr lang="en-US" altLang="ko-KR" sz="1400" dirty="0"/>
              <a:t>892.0606601248885</a:t>
            </a:r>
            <a:r>
              <a:rPr lang="ko-KR" altLang="en-US" sz="1400" dirty="0"/>
              <a:t>달러입니다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백달러는</a:t>
            </a:r>
            <a:r>
              <a:rPr lang="ko-KR" altLang="en-US" sz="1400" dirty="0"/>
              <a:t> </a:t>
            </a:r>
            <a:r>
              <a:rPr lang="en-US" altLang="ko-KR" sz="1400" dirty="0"/>
              <a:t>112100.0</a:t>
            </a:r>
            <a:r>
              <a:rPr lang="ko-KR" altLang="en-US" sz="1400" dirty="0"/>
              <a:t>원입니다</a:t>
            </a:r>
            <a:r>
              <a:rPr lang="en-US" altLang="ko-KR" sz="1400" dirty="0"/>
              <a:t>.</a:t>
            </a:r>
            <a:endParaRPr lang="ko-KR" altLang="en-US" sz="1400" dirty="0" err="1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1526" y="119675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static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필드와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달러와 한국 원화 사이의 변환을 해주는 환율 계산기를 만들어 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final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 이상 클래스 상속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final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 이상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불가능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857364"/>
            <a:ext cx="535785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final class </a:t>
            </a:r>
            <a:r>
              <a:rPr lang="en-US" altLang="ko-KR" dirty="0" err="1" smtClean="0"/>
              <a:t>FinalClass</a:t>
            </a:r>
            <a:r>
              <a:rPr lang="en-US" altLang="ko-KR" dirty="0" smtClean="0"/>
              <a:t> {</a:t>
            </a:r>
          </a:p>
          <a:p>
            <a:pPr lvl="1"/>
            <a:r>
              <a:rPr lang="en-US" altLang="ko-KR" dirty="0" smtClean="0"/>
              <a:t>.....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DerivedClass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FinalClass</a:t>
            </a:r>
            <a:r>
              <a:rPr lang="en-US" altLang="ko-KR" dirty="0" smtClean="0"/>
              <a:t> { // </a:t>
            </a:r>
            <a:r>
              <a:rPr lang="ko-KR" altLang="en-US" dirty="0" smtClean="0"/>
              <a:t>컴파일 오류 발생</a:t>
            </a:r>
          </a:p>
          <a:p>
            <a:pPr lvl="1"/>
            <a:r>
              <a:rPr lang="en-US" altLang="ko-KR" dirty="0" smtClean="0"/>
              <a:t>.....</a:t>
            </a:r>
            <a:endParaRPr lang="ko-KR" altLang="en-US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4286256"/>
            <a:ext cx="635798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> {</a:t>
            </a:r>
          </a:p>
          <a:p>
            <a:pPr lvl="1"/>
            <a:r>
              <a:rPr lang="en-US" altLang="ko-KR" dirty="0" smtClean="0"/>
              <a:t>protected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finalMethod</a:t>
            </a:r>
            <a:r>
              <a:rPr lang="en-US" altLang="ko-KR" dirty="0" smtClean="0"/>
              <a:t>() { ... 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DerivedClass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> {</a:t>
            </a:r>
          </a:p>
          <a:p>
            <a:pPr lvl="1"/>
            <a:r>
              <a:rPr lang="en-US" altLang="ko-KR" dirty="0" smtClean="0"/>
              <a:t>protected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finalMethod</a:t>
            </a:r>
            <a:r>
              <a:rPr lang="en-US" altLang="ko-KR" dirty="0" smtClean="0"/>
              <a:t>() { ... } // </a:t>
            </a:r>
            <a:r>
              <a:rPr lang="ko-KR" altLang="en-US" dirty="0" smtClean="0"/>
              <a:t>컴파일 오류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할 수 없음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final </a:t>
            </a:r>
            <a:r>
              <a:rPr lang="ko-KR" altLang="en-US" smtClean="0"/>
              <a:t>필드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r>
              <a:rPr lang="ko-KR" altLang="en-US" dirty="0" smtClean="0"/>
              <a:t>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상수를 정의할 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상수 필드는 선언 시에 초기 값을 지정하여야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필드는 한 번 정의되면 값을 변경할 수 없다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4214818"/>
            <a:ext cx="635798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FinalFieldClass</a:t>
            </a:r>
            <a:r>
              <a:rPr lang="en-US" altLang="ko-KR" dirty="0" smtClean="0"/>
              <a:t> {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 = 10; // </a:t>
            </a:r>
            <a:r>
              <a:rPr lang="ko-KR" altLang="en-US" dirty="0" smtClean="0"/>
              <a:t>상수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초기 값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을 반드시 설정</a:t>
            </a:r>
          </a:p>
          <a:p>
            <a:pPr lvl="1"/>
            <a:r>
              <a:rPr lang="en-US" altLang="ko-KR" strike="sngStrike" dirty="0" smtClean="0"/>
              <a:t>final </a:t>
            </a:r>
            <a:r>
              <a:rPr lang="en-US" altLang="ko-KR" strike="sngStrike" dirty="0" err="1" smtClean="0"/>
              <a:t>int</a:t>
            </a:r>
            <a:r>
              <a:rPr lang="en-US" altLang="ko-KR" strike="sngStrike" dirty="0" smtClean="0"/>
              <a:t> COLS;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컴파일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초기값을 지정하지 않았음</a:t>
            </a:r>
          </a:p>
          <a:p>
            <a:pPr lvl="1"/>
            <a:r>
              <a:rPr lang="en-US" altLang="ko-KR" dirty="0" smtClean="0"/>
              <a:t>void f() {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[]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[ROWS]; // </a:t>
            </a:r>
            <a:r>
              <a:rPr lang="ko-KR" altLang="en-US" dirty="0" smtClean="0"/>
              <a:t>상수 활용</a:t>
            </a:r>
          </a:p>
          <a:p>
            <a:pPr lvl="2"/>
            <a:r>
              <a:rPr lang="en-US" altLang="ko-KR" strike="sngStrike" dirty="0" smtClean="0"/>
              <a:t>ROWS = 30;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컴파일 오류 발생</a:t>
            </a:r>
            <a:r>
              <a:rPr lang="en-US" altLang="ko-KR" dirty="0" smtClean="0"/>
              <a:t>, final </a:t>
            </a:r>
            <a:r>
              <a:rPr lang="ko-KR" altLang="en-US" dirty="0" smtClean="0"/>
              <a:t>필드 값을 변경할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}</a:t>
            </a:r>
            <a:endParaRPr lang="ko-KR" altLang="en-US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219918"/>
            <a:ext cx="635798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SharedClass</a:t>
            </a:r>
            <a:r>
              <a:rPr lang="en-US" altLang="ko-KR" dirty="0" smtClean="0"/>
              <a:t> {</a:t>
            </a:r>
          </a:p>
          <a:p>
            <a:pPr lvl="1"/>
            <a:r>
              <a:rPr lang="en-US" altLang="ko-KR" b="1" dirty="0" smtClean="0"/>
              <a:t>public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static final</a:t>
            </a:r>
            <a:r>
              <a:rPr lang="en-US" altLang="ko-KR" dirty="0" smtClean="0"/>
              <a:t> double PI = 3.141592653589793;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smtClean="0"/>
              <a:t>지향의 특성 </a:t>
            </a:r>
            <a:r>
              <a:rPr lang="en-US" altLang="ko-KR" smtClean="0"/>
              <a:t>: </a:t>
            </a:r>
            <a:r>
              <a:rPr lang="ko-KR" altLang="en-US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630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 또는 함수에서 객체에 따라서 다른 동작 가능함</a:t>
            </a:r>
            <a:endParaRPr lang="en-US" altLang="ko-KR" dirty="0" smtClean="0"/>
          </a:p>
          <a:p>
            <a:pPr lvl="1"/>
            <a:r>
              <a:rPr lang="ko-KR" altLang="en-US" dirty="0"/>
              <a:t>다형성은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</a:t>
            </a:r>
            <a:r>
              <a:rPr lang="ko-KR" altLang="en-US" dirty="0"/>
              <a:t>밀접한 </a:t>
            </a:r>
            <a:r>
              <a:rPr lang="ko-KR" altLang="en-US" dirty="0" smtClean="0"/>
              <a:t>관계가 있음</a:t>
            </a:r>
          </a:p>
          <a:p>
            <a:pPr lvl="1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pic>
        <p:nvPicPr>
          <p:cNvPr id="2050" name="Picture 2" descr="C:\Users\secthk\AppData\Local\Microsoft\Windows\Temporary Internet Files\Content.IE5\NOHA6XX2\MCj042706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092088"/>
            <a:ext cx="1199234" cy="1300401"/>
          </a:xfrm>
          <a:prstGeom prst="rect">
            <a:avLst/>
          </a:prstGeom>
          <a:noFill/>
        </p:spPr>
      </p:pic>
      <p:pic>
        <p:nvPicPr>
          <p:cNvPr id="2051" name="Picture 3" descr="C:\Users\secthk\AppData\Local\Microsoft\Windows\Temporary Internet Files\Content.IE5\MA4ROW5O\MCj043620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8882" y="4590498"/>
            <a:ext cx="1214446" cy="1714513"/>
          </a:xfrm>
          <a:prstGeom prst="rect">
            <a:avLst/>
          </a:prstGeom>
          <a:noFill/>
        </p:spPr>
      </p:pic>
      <p:pic>
        <p:nvPicPr>
          <p:cNvPr id="2052" name="Picture 4" descr="C:\Users\secthk\AppData\Local\Microsoft\Windows\Temporary Internet Files\Content.IE5\MA4ROW5O\MCj041748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4616" y="4494493"/>
            <a:ext cx="969264" cy="1906524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>
            <a:off x="1762105" y="4306270"/>
            <a:ext cx="5857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1405709" y="4663460"/>
            <a:ext cx="713586" cy="7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>
            <a:off x="7441426" y="448486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5311" y="38062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9097" y="53240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멍멍</a:t>
            </a:r>
            <a:r>
              <a:rPr lang="en-US" altLang="ko-KR" dirty="0" smtClean="0"/>
              <a:t>!”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1214" y="542324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야옹</a:t>
            </a:r>
            <a:r>
              <a:rPr lang="en-US" altLang="ko-KR" dirty="0" smtClean="0"/>
              <a:t>!”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05575" y="53494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꼬꼬댁</a:t>
            </a:r>
            <a:r>
              <a:rPr lang="en-US" altLang="ko-KR" dirty="0" smtClean="0"/>
              <a:t>!”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3691725" y="4376914"/>
            <a:ext cx="142876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0997" y="22345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10060" y="2663196"/>
            <a:ext cx="249213" cy="20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부모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33807" y="2663196"/>
            <a:ext cx="1214446" cy="10001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1" name="직선 연결선 20"/>
          <p:cNvCxnSpPr>
            <a:stCxn id="20" idx="1"/>
            <a:endCxn id="20" idx="3"/>
          </p:cNvCxnSpPr>
          <p:nvPr/>
        </p:nvCxnSpPr>
        <p:spPr>
          <a:xfrm rot="10800000" flipH="1">
            <a:off x="3833807" y="3163262"/>
            <a:ext cx="1214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1432" y="2703201"/>
            <a:ext cx="123154" cy="18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6773" y="3157964"/>
            <a:ext cx="1009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소리내기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클래스와</a:t>
            </a:r>
            <a:r>
              <a:rPr lang="en-US" altLang="ko-KR" smtClean="0"/>
              <a:t>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공통된 특징을 기술한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특성과 행위를 정의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공간을 갖는 구체적인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클래스를 구체화한 객체를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객체와 인스턴스는 같은 뜻으로 사용</a:t>
            </a:r>
            <a:endParaRPr lang="en-US" altLang="ko-KR" dirty="0" smtClean="0"/>
          </a:p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소나타자동차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출고된 실제 소나타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대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벽시계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우리집</a:t>
            </a:r>
            <a:r>
              <a:rPr lang="ko-KR" altLang="en-US" dirty="0" smtClean="0"/>
              <a:t> 벽에 걸린 벽시계들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책상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우리가 사용중인 실제 책상들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객체와의 관계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92162"/>
            <a:ext cx="7182247" cy="247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203848" y="1340768"/>
            <a:ext cx="4572000" cy="1328023"/>
          </a:xfrm>
          <a:prstGeom prst="wedgeRoundRectCallou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ko-KR" altLang="en-US" dirty="0" smtClean="0"/>
              <a:t>붕어빵 틀은 클래스이며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틀의 형태로 구워진 붕어빵은 바로 객체입니다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붕어빵은 틀의 모양대로 만들어지지만 서로 조금씩 다릅니다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치즈붕어빵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크림붕어빵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앙코붕어빵</a:t>
            </a:r>
            <a:r>
              <a:rPr lang="ko-KR" altLang="en-US" dirty="0" smtClean="0"/>
              <a:t> 등이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그래도 이들은 모두 붕어빵입니다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5294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5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17145</TotalTime>
  <Words>3820</Words>
  <Application>Microsoft Office PowerPoint</Application>
  <PresentationFormat>화면 슬라이드 쇼(4:3)</PresentationFormat>
  <Paragraphs>1557</Paragraphs>
  <Slides>65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가을</vt:lpstr>
      <vt:lpstr>제 4 장 클래스와 객체</vt:lpstr>
      <vt:lpstr>객체지향적 언어의 목적</vt:lpstr>
      <vt:lpstr>절차 지향적 프로그래밍과 객체 지향적 프로그래밍</vt:lpstr>
      <vt:lpstr>객체 지향 언어의 특성 : 캡슐화</vt:lpstr>
      <vt:lpstr>객체 지향의 특성 : 상속</vt:lpstr>
      <vt:lpstr>객체지향 언어에서의 상속</vt:lpstr>
      <vt:lpstr>객체 지향의 특성 : 다형성</vt:lpstr>
      <vt:lpstr>클래스와 객체</vt:lpstr>
      <vt:lpstr>클래스와 객체와의 관계</vt:lpstr>
      <vt:lpstr>사람을 사례로 든 클래스와 객체 사례</vt:lpstr>
      <vt:lpstr>클래스 구성</vt:lpstr>
      <vt:lpstr>클래스 선언</vt:lpstr>
      <vt:lpstr>객체 생성</vt:lpstr>
      <vt:lpstr>객체 생성 및 사용 예</vt:lpstr>
      <vt:lpstr>객체의 활용</vt:lpstr>
      <vt:lpstr>예제 4-1 : 상품 하나를 표현하는 클래스 Goods 만들기</vt:lpstr>
      <vt:lpstr>예제 4-2 : 지수 클래스 MyExp 만들기</vt:lpstr>
      <vt:lpstr>객체 배열</vt:lpstr>
      <vt:lpstr>객체 배열 선언과 생성 사례</vt:lpstr>
      <vt:lpstr>예제 4-3 : 객체 배열 생성</vt:lpstr>
      <vt:lpstr>메소드 형식</vt:lpstr>
      <vt:lpstr>인자 전달 - call by value</vt:lpstr>
      <vt:lpstr>call by value : 기본 데이터의 값 전달 사례</vt:lpstr>
      <vt:lpstr>call by value : 객체 전달 사례</vt:lpstr>
      <vt:lpstr>슬라이드 25</vt:lpstr>
      <vt:lpstr>call by value : 배열 전달 사례</vt:lpstr>
      <vt:lpstr>예제 4-4 : 배열의 전달</vt:lpstr>
      <vt:lpstr>메소드 오버로딩</vt:lpstr>
      <vt:lpstr>오버로딩된 메소드 호출</vt:lpstr>
      <vt:lpstr>this 레퍼런스</vt:lpstr>
      <vt:lpstr>다음 그림에서 id는 어떤 id인가?</vt:lpstr>
      <vt:lpstr>this에 대한 이해</vt:lpstr>
      <vt:lpstr>객체의 치환</vt:lpstr>
      <vt:lpstr>생성자</vt:lpstr>
      <vt:lpstr>생성자 개념</vt:lpstr>
      <vt:lpstr>생성자 정의와 생성자 호출</vt:lpstr>
      <vt:lpstr>예제 4-5 : 생성자 정의와 호출</vt:lpstr>
      <vt:lpstr>기본 생성자</vt:lpstr>
      <vt:lpstr>기본 생성자가 자동 생성되지 않는 경우</vt:lpstr>
      <vt:lpstr>this(), 생성자에서 다른 생성자 호출</vt:lpstr>
      <vt:lpstr>this() 사용 실패 예</vt:lpstr>
      <vt:lpstr>객체의 소멸과 가비지</vt:lpstr>
      <vt:lpstr>가비지 사례</vt:lpstr>
      <vt:lpstr>예제 4-6 : 가비지 발생</vt:lpstr>
      <vt:lpstr>가비지 컬렉션</vt:lpstr>
      <vt:lpstr>접근 지정자 이해</vt:lpstr>
      <vt:lpstr>클래스 접근 지정자</vt:lpstr>
      <vt:lpstr>멤버 접근 지정자</vt:lpstr>
      <vt:lpstr>접근 지정자의 이해</vt:lpstr>
      <vt:lpstr>슬라이드 50</vt:lpstr>
      <vt:lpstr>예제 4-7 : 접근 지정자의 사용</vt:lpstr>
      <vt:lpstr>예제 4-7 결과</vt:lpstr>
      <vt:lpstr>Static 이해를 위한 그림</vt:lpstr>
      <vt:lpstr>static 멤버와 non-static 멤버</vt:lpstr>
      <vt:lpstr>non-static 멤버와 static 멤버의 차이</vt:lpstr>
      <vt:lpstr>static 멤버를 객체의 멤버로 접근하는 사례</vt:lpstr>
      <vt:lpstr>슬라이드 57</vt:lpstr>
      <vt:lpstr>슬라이드 58</vt:lpstr>
      <vt:lpstr>static 멤버를 클래스 이름으로 접근하는 사례</vt:lpstr>
      <vt:lpstr>슬라이드 60</vt:lpstr>
      <vt:lpstr>static의 활용</vt:lpstr>
      <vt:lpstr>static 메소드의 제약 조건</vt:lpstr>
      <vt:lpstr>예제 4-8 : static을 이용한 달러와 우리나라 원화 사이의 변환 예제</vt:lpstr>
      <vt:lpstr>final</vt:lpstr>
      <vt:lpstr>final 필드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1232</cp:revision>
  <dcterms:created xsi:type="dcterms:W3CDTF">2009-09-01T01:24:33Z</dcterms:created>
  <dcterms:modified xsi:type="dcterms:W3CDTF">2011-07-31T20:10:18Z</dcterms:modified>
</cp:coreProperties>
</file>