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8" r:id="rId3"/>
    <p:sldId id="335" r:id="rId4"/>
    <p:sldId id="301" r:id="rId5"/>
    <p:sldId id="362" r:id="rId6"/>
    <p:sldId id="363" r:id="rId7"/>
    <p:sldId id="336" r:id="rId8"/>
    <p:sldId id="341" r:id="rId9"/>
    <p:sldId id="338" r:id="rId10"/>
    <p:sldId id="320" r:id="rId11"/>
    <p:sldId id="260" r:id="rId12"/>
    <p:sldId id="306" r:id="rId13"/>
    <p:sldId id="339" r:id="rId14"/>
    <p:sldId id="340" r:id="rId15"/>
    <p:sldId id="351" r:id="rId16"/>
    <p:sldId id="261" r:id="rId17"/>
    <p:sldId id="296" r:id="rId18"/>
    <p:sldId id="343" r:id="rId19"/>
    <p:sldId id="321" r:id="rId20"/>
    <p:sldId id="322" r:id="rId21"/>
    <p:sldId id="342" r:id="rId22"/>
    <p:sldId id="323" r:id="rId23"/>
    <p:sldId id="262" r:id="rId24"/>
    <p:sldId id="325" r:id="rId25"/>
    <p:sldId id="326" r:id="rId26"/>
    <p:sldId id="344" r:id="rId27"/>
    <p:sldId id="277" r:id="rId28"/>
    <p:sldId id="345" r:id="rId29"/>
    <p:sldId id="284" r:id="rId30"/>
    <p:sldId id="314" r:id="rId31"/>
    <p:sldId id="350" r:id="rId32"/>
    <p:sldId id="328" r:id="rId33"/>
    <p:sldId id="330" r:id="rId34"/>
    <p:sldId id="360" r:id="rId35"/>
    <p:sldId id="361" r:id="rId36"/>
    <p:sldId id="312" r:id="rId37"/>
    <p:sldId id="364" r:id="rId38"/>
    <p:sldId id="331" r:id="rId39"/>
    <p:sldId id="332" r:id="rId40"/>
    <p:sldId id="354" r:id="rId41"/>
    <p:sldId id="356" r:id="rId42"/>
    <p:sldId id="263" r:id="rId43"/>
    <p:sldId id="346" r:id="rId44"/>
    <p:sldId id="317" r:id="rId45"/>
    <p:sldId id="334" r:id="rId46"/>
    <p:sldId id="318" r:id="rId47"/>
    <p:sldId id="347" r:id="rId48"/>
    <p:sldId id="365" r:id="rId49"/>
    <p:sldId id="264" r:id="rId50"/>
    <p:sldId id="366" r:id="rId51"/>
    <p:sldId id="295" r:id="rId52"/>
    <p:sldId id="282" r:id="rId53"/>
    <p:sldId id="281" r:id="rId54"/>
    <p:sldId id="367" r:id="rId55"/>
    <p:sldId id="283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99FF"/>
    <a:srgbClr val="CCCCFF"/>
    <a:srgbClr val="9999FF"/>
    <a:srgbClr val="0070C0"/>
    <a:srgbClr val="CC3300"/>
    <a:srgbClr val="0000FF"/>
    <a:srgbClr val="BFBFBF"/>
    <a:srgbClr val="F7F0DE"/>
    <a:srgbClr val="ADA5A5"/>
    <a:srgbClr val="DCE6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039" autoAdjust="0"/>
  </p:normalViewPr>
  <p:slideViewPr>
    <p:cSldViewPr>
      <p:cViewPr varScale="1">
        <p:scale>
          <a:sx n="103" d="100"/>
          <a:sy n="103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8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3200" cap="all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D362185-1FC0-41D8-AB55-955A97F3C7AE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800"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2498-34E7-4F25-8D21-B4F352C9A814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2B12114-5C22-485E-90D0-547D79512436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F03C-EC2B-41C8-B673-AAE0F14FB52E}" type="datetime1">
              <a:rPr lang="ko-KR" altLang="en-US" smtClean="0"/>
              <a:pPr/>
              <a:t>2011-07-31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EB49-C005-4E78-96E1-EB2953D1D49E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F8BB07-43FB-4AF2-B11B-EFA0891A7AA5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C19E4C0-ACFB-432E-980C-1530C9188448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D7E6-15F8-4B5D-BA23-8F9BC6307E44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0F81-1894-4FF4-97BE-0161EE2FB654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9B7-4210-445C-BBAF-E9BE819B843D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9647933-0D3D-464B-BA2E-7427CF902640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B14958-C074-4EF6-B922-FF923615074A}" type="datetime1">
              <a:rPr lang="ko-KR" altLang="en-US" smtClean="0"/>
              <a:pPr/>
              <a:t>2011-07-31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ko-KR" altLang="en-US" sz="1400" smtClean="0">
                <a:solidFill>
                  <a:schemeClr val="tx2"/>
                </a:solidFill>
              </a:rPr>
              <a:t>명품 </a:t>
            </a:r>
            <a:r>
              <a:rPr kumimoji="0" lang="en-US" sz="1400" smtClean="0">
                <a:solidFill>
                  <a:schemeClr val="tx2"/>
                </a:solidFill>
              </a:rPr>
              <a:t>JAVA Programming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5 </a:t>
            </a:r>
            <a:r>
              <a:rPr lang="ko-KR" altLang="en-US" smtClean="0"/>
              <a:t>장 상속과 다형성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클래스의 객체 멤버 접근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4000528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MemberAccessExample</a:t>
            </a:r>
            <a:r>
              <a:rPr lang="en-US" altLang="ko-KR" sz="1600" dirty="0" smtClean="0"/>
              <a:t> {</a:t>
            </a:r>
          </a:p>
          <a:p>
            <a:pPr marL="0" lvl="1" defTabSz="18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smtClean="0">
                <a:solidFill>
                  <a:srgbClr val="FF0000"/>
                </a:solidFill>
              </a:rPr>
              <a:t>A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</a:t>
            </a:r>
            <a:r>
              <a:rPr lang="en-US" altLang="ko-KR" sz="1600" dirty="0" smtClean="0">
                <a:solidFill>
                  <a:srgbClr val="FF0000"/>
                </a:solidFill>
              </a:rPr>
              <a:t> = new A();</a:t>
            </a:r>
          </a:p>
          <a:p>
            <a:pPr marL="0" lvl="2" defTabSz="180000"/>
            <a:r>
              <a:rPr lang="en-US" altLang="ko-KR" sz="1600" dirty="0" smtClean="0">
                <a:solidFill>
                  <a:srgbClr val="FF0000"/>
                </a:solidFill>
              </a:rPr>
              <a:t>		B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b</a:t>
            </a:r>
            <a:r>
              <a:rPr lang="en-US" altLang="ko-KR" sz="1600" dirty="0" smtClean="0">
                <a:solidFill>
                  <a:srgbClr val="FF0000"/>
                </a:solidFill>
              </a:rPr>
              <a:t> = new B();</a:t>
            </a:r>
          </a:p>
          <a:p>
            <a:pPr marL="0" lvl="2" defTabSz="180000"/>
            <a:endParaRPr lang="en-US" altLang="ko-KR" sz="1600" dirty="0" smtClean="0"/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a.p</a:t>
            </a:r>
            <a:r>
              <a:rPr lang="en-US" altLang="ko-KR" sz="1600" dirty="0" smtClean="0"/>
              <a:t> = 5;</a:t>
            </a:r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a.n</a:t>
            </a:r>
            <a:r>
              <a:rPr lang="en-US" altLang="ko-KR" sz="1600" strike="sngStrike" dirty="0" smtClean="0"/>
              <a:t> = 5;</a:t>
            </a:r>
            <a:r>
              <a:rPr lang="en-US" altLang="ko-KR" sz="1600" dirty="0" smtClean="0"/>
              <a:t> // n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멤버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컴파일 오류 발생</a:t>
            </a:r>
            <a:endParaRPr lang="en-US" altLang="ko-KR" sz="1600" dirty="0" smtClean="0"/>
          </a:p>
          <a:p>
            <a:pPr marL="0" lvl="2" defTabSz="180000"/>
            <a:endParaRPr lang="en-US" altLang="ko-KR" sz="1600" dirty="0" smtClean="0"/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b.p</a:t>
            </a:r>
            <a:r>
              <a:rPr lang="en-US" altLang="ko-KR" sz="1600" dirty="0" smtClean="0"/>
              <a:t> = 5;</a:t>
            </a:r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b.n</a:t>
            </a:r>
            <a:r>
              <a:rPr lang="en-US" altLang="ko-KR" sz="1600" strike="sngStrike" dirty="0" smtClean="0"/>
              <a:t> = 5;</a:t>
            </a:r>
            <a:r>
              <a:rPr lang="en-US" altLang="ko-KR" sz="1600" dirty="0" smtClean="0"/>
              <a:t> // n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멤버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컴파일 오류 발생</a:t>
            </a:r>
            <a:endParaRPr lang="en-US" altLang="ko-KR" sz="1600" dirty="0" smtClean="0"/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b.setN</a:t>
            </a:r>
            <a:r>
              <a:rPr lang="en-US" altLang="ko-KR" sz="1600" dirty="0" smtClean="0"/>
              <a:t>(10);</a:t>
            </a:r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b.getN</a:t>
            </a:r>
            <a:r>
              <a:rPr lang="en-US" altLang="ko-KR" sz="1600" dirty="0" smtClean="0"/>
              <a:t>(); //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10</a:t>
            </a:r>
          </a:p>
          <a:p>
            <a:pPr marL="0" lvl="2" defTabSz="180000"/>
            <a:endParaRPr lang="en-US" altLang="ko-KR" sz="1600" dirty="0" smtClean="0"/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strike="sngStrike" dirty="0" err="1" smtClean="0"/>
              <a:t>b.m</a:t>
            </a:r>
            <a:r>
              <a:rPr lang="en-US" altLang="ko-KR" sz="1600" strike="sngStrike" dirty="0" smtClean="0"/>
              <a:t> = 20;</a:t>
            </a:r>
            <a:r>
              <a:rPr lang="en-US" altLang="ko-KR" sz="1600" dirty="0" smtClean="0"/>
              <a:t> // 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멤버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컴파일 오류 발생</a:t>
            </a:r>
            <a:endParaRPr lang="en-US" altLang="ko-KR" sz="1600" dirty="0" smtClean="0"/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b.setM</a:t>
            </a:r>
            <a:r>
              <a:rPr lang="en-US" altLang="ko-KR" sz="1600" dirty="0" smtClean="0"/>
              <a:t>(20);</a:t>
            </a:r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b.toString</a:t>
            </a:r>
            <a:r>
              <a:rPr lang="en-US" altLang="ko-KR" sz="1600" dirty="0" smtClean="0"/>
              <a:t>());</a:t>
            </a:r>
          </a:p>
          <a:p>
            <a:pPr marL="0" lvl="2" defTabSz="180000"/>
            <a:r>
              <a:rPr lang="en-US" altLang="ko-KR" sz="1600" dirty="0" smtClean="0"/>
              <a:t>		// </a:t>
            </a:r>
            <a:r>
              <a:rPr lang="ko-KR" altLang="en-US" sz="1600" dirty="0" smtClean="0"/>
              <a:t>화면에 </a:t>
            </a:r>
            <a:r>
              <a:rPr lang="en-US" altLang="ko-KR" sz="1600" dirty="0" smtClean="0"/>
              <a:t>10 20</a:t>
            </a:r>
            <a:r>
              <a:rPr lang="ko-KR" altLang="en-US" sz="1600" dirty="0" smtClean="0"/>
              <a:t>이 출력됨</a:t>
            </a:r>
            <a:endParaRPr lang="en-US" altLang="ko-KR" sz="1600" dirty="0" smtClean="0"/>
          </a:p>
          <a:p>
            <a:pPr marL="0" lvl="1"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28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43504" y="2571744"/>
            <a:ext cx="3000396" cy="307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58016" y="3000372"/>
            <a:ext cx="1000132" cy="2357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6" y="4143380"/>
            <a:ext cx="10001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r>
              <a:rPr lang="en-US" altLang="ko-KR" dirty="0" err="1" smtClean="0"/>
              <a:t>setM</a:t>
            </a:r>
            <a:r>
              <a:rPr lang="en-US" altLang="ko-KR" dirty="0" smtClean="0"/>
              <a:t>()</a:t>
            </a:r>
          </a:p>
          <a:p>
            <a:r>
              <a:rPr lang="en-US" altLang="ko-KR" err="1" smtClean="0"/>
              <a:t>getM</a:t>
            </a:r>
            <a:r>
              <a:rPr lang="en-US" altLang="ko-KR" smtClean="0"/>
              <a:t>()</a:t>
            </a:r>
          </a:p>
          <a:p>
            <a:r>
              <a:rPr lang="en-US" altLang="ko-KR" smtClean="0"/>
              <a:t>toString()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3000372"/>
            <a:ext cx="10001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p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setN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getN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9256" y="4071942"/>
            <a:ext cx="844770" cy="1281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 smtClean="0"/>
              <a:t>setN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2132" y="1785926"/>
            <a:ext cx="714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17859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5857884" y="192880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29454" y="1785926"/>
            <a:ext cx="714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72264" y="17859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7215206" y="192880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500694" y="2083324"/>
            <a:ext cx="428766" cy="1988618"/>
          </a:xfrm>
          <a:custGeom>
            <a:avLst/>
            <a:gdLst>
              <a:gd name="connsiteX0" fmla="*/ 433633 w 433633"/>
              <a:gd name="connsiteY0" fmla="*/ 0 h 1828800"/>
              <a:gd name="connsiteX1" fmla="*/ 348792 w 433633"/>
              <a:gd name="connsiteY1" fmla="*/ 377072 h 1828800"/>
              <a:gd name="connsiteX2" fmla="*/ 84841 w 433633"/>
              <a:gd name="connsiteY2" fmla="*/ 1159497 h 1828800"/>
              <a:gd name="connsiteX3" fmla="*/ 0 w 433633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633" h="1828800">
                <a:moveTo>
                  <a:pt x="433633" y="0"/>
                </a:moveTo>
                <a:cubicBezTo>
                  <a:pt x="420278" y="91911"/>
                  <a:pt x="406924" y="183822"/>
                  <a:pt x="348792" y="377072"/>
                </a:cubicBezTo>
                <a:cubicBezTo>
                  <a:pt x="290660" y="570322"/>
                  <a:pt x="142973" y="917542"/>
                  <a:pt x="84841" y="1159497"/>
                </a:cubicBezTo>
                <a:cubicBezTo>
                  <a:pt x="26709" y="1401452"/>
                  <a:pt x="13354" y="1615126"/>
                  <a:pt x="0" y="1828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7315200" y="2064471"/>
            <a:ext cx="400072" cy="935902"/>
          </a:xfrm>
          <a:custGeom>
            <a:avLst/>
            <a:gdLst>
              <a:gd name="connsiteX0" fmla="*/ 0 w 207390"/>
              <a:gd name="connsiteY0" fmla="*/ 0 h 942681"/>
              <a:gd name="connsiteX1" fmla="*/ 28280 w 207390"/>
              <a:gd name="connsiteY1" fmla="*/ 235670 h 942681"/>
              <a:gd name="connsiteX2" fmla="*/ 150829 w 207390"/>
              <a:gd name="connsiteY2" fmla="*/ 575035 h 942681"/>
              <a:gd name="connsiteX3" fmla="*/ 207390 w 207390"/>
              <a:gd name="connsiteY3" fmla="*/ 942681 h 94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90" h="942681">
                <a:moveTo>
                  <a:pt x="0" y="0"/>
                </a:moveTo>
                <a:cubicBezTo>
                  <a:pt x="1571" y="69915"/>
                  <a:pt x="3142" y="139831"/>
                  <a:pt x="28280" y="235670"/>
                </a:cubicBezTo>
                <a:cubicBezTo>
                  <a:pt x="53418" y="331509"/>
                  <a:pt x="120977" y="457200"/>
                  <a:pt x="150829" y="575035"/>
                </a:cubicBezTo>
                <a:cubicBezTo>
                  <a:pt x="180681" y="692870"/>
                  <a:pt x="194035" y="817775"/>
                  <a:pt x="207390" y="94268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427985" y="3212977"/>
            <a:ext cx="1085310" cy="1385918"/>
          </a:xfrm>
          <a:custGeom>
            <a:avLst/>
            <a:gdLst>
              <a:gd name="connsiteX0" fmla="*/ 0 w 1075765"/>
              <a:gd name="connsiteY0" fmla="*/ 0 h 1281953"/>
              <a:gd name="connsiteX1" fmla="*/ 259977 w 1075765"/>
              <a:gd name="connsiteY1" fmla="*/ 71718 h 1281953"/>
              <a:gd name="connsiteX2" fmla="*/ 403412 w 1075765"/>
              <a:gd name="connsiteY2" fmla="*/ 358588 h 1281953"/>
              <a:gd name="connsiteX3" fmla="*/ 528918 w 1075765"/>
              <a:gd name="connsiteY3" fmla="*/ 1013012 h 1281953"/>
              <a:gd name="connsiteX4" fmla="*/ 1075765 w 1075765"/>
              <a:gd name="connsiteY4" fmla="*/ 1281953 h 128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65" h="1281953">
                <a:moveTo>
                  <a:pt x="0" y="0"/>
                </a:moveTo>
                <a:cubicBezTo>
                  <a:pt x="96371" y="5976"/>
                  <a:pt x="192742" y="11953"/>
                  <a:pt x="259977" y="71718"/>
                </a:cubicBezTo>
                <a:cubicBezTo>
                  <a:pt x="327212" y="131483"/>
                  <a:pt x="358589" y="201706"/>
                  <a:pt x="403412" y="358588"/>
                </a:cubicBezTo>
                <a:cubicBezTo>
                  <a:pt x="448235" y="515470"/>
                  <a:pt x="416859" y="859118"/>
                  <a:pt x="528918" y="1013012"/>
                </a:cubicBezTo>
                <a:cubicBezTo>
                  <a:pt x="640977" y="1166906"/>
                  <a:pt x="858371" y="1224429"/>
                  <a:pt x="1075765" y="1281953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4786314" y="4000504"/>
            <a:ext cx="285752" cy="357190"/>
          </a:xfrm>
          <a:prstGeom prst="mathMultiply">
            <a:avLst>
              <a:gd name="adj1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1545" y="6327329"/>
            <a:ext cx="757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10 20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/>
              <a:t>접근 </a:t>
            </a:r>
            <a:r>
              <a:rPr lang="ko-KR" altLang="en-US" dirty="0" smtClean="0"/>
              <a:t>지정자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자바의 접근 지정자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public, protected, default, private</a:t>
            </a:r>
          </a:p>
          <a:p>
            <a:pPr lvl="2"/>
            <a:r>
              <a:rPr lang="ko-KR" altLang="en-US" dirty="0" smtClean="0"/>
              <a:t>상속 관계에서 주의할 접근 지정자는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protected</a:t>
            </a:r>
          </a:p>
          <a:p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/>
              <a:t>슈</a:t>
            </a:r>
            <a:r>
              <a:rPr lang="ko-KR" altLang="en-US" dirty="0" smtClean="0"/>
              <a:t>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서브 클래스 포함하여 모든 클래스에서 접근 불허</a:t>
            </a:r>
            <a:endParaRPr lang="en-US" altLang="ko-KR" dirty="0" smtClean="0"/>
          </a:p>
          <a:p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내의 모든 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패키지 여부와 상관없이 서브 클래스에서 슈퍼 클래스의 멤버 접근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슈퍼 클래스 </a:t>
            </a:r>
            <a:r>
              <a:rPr lang="ko-KR" altLang="en-US" dirty="0" smtClean="0"/>
              <a:t>멤버의 접근 </a:t>
            </a:r>
            <a:r>
              <a:rPr lang="ko-KR" altLang="en-US" dirty="0"/>
              <a:t>지정자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641804382"/>
              </p:ext>
            </p:extLst>
          </p:nvPr>
        </p:nvGraphicFramePr>
        <p:xfrm>
          <a:off x="755576" y="2708920"/>
          <a:ext cx="7866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508"/>
                <a:gridCol w="1296144"/>
                <a:gridCol w="1224136"/>
                <a:gridCol w="1440160"/>
                <a:gridCol w="13441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default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private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protected</a:t>
                      </a:r>
                      <a:r>
                        <a:rPr lang="en-US" altLang="ko-KR" sz="1800" baseline="0" dirty="0" smtClean="0"/>
                        <a:t>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public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같은 패키지의 클래스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같은 패키지의 서브 클래스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다른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패키지의 클래스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다른 패키지의 서브 클래스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</a:t>
                      </a:r>
                      <a:endParaRPr lang="ko-KR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655686" y="1244377"/>
            <a:ext cx="4714908" cy="53578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같은 패키지 내 상속 관계에서 접근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9288" y="4030459"/>
            <a:ext cx="785818" cy="13048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180000"/>
            <a:r>
              <a:rPr lang="en-US" altLang="ko-KR" dirty="0" err="1" smtClean="0"/>
              <a:t>i</a:t>
            </a:r>
            <a:endParaRPr lang="en-US" altLang="ko-KR" dirty="0" smtClean="0"/>
          </a:p>
          <a:p>
            <a:pPr algn="ctr" defTabSz="180000"/>
            <a:r>
              <a:rPr lang="en-US" altLang="ko-KR" smtClean="0"/>
              <a:t>pro</a:t>
            </a:r>
            <a:endParaRPr lang="en-US" altLang="ko-KR" dirty="0" smtClean="0"/>
          </a:p>
          <a:p>
            <a:pPr algn="ctr" defTabSz="180000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pri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 defTabSz="180000"/>
            <a:r>
              <a:rPr lang="en-US" altLang="ko-KR" smtClean="0"/>
              <a:t>pub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99222" y="5673533"/>
            <a:ext cx="714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13470" y="5673533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5" name="순서도: 연결자 34"/>
          <p:cNvSpPr/>
          <p:nvPr/>
        </p:nvSpPr>
        <p:spPr>
          <a:xfrm>
            <a:off x="6084974" y="5816409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10296307" flipH="1">
            <a:off x="6109909" y="5422650"/>
            <a:ext cx="506179" cy="388188"/>
          </a:xfrm>
          <a:custGeom>
            <a:avLst/>
            <a:gdLst>
              <a:gd name="connsiteX0" fmla="*/ 0 w 207390"/>
              <a:gd name="connsiteY0" fmla="*/ 0 h 942681"/>
              <a:gd name="connsiteX1" fmla="*/ 28280 w 207390"/>
              <a:gd name="connsiteY1" fmla="*/ 235670 h 942681"/>
              <a:gd name="connsiteX2" fmla="*/ 150829 w 207390"/>
              <a:gd name="connsiteY2" fmla="*/ 575035 h 942681"/>
              <a:gd name="connsiteX3" fmla="*/ 207390 w 207390"/>
              <a:gd name="connsiteY3" fmla="*/ 942681 h 94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90" h="942681">
                <a:moveTo>
                  <a:pt x="0" y="0"/>
                </a:moveTo>
                <a:cubicBezTo>
                  <a:pt x="1571" y="69915"/>
                  <a:pt x="3142" y="139831"/>
                  <a:pt x="28280" y="235670"/>
                </a:cubicBezTo>
                <a:cubicBezTo>
                  <a:pt x="53418" y="331509"/>
                  <a:pt x="120977" y="457200"/>
                  <a:pt x="150829" y="575035"/>
                </a:cubicBezTo>
                <a:cubicBezTo>
                  <a:pt x="180681" y="692870"/>
                  <a:pt x="194035" y="817775"/>
                  <a:pt x="207390" y="94268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0000" y="3299418"/>
            <a:ext cx="414340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B extends </a:t>
            </a:r>
            <a:r>
              <a:rPr lang="en-US" altLang="ko-KR" sz="1600" smtClean="0"/>
              <a:t>A {</a:t>
            </a:r>
          </a:p>
          <a:p>
            <a:pPr defTabSz="180000"/>
            <a:r>
              <a:rPr lang="en-US" altLang="ko-KR" sz="1600" smtClean="0"/>
              <a:t>	void set() {</a:t>
            </a:r>
          </a:p>
          <a:p>
            <a:pPr marL="0" lvl="2" defTabSz="180000"/>
            <a:r>
              <a:rPr lang="en-US" altLang="ko-KR" sz="1600" smtClean="0"/>
              <a:t>		i = 1;</a:t>
            </a:r>
          </a:p>
          <a:p>
            <a:pPr marL="0" lvl="2" defTabSz="180000"/>
            <a:r>
              <a:rPr lang="en-US" altLang="ko-KR" sz="1600" smtClean="0"/>
              <a:t>		pro = 2; </a:t>
            </a:r>
          </a:p>
          <a:p>
            <a:pPr marL="0" lvl="2" defTabSz="180000"/>
            <a:r>
              <a:rPr lang="en-US" altLang="ko-KR" sz="1600" smtClean="0"/>
              <a:t>		</a:t>
            </a:r>
            <a:r>
              <a:rPr lang="en-US" altLang="ko-KR" sz="1600" strike="sngStrike" smtClean="0">
                <a:solidFill>
                  <a:srgbClr val="FF0000"/>
                </a:solidFill>
              </a:rPr>
              <a:t>pri = 3;</a:t>
            </a:r>
            <a:r>
              <a:rPr lang="en-US" altLang="ko-KR" sz="1600" smtClean="0"/>
              <a:t>	// private </a:t>
            </a:r>
            <a:r>
              <a:rPr lang="ko-KR" altLang="en-US" sz="1600" smtClean="0"/>
              <a:t>멤버 접근 불가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컴파일 오류 발생</a:t>
            </a:r>
            <a:endParaRPr lang="en-US" altLang="ko-KR" sz="1600" smtClean="0"/>
          </a:p>
          <a:p>
            <a:pPr marL="0" lvl="2" defTabSz="180000"/>
            <a:r>
              <a:rPr lang="en-US" altLang="ko-KR" sz="1600" smtClean="0"/>
              <a:t>		pub = 4; </a:t>
            </a:r>
          </a:p>
          <a:p>
            <a:pPr defTabSz="180000"/>
            <a:r>
              <a:rPr lang="en-US" altLang="ko-KR" sz="1600" smtClean="0"/>
              <a:t>	}</a:t>
            </a:r>
            <a:endParaRPr lang="en-US" altLang="ko-KR" sz="1600" dirty="0" smtClean="0"/>
          </a:p>
          <a:p>
            <a:pPr marL="0" lvl="1" defTabSz="18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lvl="2" defTabSz="180000"/>
            <a:r>
              <a:rPr lang="en-US" altLang="ko-KR" sz="1600" dirty="0" smtClean="0"/>
              <a:t>	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</a:t>
            </a:r>
            <a:r>
              <a:rPr lang="en-US" altLang="ko-KR" sz="1600" smtClean="0"/>
              <a:t>B();</a:t>
            </a:r>
          </a:p>
          <a:p>
            <a:pPr marL="0" lvl="2" defTabSz="180000"/>
            <a:r>
              <a:rPr lang="en-US" altLang="ko-KR" sz="1600" smtClean="0"/>
              <a:t>		b.set();</a:t>
            </a:r>
            <a:endParaRPr lang="en-US" altLang="ko-KR" sz="1600" dirty="0" smtClean="0"/>
          </a:p>
          <a:p>
            <a:pPr marL="0" lvl="2"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2800" dirty="0" smtClean="0"/>
          </a:p>
        </p:txBody>
      </p:sp>
      <p:sp>
        <p:nvSpPr>
          <p:cNvPr id="38" name="자유형 37"/>
          <p:cNvSpPr/>
          <p:nvPr/>
        </p:nvSpPr>
        <p:spPr>
          <a:xfrm>
            <a:off x="4799090" y="4459087"/>
            <a:ext cx="1714512" cy="428628"/>
          </a:xfrm>
          <a:custGeom>
            <a:avLst/>
            <a:gdLst>
              <a:gd name="connsiteX0" fmla="*/ 0 w 1075765"/>
              <a:gd name="connsiteY0" fmla="*/ 0 h 1281953"/>
              <a:gd name="connsiteX1" fmla="*/ 259977 w 1075765"/>
              <a:gd name="connsiteY1" fmla="*/ 71718 h 1281953"/>
              <a:gd name="connsiteX2" fmla="*/ 403412 w 1075765"/>
              <a:gd name="connsiteY2" fmla="*/ 358588 h 1281953"/>
              <a:gd name="connsiteX3" fmla="*/ 528918 w 1075765"/>
              <a:gd name="connsiteY3" fmla="*/ 1013012 h 1281953"/>
              <a:gd name="connsiteX4" fmla="*/ 1075765 w 1075765"/>
              <a:gd name="connsiteY4" fmla="*/ 1281953 h 128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65" h="1281953">
                <a:moveTo>
                  <a:pt x="0" y="0"/>
                </a:moveTo>
                <a:cubicBezTo>
                  <a:pt x="96371" y="5976"/>
                  <a:pt x="192742" y="11953"/>
                  <a:pt x="259977" y="71718"/>
                </a:cubicBezTo>
                <a:cubicBezTo>
                  <a:pt x="327212" y="131483"/>
                  <a:pt x="358589" y="201706"/>
                  <a:pt x="403412" y="358588"/>
                </a:cubicBezTo>
                <a:cubicBezTo>
                  <a:pt x="448235" y="515470"/>
                  <a:pt x="416859" y="859118"/>
                  <a:pt x="528918" y="1013012"/>
                </a:cubicBezTo>
                <a:cubicBezTo>
                  <a:pt x="640977" y="1166906"/>
                  <a:pt x="858371" y="1224429"/>
                  <a:pt x="1075765" y="1281953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38"/>
          <p:cNvSpPr/>
          <p:nvPr/>
        </p:nvSpPr>
        <p:spPr>
          <a:xfrm>
            <a:off x="5513470" y="4601963"/>
            <a:ext cx="285752" cy="357190"/>
          </a:xfrm>
          <a:prstGeom prst="mathMultiply">
            <a:avLst>
              <a:gd name="adj1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70000" y="1530129"/>
            <a:ext cx="414340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A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 smtClean="0"/>
              <a:t>	protected </a:t>
            </a:r>
            <a:r>
              <a:rPr lang="en-US" altLang="ko-KR" sz="1600" err="1" smtClean="0"/>
              <a:t>int</a:t>
            </a:r>
            <a:r>
              <a:rPr lang="en-US" altLang="ko-KR" sz="1600" smtClean="0"/>
              <a:t> pro;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private </a:t>
            </a:r>
            <a:r>
              <a:rPr lang="en-US" altLang="ko-KR" sz="1600" err="1" smtClean="0"/>
              <a:t>int</a:t>
            </a:r>
            <a:r>
              <a:rPr lang="en-US" altLang="ko-KR" sz="1600" smtClean="0"/>
              <a:t> pri;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err="1" smtClean="0"/>
              <a:t>int</a:t>
            </a:r>
            <a:r>
              <a:rPr lang="en-US" altLang="ko-KR" sz="1600" smtClean="0"/>
              <a:t> pub;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13404" y="110150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98528" y="10164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456088" y="1062598"/>
            <a:ext cx="4643470" cy="20002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56088" y="3140968"/>
            <a:ext cx="4643470" cy="357185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패키지의 상속 관계에서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0402" y="3283820"/>
            <a:ext cx="4071966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B extends </a:t>
            </a:r>
            <a:r>
              <a:rPr lang="en-US" altLang="ko-KR" sz="1600" smtClean="0"/>
              <a:t>A {</a:t>
            </a:r>
          </a:p>
          <a:p>
            <a:pPr defTabSz="180000"/>
            <a:r>
              <a:rPr lang="en-US" altLang="ko-KR" sz="1600" smtClean="0"/>
              <a:t>	void set() {</a:t>
            </a:r>
          </a:p>
          <a:p>
            <a:pPr marL="0" lvl="2" defTabSz="180000"/>
            <a:r>
              <a:rPr lang="en-US" altLang="ko-KR" sz="1600" smtClean="0"/>
              <a:t>		</a:t>
            </a:r>
            <a:r>
              <a:rPr lang="en-US" altLang="ko-KR" sz="1600" strike="sngStrike" smtClean="0">
                <a:solidFill>
                  <a:srgbClr val="FF0000"/>
                </a:solidFill>
              </a:rPr>
              <a:t>i = 1;</a:t>
            </a:r>
            <a:r>
              <a:rPr lang="en-US" altLang="ko-KR" sz="1600" smtClean="0"/>
              <a:t> // i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default</a:t>
            </a:r>
            <a:r>
              <a:rPr lang="ko-KR" altLang="en-US" sz="1600" smtClean="0"/>
              <a:t> 멤버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컴파일 오류 발생</a:t>
            </a:r>
            <a:endParaRPr lang="en-US" altLang="ko-KR" sz="1600" smtClean="0"/>
          </a:p>
          <a:p>
            <a:pPr marL="0" lvl="2" defTabSz="180000"/>
            <a:r>
              <a:rPr lang="en-US" altLang="ko-KR" sz="1600" smtClean="0"/>
              <a:t>		pro = 2; </a:t>
            </a:r>
          </a:p>
          <a:p>
            <a:pPr marL="0" lvl="2" defTabSz="180000"/>
            <a:r>
              <a:rPr lang="en-US" altLang="ko-KR" sz="1600" smtClean="0"/>
              <a:t>		</a:t>
            </a:r>
            <a:r>
              <a:rPr lang="en-US" altLang="ko-KR" sz="1600" strike="sngStrike" smtClean="0">
                <a:solidFill>
                  <a:srgbClr val="FF0000"/>
                </a:solidFill>
              </a:rPr>
              <a:t>pri = 3;</a:t>
            </a:r>
            <a:r>
              <a:rPr lang="en-US" altLang="ko-KR" sz="1600" smtClean="0"/>
              <a:t>	// private </a:t>
            </a:r>
            <a:r>
              <a:rPr lang="ko-KR" altLang="en-US" sz="1600" smtClean="0"/>
              <a:t>멤버 접근 불가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컴파일 오류 발생</a:t>
            </a:r>
            <a:endParaRPr lang="en-US" altLang="ko-KR" sz="1600" smtClean="0"/>
          </a:p>
          <a:p>
            <a:pPr marL="0" lvl="2" defTabSz="180000"/>
            <a:r>
              <a:rPr lang="en-US" altLang="ko-KR" sz="1600" smtClean="0"/>
              <a:t>		pub = 4; </a:t>
            </a:r>
          </a:p>
          <a:p>
            <a:pPr defTabSz="180000"/>
            <a:r>
              <a:rPr lang="en-US" altLang="ko-KR" sz="1600" smtClean="0"/>
              <a:t>	}</a:t>
            </a:r>
          </a:p>
          <a:p>
            <a:pPr defTabSz="180000"/>
            <a:endParaRPr lang="en-US" altLang="ko-KR" sz="1600" dirty="0" smtClean="0"/>
          </a:p>
          <a:p>
            <a:pPr marL="0" lvl="1" defTabSz="18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lvl="2" defTabSz="180000"/>
            <a:r>
              <a:rPr lang="en-US" altLang="ko-KR" sz="1600" dirty="0" smtClean="0"/>
              <a:t>		</a:t>
            </a:r>
            <a:r>
              <a:rPr lang="en-US" altLang="ko-KR" sz="1600" dirty="0" smtClean="0">
                <a:solidFill>
                  <a:srgbClr val="FF0000"/>
                </a:solidFill>
              </a:rPr>
              <a:t>B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b</a:t>
            </a:r>
            <a:r>
              <a:rPr lang="en-US" altLang="ko-KR" sz="1600" dirty="0" smtClean="0">
                <a:solidFill>
                  <a:srgbClr val="FF0000"/>
                </a:solidFill>
              </a:rPr>
              <a:t> = new </a:t>
            </a:r>
            <a:r>
              <a:rPr lang="en-US" altLang="ko-KR" sz="1600" smtClean="0">
                <a:solidFill>
                  <a:srgbClr val="FF0000"/>
                </a:solidFill>
              </a:rPr>
              <a:t>B();</a:t>
            </a:r>
          </a:p>
          <a:p>
            <a:pPr marL="0" lvl="2" defTabSz="180000"/>
            <a:r>
              <a:rPr lang="en-US" altLang="ko-KR" sz="1600" smtClean="0">
                <a:solidFill>
                  <a:srgbClr val="FF0000"/>
                </a:solidFill>
              </a:rPr>
              <a:t>		b.set();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lvl="2"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2800" dirty="0" smtClean="0"/>
          </a:p>
        </p:txBody>
      </p:sp>
      <p:sp>
        <p:nvSpPr>
          <p:cNvPr id="23" name="곱셈 기호 22"/>
          <p:cNvSpPr/>
          <p:nvPr/>
        </p:nvSpPr>
        <p:spPr>
          <a:xfrm>
            <a:off x="6528186" y="4712580"/>
            <a:ext cx="285752" cy="357190"/>
          </a:xfrm>
          <a:prstGeom prst="mathMultiply">
            <a:avLst>
              <a:gd name="adj1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6599624" y="4141076"/>
            <a:ext cx="285752" cy="357190"/>
          </a:xfrm>
          <a:prstGeom prst="mathMultiply">
            <a:avLst>
              <a:gd name="adj1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1840" y="1348350"/>
            <a:ext cx="40005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A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 smtClean="0"/>
              <a:t>	protected </a:t>
            </a:r>
            <a:r>
              <a:rPr lang="en-US" altLang="ko-KR" sz="1600" err="1" smtClean="0"/>
              <a:t>int</a:t>
            </a:r>
            <a:r>
              <a:rPr lang="en-US" altLang="ko-KR" sz="1600" smtClean="0"/>
              <a:t> pro;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private </a:t>
            </a:r>
            <a:r>
              <a:rPr lang="en-US" altLang="ko-KR" sz="1600" err="1" smtClean="0"/>
              <a:t>int</a:t>
            </a:r>
            <a:r>
              <a:rPr lang="en-US" altLang="ko-KR" sz="1600" smtClean="0"/>
              <a:t> pri;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err="1" smtClean="0"/>
              <a:t>int</a:t>
            </a:r>
            <a:r>
              <a:rPr lang="en-US" altLang="ko-KR" sz="1600" smtClean="0"/>
              <a:t> pub;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624" y="1556792"/>
            <a:ext cx="9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PA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4120" y="374209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패키지 </a:t>
            </a:r>
            <a:r>
              <a:rPr lang="en-US" altLang="ko-KR" smtClean="0"/>
              <a:t>PB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42566" y="4141076"/>
            <a:ext cx="785818" cy="13048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180000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 defTabSz="180000"/>
            <a:r>
              <a:rPr lang="en-US" altLang="ko-KR" dirty="0" smtClean="0"/>
              <a:t>pro</a:t>
            </a:r>
          </a:p>
          <a:p>
            <a:pPr algn="ctr" defTabSz="180000"/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pri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 defTabSz="180000"/>
            <a:r>
              <a:rPr lang="en-US" altLang="ko-KR" dirty="0" smtClean="0"/>
              <a:t>pub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2500" y="5784150"/>
            <a:ext cx="714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56748" y="578415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9" name="순서도: 연결자 28"/>
          <p:cNvSpPr/>
          <p:nvPr/>
        </p:nvSpPr>
        <p:spPr>
          <a:xfrm>
            <a:off x="7028252" y="59270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 rot="10296307" flipH="1">
            <a:off x="7053187" y="5533267"/>
            <a:ext cx="506179" cy="388188"/>
          </a:xfrm>
          <a:custGeom>
            <a:avLst/>
            <a:gdLst>
              <a:gd name="connsiteX0" fmla="*/ 0 w 207390"/>
              <a:gd name="connsiteY0" fmla="*/ 0 h 942681"/>
              <a:gd name="connsiteX1" fmla="*/ 28280 w 207390"/>
              <a:gd name="connsiteY1" fmla="*/ 235670 h 942681"/>
              <a:gd name="connsiteX2" fmla="*/ 150829 w 207390"/>
              <a:gd name="connsiteY2" fmla="*/ 575035 h 942681"/>
              <a:gd name="connsiteX3" fmla="*/ 207390 w 207390"/>
              <a:gd name="connsiteY3" fmla="*/ 942681 h 94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90" h="942681">
                <a:moveTo>
                  <a:pt x="0" y="0"/>
                </a:moveTo>
                <a:cubicBezTo>
                  <a:pt x="1571" y="69915"/>
                  <a:pt x="3142" y="139831"/>
                  <a:pt x="28280" y="235670"/>
                </a:cubicBezTo>
                <a:cubicBezTo>
                  <a:pt x="53418" y="331509"/>
                  <a:pt x="120977" y="457200"/>
                  <a:pt x="150829" y="575035"/>
                </a:cubicBezTo>
                <a:cubicBezTo>
                  <a:pt x="180681" y="692870"/>
                  <a:pt x="194035" y="817775"/>
                  <a:pt x="207390" y="94268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599492" y="4426828"/>
            <a:ext cx="1785950" cy="500066"/>
          </a:xfrm>
          <a:custGeom>
            <a:avLst/>
            <a:gdLst>
              <a:gd name="connsiteX0" fmla="*/ 0 w 1075765"/>
              <a:gd name="connsiteY0" fmla="*/ 0 h 1281953"/>
              <a:gd name="connsiteX1" fmla="*/ 259977 w 1075765"/>
              <a:gd name="connsiteY1" fmla="*/ 71718 h 1281953"/>
              <a:gd name="connsiteX2" fmla="*/ 403412 w 1075765"/>
              <a:gd name="connsiteY2" fmla="*/ 358588 h 1281953"/>
              <a:gd name="connsiteX3" fmla="*/ 528918 w 1075765"/>
              <a:gd name="connsiteY3" fmla="*/ 1013012 h 1281953"/>
              <a:gd name="connsiteX4" fmla="*/ 1075765 w 1075765"/>
              <a:gd name="connsiteY4" fmla="*/ 1281953 h 128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65" h="1281953">
                <a:moveTo>
                  <a:pt x="0" y="0"/>
                </a:moveTo>
                <a:cubicBezTo>
                  <a:pt x="96371" y="5976"/>
                  <a:pt x="192742" y="11953"/>
                  <a:pt x="259977" y="71718"/>
                </a:cubicBezTo>
                <a:cubicBezTo>
                  <a:pt x="327212" y="131483"/>
                  <a:pt x="358589" y="201706"/>
                  <a:pt x="403412" y="358588"/>
                </a:cubicBezTo>
                <a:cubicBezTo>
                  <a:pt x="448235" y="515470"/>
                  <a:pt x="416859" y="859118"/>
                  <a:pt x="528918" y="1013012"/>
                </a:cubicBezTo>
                <a:cubicBezTo>
                  <a:pt x="640977" y="1166906"/>
                  <a:pt x="858371" y="1224429"/>
                  <a:pt x="1075765" y="1281953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5170864" y="3926761"/>
            <a:ext cx="2214578" cy="428628"/>
          </a:xfrm>
          <a:custGeom>
            <a:avLst/>
            <a:gdLst>
              <a:gd name="connsiteX0" fmla="*/ 0 w 1075765"/>
              <a:gd name="connsiteY0" fmla="*/ 0 h 1281953"/>
              <a:gd name="connsiteX1" fmla="*/ 259977 w 1075765"/>
              <a:gd name="connsiteY1" fmla="*/ 71718 h 1281953"/>
              <a:gd name="connsiteX2" fmla="*/ 403412 w 1075765"/>
              <a:gd name="connsiteY2" fmla="*/ 358588 h 1281953"/>
              <a:gd name="connsiteX3" fmla="*/ 528918 w 1075765"/>
              <a:gd name="connsiteY3" fmla="*/ 1013012 h 1281953"/>
              <a:gd name="connsiteX4" fmla="*/ 1075765 w 1075765"/>
              <a:gd name="connsiteY4" fmla="*/ 1281953 h 128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765" h="1281953">
                <a:moveTo>
                  <a:pt x="0" y="0"/>
                </a:moveTo>
                <a:cubicBezTo>
                  <a:pt x="96371" y="5976"/>
                  <a:pt x="192742" y="11953"/>
                  <a:pt x="259977" y="71718"/>
                </a:cubicBezTo>
                <a:cubicBezTo>
                  <a:pt x="327212" y="131483"/>
                  <a:pt x="358589" y="201706"/>
                  <a:pt x="403412" y="358588"/>
                </a:cubicBezTo>
                <a:cubicBezTo>
                  <a:pt x="448235" y="515470"/>
                  <a:pt x="416859" y="859118"/>
                  <a:pt x="528918" y="1013012"/>
                </a:cubicBezTo>
                <a:cubicBezTo>
                  <a:pt x="640977" y="1166906"/>
                  <a:pt x="858371" y="1224429"/>
                  <a:pt x="1075765" y="1281953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1" name="바닥글 개체 틀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5-2: </a:t>
            </a:r>
            <a:r>
              <a:rPr lang="ko-KR" altLang="en-US" dirty="0"/>
              <a:t>상속 관계에 있는 클래스 간 멤버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84784"/>
            <a:ext cx="756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아래와 같은 멤버 필드를 갖도록 선언하고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각 멤버 필드에 값을 저장하시오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예제에서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weight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클래스에서는 접근이 불가능하여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슈퍼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getter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setter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통해서만 조작이 가능하다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age;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public String name;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protected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height;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weight;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200" y="3645024"/>
            <a:ext cx="3926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Student extends Person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set() {</a:t>
            </a:r>
          </a:p>
          <a:p>
            <a:pPr defTabSz="180000"/>
            <a:r>
              <a:rPr lang="en-US" altLang="ko-KR" sz="1600" dirty="0" smtClean="0"/>
              <a:t>		age </a:t>
            </a:r>
            <a:r>
              <a:rPr lang="en-US" altLang="ko-KR" sz="1600" dirty="0"/>
              <a:t>= 30;</a:t>
            </a:r>
          </a:p>
          <a:p>
            <a:pPr defTabSz="180000"/>
            <a:r>
              <a:rPr lang="en-US" altLang="ko-KR" sz="1600" dirty="0" smtClean="0"/>
              <a:t>		name </a:t>
            </a:r>
            <a:r>
              <a:rPr lang="en-US" altLang="ko-KR" sz="1600" dirty="0"/>
              <a:t>= 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";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	height </a:t>
            </a:r>
            <a:r>
              <a:rPr lang="en-US" altLang="ko-KR" sz="1600" dirty="0"/>
              <a:t>= 175;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setWeight</a:t>
            </a:r>
            <a:r>
              <a:rPr lang="en-US" altLang="ko-KR" sz="1600" dirty="0" smtClean="0"/>
              <a:t>(99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 smtClean="0"/>
              <a:t>		Student </a:t>
            </a:r>
            <a:r>
              <a:rPr lang="en-US" altLang="ko-KR" sz="1600" dirty="0"/>
              <a:t>s = new Student();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s.set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645024"/>
            <a:ext cx="323985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Person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age;</a:t>
            </a:r>
          </a:p>
          <a:p>
            <a:pPr defTabSz="180000"/>
            <a:r>
              <a:rPr lang="en-US" altLang="ko-KR" sz="1600" dirty="0"/>
              <a:t>	public String name;</a:t>
            </a:r>
          </a:p>
          <a:p>
            <a:pPr defTabSz="180000"/>
            <a:r>
              <a:rPr lang="en-US" altLang="ko-KR" sz="1600" dirty="0"/>
              <a:t>	protected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height;</a:t>
            </a:r>
          </a:p>
          <a:p>
            <a:pPr defTabSz="180000"/>
            <a:r>
              <a:rPr lang="en-US" altLang="ko-KR" sz="1600" dirty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weight;</a:t>
            </a:r>
          </a:p>
          <a:p>
            <a:pPr defTabSz="180000"/>
            <a:r>
              <a:rPr lang="en-US" altLang="ko-KR" sz="1600" dirty="0"/>
              <a:t>	public void </a:t>
            </a:r>
            <a:r>
              <a:rPr lang="en-US" altLang="ko-KR" sz="1600" dirty="0" err="1"/>
              <a:t>setWeight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weight)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this.weight</a:t>
            </a:r>
            <a:r>
              <a:rPr lang="en-US" altLang="ko-KR" sz="1600" dirty="0"/>
              <a:t> = weight;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getWeight</a:t>
            </a:r>
            <a:r>
              <a:rPr lang="en-US" altLang="ko-KR" sz="1600" dirty="0"/>
              <a:t>() {</a:t>
            </a:r>
          </a:p>
          <a:p>
            <a:pPr defTabSz="180000"/>
            <a:r>
              <a:rPr lang="en-US" altLang="ko-KR" sz="1600" dirty="0"/>
              <a:t>		return weight;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6800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클래스와 슈퍼 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호출 및 실행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3933056"/>
            <a:ext cx="8153400" cy="247687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에 의해 서브 클래스의 객체가 생성될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실행됨</a:t>
            </a:r>
            <a:endParaRPr lang="en-US" altLang="ko-KR" dirty="0" smtClean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 smtClean="0"/>
              <a:t>서브클래스의 </a:t>
            </a:r>
            <a:r>
              <a:rPr lang="ko-KR" altLang="en-US" dirty="0"/>
              <a:t>생성자가 먼저 호출되고 실행되기 전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생성자가 호출됨</a:t>
            </a:r>
            <a:endParaRPr lang="en-US" altLang="ko-KR" dirty="0"/>
          </a:p>
          <a:p>
            <a:pPr lvl="1"/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실행되고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8227" y="1700808"/>
            <a:ext cx="7666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질문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서브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인스턴스가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생성될 때 서브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모두 실행되는가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아니면 서브 클래스의 생성자만 실행되는가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2614" y="225480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848" y="2708920"/>
            <a:ext cx="759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질문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서브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인스턴스가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생성될 때 서브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 순서는 어떻게 되는가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8984" y="3290501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슈퍼 클래스의 생성자가 먼저 실행된 후 서브 클래스의 생성자가 실행된다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 클래스의 생성자간의 호출 및 실행 관계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8926" y="1052736"/>
            <a:ext cx="28575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	public A() 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A");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8926" y="2410058"/>
            <a:ext cx="28575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 extends A {</a:t>
            </a:r>
          </a:p>
          <a:p>
            <a:pPr defTabSz="180000"/>
            <a:r>
              <a:rPr lang="en-US" altLang="ko-KR" sz="1400" dirty="0" smtClean="0"/>
              <a:t>	public B() 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B");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8926" y="3767380"/>
            <a:ext cx="28575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 extends B {</a:t>
            </a:r>
          </a:p>
          <a:p>
            <a:pPr defTabSz="180000"/>
            <a:r>
              <a:rPr lang="en-US" altLang="ko-KR" sz="1400" dirty="0" smtClean="0"/>
              <a:t>	public C() 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C");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6050" y="5196140"/>
            <a:ext cx="321471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ConstructorEx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C </a:t>
            </a:r>
            <a:r>
              <a:rPr lang="en-US" altLang="ko-KR" sz="1400" dirty="0" err="1" smtClean="0"/>
              <a:t>c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c = new C();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21" name="자유형 20"/>
          <p:cNvSpPr/>
          <p:nvPr/>
        </p:nvSpPr>
        <p:spPr>
          <a:xfrm>
            <a:off x="2285984" y="2838686"/>
            <a:ext cx="902547" cy="1330960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262063" y="1467714"/>
            <a:ext cx="902547" cy="1330960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57818" y="140992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r>
              <a:rPr lang="ko-KR" altLang="en-US" dirty="0" smtClean="0">
                <a:solidFill>
                  <a:srgbClr val="0070C0"/>
                </a:solidFill>
              </a:rPr>
              <a:t> 실행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7818" y="276724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생성자</a:t>
            </a:r>
            <a:r>
              <a:rPr lang="ko-KR" altLang="en-US" dirty="0" smtClean="0">
                <a:solidFill>
                  <a:srgbClr val="0070C0"/>
                </a:solidFill>
              </a:rPr>
              <a:t> 실행 </a:t>
            </a:r>
            <a:r>
              <a:rPr lang="en-US" altLang="ko-KR" dirty="0" smtClean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7818" y="412457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생성자실행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86058"/>
            <a:ext cx="178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rgbClr val="0070C0"/>
                </a:solidFill>
              </a:rPr>
              <a:t>생성자는</a:t>
            </a:r>
            <a:r>
              <a:rPr lang="ko-KR" altLang="en-US" dirty="0" smtClean="0">
                <a:solidFill>
                  <a:srgbClr val="0070C0"/>
                </a:solidFill>
              </a:rPr>
              <a:t> 서브 클래스의 생성자가 먼저 호출되지만 계속하여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슈퍼 클래스의 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dirty="0" smtClean="0">
                <a:solidFill>
                  <a:srgbClr val="0070C0"/>
                </a:solidFill>
              </a:rPr>
              <a:t> 호출하고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최상위 슈퍼 클래스의 생성자가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실행되면서 아래로 최하위 서브 클래스의 생성자가 실행되는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과정을 거친다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64288" y="235743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예상 실행 결과는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3259" y="5540059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위 코드는 모두 </a:t>
            </a:r>
            <a:r>
              <a:rPr lang="en-US" altLang="ko-KR" sz="1600" dirty="0" smtClean="0"/>
              <a:t>ConstructorEx.java </a:t>
            </a:r>
          </a:p>
          <a:p>
            <a:r>
              <a:rPr lang="ko-KR" altLang="en-US" sz="1600" dirty="0" smtClean="0"/>
              <a:t>파일에 저장된다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1" name="자유형 30"/>
          <p:cNvSpPr/>
          <p:nvPr/>
        </p:nvSpPr>
        <p:spPr>
          <a:xfrm>
            <a:off x="2285984" y="4196008"/>
            <a:ext cx="928694" cy="1759588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14480" y="412457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생성자</a:t>
            </a:r>
            <a:r>
              <a:rPr lang="ko-KR" altLang="en-US" dirty="0" smtClean="0">
                <a:solidFill>
                  <a:srgbClr val="00B050"/>
                </a:solidFill>
              </a:rPr>
              <a:t> 호출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4480" y="269581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생성자</a:t>
            </a:r>
            <a:r>
              <a:rPr lang="ko-KR" altLang="en-US" dirty="0" smtClean="0">
                <a:solidFill>
                  <a:srgbClr val="00B050"/>
                </a:solidFill>
              </a:rPr>
              <a:t> 호출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480" y="133848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생성자</a:t>
            </a:r>
            <a:r>
              <a:rPr lang="ko-KR" altLang="en-US" dirty="0" smtClean="0">
                <a:solidFill>
                  <a:srgbClr val="00B050"/>
                </a:solidFill>
              </a:rPr>
              <a:t> 호출 </a:t>
            </a:r>
            <a:r>
              <a:rPr lang="en-US" altLang="ko-KR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4138367" y="1785686"/>
            <a:ext cx="2262433" cy="1124438"/>
          </a:xfrm>
          <a:custGeom>
            <a:avLst/>
            <a:gdLst>
              <a:gd name="connsiteX0" fmla="*/ 1300899 w 2262433"/>
              <a:gd name="connsiteY0" fmla="*/ 0 h 1046375"/>
              <a:gd name="connsiteX1" fmla="*/ 2045617 w 2262433"/>
              <a:gd name="connsiteY1" fmla="*/ 339365 h 1046375"/>
              <a:gd name="connsiteX2" fmla="*/ 0 w 2262433"/>
              <a:gd name="connsiteY2" fmla="*/ 1046375 h 104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433" h="1046375">
                <a:moveTo>
                  <a:pt x="1300899" y="0"/>
                </a:moveTo>
                <a:cubicBezTo>
                  <a:pt x="1781666" y="82484"/>
                  <a:pt x="2262433" y="164969"/>
                  <a:pt x="2045617" y="339365"/>
                </a:cubicBezTo>
                <a:cubicBezTo>
                  <a:pt x="1828801" y="513761"/>
                  <a:pt x="914400" y="780068"/>
                  <a:pt x="0" y="1046375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4143372" y="3124438"/>
            <a:ext cx="2262433" cy="1124438"/>
          </a:xfrm>
          <a:custGeom>
            <a:avLst/>
            <a:gdLst>
              <a:gd name="connsiteX0" fmla="*/ 1300899 w 2262433"/>
              <a:gd name="connsiteY0" fmla="*/ 0 h 1046375"/>
              <a:gd name="connsiteX1" fmla="*/ 2045617 w 2262433"/>
              <a:gd name="connsiteY1" fmla="*/ 339365 h 1046375"/>
              <a:gd name="connsiteX2" fmla="*/ 0 w 2262433"/>
              <a:gd name="connsiteY2" fmla="*/ 1046375 h 104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433" h="1046375">
                <a:moveTo>
                  <a:pt x="1300899" y="0"/>
                </a:moveTo>
                <a:cubicBezTo>
                  <a:pt x="1781666" y="82484"/>
                  <a:pt x="2262433" y="164969"/>
                  <a:pt x="2045617" y="339365"/>
                </a:cubicBezTo>
                <a:cubicBezTo>
                  <a:pt x="1828801" y="513761"/>
                  <a:pt x="914400" y="780068"/>
                  <a:pt x="0" y="1046375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071934" y="4481760"/>
            <a:ext cx="2357454" cy="1643074"/>
          </a:xfrm>
          <a:custGeom>
            <a:avLst/>
            <a:gdLst>
              <a:gd name="connsiteX0" fmla="*/ 1300899 w 2262433"/>
              <a:gd name="connsiteY0" fmla="*/ 0 h 1046375"/>
              <a:gd name="connsiteX1" fmla="*/ 2045617 w 2262433"/>
              <a:gd name="connsiteY1" fmla="*/ 339365 h 1046375"/>
              <a:gd name="connsiteX2" fmla="*/ 0 w 2262433"/>
              <a:gd name="connsiteY2" fmla="*/ 1046375 h 104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433" h="1046375">
                <a:moveTo>
                  <a:pt x="1300899" y="0"/>
                </a:moveTo>
                <a:cubicBezTo>
                  <a:pt x="1781666" y="82484"/>
                  <a:pt x="2262433" y="164969"/>
                  <a:pt x="2045617" y="339365"/>
                </a:cubicBezTo>
                <a:cubicBezTo>
                  <a:pt x="1828801" y="513761"/>
                  <a:pt x="914400" y="780068"/>
                  <a:pt x="0" y="1046375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15074" y="1909992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리턴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8106" y="2786058"/>
            <a:ext cx="7857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A</a:t>
            </a:r>
          </a:p>
          <a:p>
            <a:r>
              <a:rPr lang="ko-KR" altLang="en-US" dirty="0" err="1"/>
              <a:t>생성자</a:t>
            </a:r>
            <a:r>
              <a:rPr lang="en-US" altLang="ko-KR" dirty="0"/>
              <a:t>B</a:t>
            </a:r>
          </a:p>
          <a:p>
            <a:r>
              <a:rPr lang="ko-KR" altLang="en-US" dirty="0" err="1"/>
              <a:t>생성자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짝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1468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슈퍼 </a:t>
            </a:r>
            <a:r>
              <a:rPr lang="ko-KR" altLang="en-US" dirty="0" smtClean="0"/>
              <a:t>클래스와 서브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여러 개의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ko-KR" altLang="en-US" dirty="0"/>
              <a:t>슈퍼 </a:t>
            </a:r>
            <a:r>
              <a:rPr lang="ko-KR" altLang="en-US" dirty="0" smtClean="0"/>
              <a:t>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사이의 짝 맞추기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서브클래스의 객체 생성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가능한 슈퍼 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조합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컴파일러는 서브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기준으로 아래 표와 같은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찾음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경우 </a:t>
            </a:r>
            <a:r>
              <a:rPr lang="en-US" altLang="ko-KR" dirty="0" smtClean="0"/>
              <a:t>1, 3</a:t>
            </a:r>
          </a:p>
          <a:p>
            <a:pPr lvl="2"/>
            <a:r>
              <a:rPr lang="ko-KR" altLang="en-US" dirty="0" smtClean="0"/>
              <a:t>개발자가 서브 클래스의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슈퍼 클래스의 짝을 지정하는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경우 </a:t>
            </a:r>
            <a:r>
              <a:rPr lang="en-US" altLang="ko-KR" dirty="0" smtClean="0"/>
              <a:t>2, 4</a:t>
            </a:r>
          </a:p>
          <a:p>
            <a:pPr lvl="3"/>
            <a:r>
              <a:rPr lang="en-US" altLang="ko-KR" dirty="0" smtClean="0"/>
              <a:t>super() </a:t>
            </a:r>
            <a:r>
              <a:rPr lang="ko-KR" altLang="en-US" dirty="0" smtClean="0"/>
              <a:t>키워드 이용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0821200"/>
              </p:ext>
            </p:extLst>
          </p:nvPr>
        </p:nvGraphicFramePr>
        <p:xfrm>
          <a:off x="662384" y="4725144"/>
          <a:ext cx="7819231" cy="159105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83745"/>
                <a:gridCol w="1071802"/>
                <a:gridCol w="1804438"/>
                <a:gridCol w="1804438"/>
                <a:gridCol w="1954808"/>
              </a:tblGrid>
              <a:tr h="214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경우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/>
                        <a:t>1</a:t>
                      </a:r>
                      <a:endParaRPr lang="en-US" altLang="ko-KR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/>
                        <a:t>2</a:t>
                      </a:r>
                      <a:endParaRPr lang="en-US" altLang="ko-KR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/>
                        <a:t>3</a:t>
                      </a:r>
                      <a:endParaRPr lang="en-US" altLang="ko-KR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/>
                        <a:t>4</a:t>
                      </a:r>
                      <a:endParaRPr lang="en-US" altLang="ko-KR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  <a:tr h="45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서브 클래스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기본 생성자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기본 생성자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매개 변수를 가진 생성자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매개 변수를 가진 생성자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  <a:tr h="4540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슈퍼 </a:t>
                      </a:r>
                      <a:r>
                        <a:rPr lang="ko-KR" altLang="en-US" sz="1800" dirty="0"/>
                        <a:t>클래스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기본 생성자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매개 변수를 가진 생성자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/>
                        <a:t>기본 생성자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/>
                        <a:t>매개 변수를 가진 </a:t>
                      </a:r>
                      <a:r>
                        <a:rPr lang="ko-KR" altLang="en-US" sz="1800" dirty="0" err="1"/>
                        <a:t>생성자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1: </a:t>
            </a:r>
            <a:r>
              <a:rPr lang="ko-KR" altLang="en-US" sz="2800" dirty="0" smtClean="0"/>
              <a:t>슈퍼클래스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기본생성자</a:t>
            </a:r>
            <a:r>
              <a:rPr lang="en-US" altLang="ko-KR" sz="2800" dirty="0" smtClean="0"/>
              <a:t>),</a:t>
            </a:r>
            <a:r>
              <a:rPr lang="ko-KR" altLang="en-US" sz="2800" dirty="0" smtClean="0"/>
              <a:t>서브클래스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기본생성자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38314" y="1500174"/>
            <a:ext cx="285752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A()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A");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A(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</a:t>
            </a:r>
          </a:p>
          <a:p>
            <a:pPr defTabSz="180000"/>
            <a:r>
              <a:rPr lang="en-US" altLang="ko-KR" sz="1400" dirty="0" smtClean="0"/>
              <a:t>	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58" y="3500438"/>
            <a:ext cx="28575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 extends A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B()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B");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4774683"/>
            <a:ext cx="31432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ConstructorEx2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B </a:t>
            </a:r>
            <a:r>
              <a:rPr lang="en-US" altLang="ko-KR" sz="1400" dirty="0" err="1" smtClean="0"/>
              <a:t>b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b = new B();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32" y="1142984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아래 코드는 모두 </a:t>
            </a:r>
            <a:r>
              <a:rPr lang="en-US" altLang="ko-KR" sz="1400" dirty="0" smtClean="0"/>
              <a:t>ConstructorEx2.java </a:t>
            </a:r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자유형 17"/>
          <p:cNvSpPr/>
          <p:nvPr/>
        </p:nvSpPr>
        <p:spPr>
          <a:xfrm>
            <a:off x="924944" y="1898764"/>
            <a:ext cx="515332" cy="1989056"/>
          </a:xfrm>
          <a:custGeom>
            <a:avLst/>
            <a:gdLst>
              <a:gd name="connsiteX0" fmla="*/ 477625 w 515332"/>
              <a:gd name="connsiteY0" fmla="*/ 1989056 h 1989056"/>
              <a:gd name="connsiteX1" fmla="*/ 6284 w 515332"/>
              <a:gd name="connsiteY1" fmla="*/ 707010 h 1989056"/>
              <a:gd name="connsiteX2" fmla="*/ 515332 w 515332"/>
              <a:gd name="connsiteY2" fmla="*/ 0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32" h="1989056">
                <a:moveTo>
                  <a:pt x="477625" y="1989056"/>
                </a:moveTo>
                <a:cubicBezTo>
                  <a:pt x="238812" y="1513787"/>
                  <a:pt x="0" y="1038519"/>
                  <a:pt x="6284" y="707010"/>
                </a:cubicBezTo>
                <a:cubicBezTo>
                  <a:pt x="12568" y="375501"/>
                  <a:pt x="263950" y="187750"/>
                  <a:pt x="51533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38876" y="1500174"/>
            <a:ext cx="28575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smtClean="0">
                <a:solidFill>
                  <a:srgbClr val="FF0000"/>
                </a:solidFill>
              </a:rPr>
              <a:t>public A(int</a:t>
            </a:r>
            <a:r>
              <a:rPr lang="ko-KR" altLang="en-US" sz="1400" smtClean="0">
                <a:solidFill>
                  <a:srgbClr val="FF0000"/>
                </a:solidFill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</a:rPr>
              <a:t>x)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A");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smtClean="0"/>
              <a:t>}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15008" y="3500438"/>
            <a:ext cx="285752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 extends A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B()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B");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4762874"/>
            <a:ext cx="31432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ConstructorEx2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B </a:t>
            </a:r>
            <a:r>
              <a:rPr lang="en-US" altLang="ko-KR" sz="1400" dirty="0" err="1" smtClean="0"/>
              <a:t>b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b = new B();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694" y="1142984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아래 코드는 모두 </a:t>
            </a:r>
            <a:r>
              <a:rPr lang="en-US" altLang="ko-KR" sz="1400" dirty="0" smtClean="0"/>
              <a:t>ConstructorEx2.java </a:t>
            </a:r>
            <a:r>
              <a:rPr lang="ko-KR" altLang="en-US" sz="1400" dirty="0" smtClean="0"/>
              <a:t>파일에 저장된다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5500694" y="1898764"/>
            <a:ext cx="440144" cy="1989056"/>
          </a:xfrm>
          <a:custGeom>
            <a:avLst/>
            <a:gdLst>
              <a:gd name="connsiteX0" fmla="*/ 477625 w 515332"/>
              <a:gd name="connsiteY0" fmla="*/ 1989056 h 1989056"/>
              <a:gd name="connsiteX1" fmla="*/ 6284 w 515332"/>
              <a:gd name="connsiteY1" fmla="*/ 707010 h 1989056"/>
              <a:gd name="connsiteX2" fmla="*/ 515332 w 515332"/>
              <a:gd name="connsiteY2" fmla="*/ 0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32" h="1989056">
                <a:moveTo>
                  <a:pt x="477625" y="1989056"/>
                </a:moveTo>
                <a:cubicBezTo>
                  <a:pt x="238812" y="1513787"/>
                  <a:pt x="0" y="1038519"/>
                  <a:pt x="6284" y="707010"/>
                </a:cubicBezTo>
                <a:cubicBezTo>
                  <a:pt x="12568" y="375501"/>
                  <a:pt x="263950" y="187750"/>
                  <a:pt x="51533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2071678"/>
            <a:ext cx="963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서브 클래스의 </a:t>
            </a:r>
            <a:endParaRPr lang="en-US" altLang="ko-KR" sz="1600" dirty="0" smtClean="0"/>
          </a:p>
          <a:p>
            <a:r>
              <a:rPr lang="ko-KR" altLang="en-US" sz="1600" dirty="0" smtClean="0"/>
              <a:t>생성자가</a:t>
            </a:r>
            <a:endParaRPr lang="en-US" altLang="ko-KR" sz="1600" dirty="0" smtClean="0"/>
          </a:p>
          <a:p>
            <a:r>
              <a:rPr lang="ko-KR" altLang="en-US" sz="1600" dirty="0" smtClean="0"/>
              <a:t>기본생성자인</a:t>
            </a:r>
            <a:endParaRPr lang="en-US" altLang="ko-KR" sz="1600" dirty="0" smtClean="0"/>
          </a:p>
          <a:p>
            <a:r>
              <a:rPr lang="ko-KR" altLang="en-US" sz="1600" dirty="0" smtClean="0"/>
              <a:t> 경우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컴파이일러는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자동으로 </a:t>
            </a:r>
            <a:endParaRPr lang="en-US" altLang="ko-KR" sz="1600" dirty="0" smtClean="0"/>
          </a:p>
          <a:p>
            <a:r>
              <a:rPr lang="ko-KR" altLang="en-US" sz="1600" dirty="0" smtClean="0"/>
              <a:t>슈퍼클래스의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기본생성자와</a:t>
            </a:r>
            <a:endParaRPr lang="en-US" altLang="ko-KR" sz="1600" dirty="0" smtClean="0"/>
          </a:p>
          <a:p>
            <a:r>
              <a:rPr lang="ko-KR" altLang="en-US" sz="1600" dirty="0" smtClean="0"/>
              <a:t> 짝 맺음</a:t>
            </a:r>
            <a:endParaRPr lang="en-US" altLang="ko-KR" sz="1600" dirty="0" smtClean="0"/>
          </a:p>
        </p:txBody>
      </p:sp>
      <p:sp>
        <p:nvSpPr>
          <p:cNvPr id="20" name="곱셈 기호 19"/>
          <p:cNvSpPr/>
          <p:nvPr/>
        </p:nvSpPr>
        <p:spPr>
          <a:xfrm>
            <a:off x="5429256" y="2786058"/>
            <a:ext cx="285752" cy="357190"/>
          </a:xfrm>
          <a:prstGeom prst="mathMultiply">
            <a:avLst>
              <a:gd name="adj1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29124" y="2285992"/>
            <a:ext cx="1082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컴파일러가 </a:t>
            </a:r>
            <a:endParaRPr lang="en-US" altLang="ko-KR" sz="1600" dirty="0" smtClean="0"/>
          </a:p>
          <a:p>
            <a:r>
              <a:rPr lang="en-US" altLang="ko-KR" sz="1600" dirty="0" smtClean="0"/>
              <a:t>public B()</a:t>
            </a:r>
            <a:r>
              <a:rPr lang="ko-KR" altLang="en-US" sz="1600" dirty="0" smtClean="0"/>
              <a:t>에</a:t>
            </a:r>
            <a:endParaRPr lang="en-US" altLang="ko-KR" sz="1600" dirty="0" smtClean="0"/>
          </a:p>
          <a:p>
            <a:r>
              <a:rPr lang="ko-KR" altLang="en-US" sz="1600" dirty="0" smtClean="0"/>
              <a:t>대한 짝을</a:t>
            </a:r>
            <a:endParaRPr lang="en-US" altLang="ko-KR" sz="1600" dirty="0" smtClean="0"/>
          </a:p>
          <a:p>
            <a:r>
              <a:rPr lang="ko-KR" altLang="en-US" sz="1600" dirty="0" smtClean="0"/>
              <a:t>찾을 수</a:t>
            </a:r>
            <a:endParaRPr lang="en-US" altLang="ko-KR" sz="1600" dirty="0" smtClean="0"/>
          </a:p>
          <a:p>
            <a:r>
              <a:rPr lang="ko-KR" altLang="en-US" sz="1600" dirty="0" smtClean="0"/>
              <a:t>없음</a:t>
            </a:r>
            <a:endParaRPr lang="en-US" altLang="ko-KR" sz="16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5500694" y="6286520"/>
            <a:ext cx="3643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컴파일러에 의해 “</a:t>
            </a:r>
            <a:r>
              <a:rPr lang="en-US" altLang="ko-KR" sz="1200" smtClean="0">
                <a:solidFill>
                  <a:srgbClr val="FF0000"/>
                </a:solidFill>
              </a:rPr>
              <a:t>Implicit super constructor A() is undefined.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 Must explicitly invoke another constructor</a:t>
            </a:r>
            <a:r>
              <a:rPr lang="en-US" altLang="ko-KR" sz="1200" smtClean="0"/>
              <a:t>”</a:t>
            </a:r>
            <a:r>
              <a:rPr lang="ko-KR" altLang="en-US" sz="1200" smtClean="0"/>
              <a:t> 오류 메시지가 발생</a:t>
            </a:r>
            <a:endParaRPr lang="en-US" altLang="ko-KR" sz="1200"/>
          </a:p>
        </p:txBody>
      </p:sp>
      <p:sp>
        <p:nvSpPr>
          <p:cNvPr id="23" name="TextBox 22"/>
          <p:cNvSpPr txBox="1"/>
          <p:nvPr/>
        </p:nvSpPr>
        <p:spPr>
          <a:xfrm>
            <a:off x="1071538" y="6159678"/>
            <a:ext cx="7133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생성자</a:t>
            </a:r>
            <a:r>
              <a:rPr lang="en-US" altLang="ko-KR" sz="1400" dirty="0"/>
              <a:t>A</a:t>
            </a:r>
          </a:p>
          <a:p>
            <a:r>
              <a:rPr lang="ko-KR" altLang="en-US" sz="1400" dirty="0" err="1"/>
              <a:t>생성자</a:t>
            </a:r>
            <a:r>
              <a:rPr lang="en-US" altLang="ko-KR" sz="1400" dirty="0" smtClean="0"/>
              <a:t>B</a:t>
            </a:r>
            <a:endParaRPr lang="en-US" altLang="ko-KR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클래스의 특성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하위 클래스에 물려주는 것</a:t>
            </a:r>
            <a:endParaRPr lang="en-US" altLang="ko-KR" dirty="0" smtClean="0"/>
          </a:p>
          <a:p>
            <a:pPr lvl="1"/>
            <a:r>
              <a:rPr lang="ko-KR" altLang="en-US" dirty="0"/>
              <a:t>슈퍼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superclass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특성을 물려주는 상위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</a:t>
            </a:r>
            <a:r>
              <a:rPr lang="en-US" altLang="ko-KR" dirty="0" smtClean="0"/>
              <a:t>(subclass)</a:t>
            </a:r>
          </a:p>
          <a:p>
            <a:pPr lvl="2"/>
            <a:r>
              <a:rPr lang="ko-KR" altLang="en-US" dirty="0" smtClean="0"/>
              <a:t>특성을 물려 받는 하위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 자신만의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특성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구체적으로 </a:t>
            </a:r>
            <a:r>
              <a:rPr lang="ko-KR" altLang="en-US" dirty="0" err="1" smtClean="0"/>
              <a:t>오버라이딩이라고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r>
              <a:rPr lang="ko-KR" altLang="en-US" dirty="0"/>
              <a:t>슈퍼 </a:t>
            </a:r>
            <a:r>
              <a:rPr lang="ko-KR" altLang="en-US" dirty="0" smtClean="0"/>
              <a:t>클래스에서 하위 클래스로 갈 수록 구체적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모바일폰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뮤직폰</a:t>
            </a:r>
            <a:endParaRPr lang="en-US" altLang="ko-KR" dirty="0" smtClean="0"/>
          </a:p>
          <a:p>
            <a:r>
              <a:rPr lang="ko-KR" altLang="en-US" dirty="0" smtClean="0"/>
              <a:t>상속을 통해 서브 클래스의 간결한 클래스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특성을 재정의할 필요가 없어 클래스 정의가 간결해짐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3:</a:t>
            </a:r>
            <a:r>
              <a:rPr lang="ko-KR" altLang="en-US" dirty="0" smtClean="0"/>
              <a:t>서브 클래스에 매개변수 있는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슈퍼클래스의기본생성자와 짝을 이룸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8016" y="1427853"/>
            <a:ext cx="292892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A()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A");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A(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매개변수생성자</a:t>
            </a:r>
            <a:r>
              <a:rPr lang="en-US" altLang="ko-KR" sz="1400" dirty="0" smtClean="0"/>
              <a:t>A");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16" y="3428117"/>
            <a:ext cx="292895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 extends A {</a:t>
            </a:r>
          </a:p>
          <a:p>
            <a:pPr defTabSz="180000"/>
            <a:r>
              <a:rPr lang="en-US" altLang="ko-KR" sz="1400" dirty="0" smtClean="0"/>
              <a:t>	public B()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B");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B(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x)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매개변수생성자</a:t>
            </a:r>
            <a:r>
              <a:rPr lang="en-US" altLang="ko-KR" sz="1400" dirty="0" smtClean="0"/>
              <a:t>B");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6578" y="5428381"/>
            <a:ext cx="328614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ConstructorEx3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B </a:t>
            </a:r>
            <a:r>
              <a:rPr lang="en-US" altLang="ko-KR" sz="1400" dirty="0" err="1" smtClean="0"/>
              <a:t>b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b = </a:t>
            </a:r>
            <a:r>
              <a:rPr lang="en-US" altLang="ko-KR" sz="1400" dirty="0" smtClean="0">
                <a:solidFill>
                  <a:srgbClr val="FF0000"/>
                </a:solidFill>
              </a:rPr>
              <a:t>new B(5);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146106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옆</a:t>
            </a:r>
            <a:r>
              <a:rPr lang="ko-KR" altLang="en-US" sz="1600"/>
              <a:t>의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코드는 모두 </a:t>
            </a:r>
            <a:r>
              <a:rPr lang="en-US" altLang="ko-KR" sz="1600" dirty="0" smtClean="0"/>
              <a:t>ConstructorEx3.java </a:t>
            </a:r>
            <a:r>
              <a:rPr lang="ko-KR" altLang="en-US" sz="1600" dirty="0" smtClean="0"/>
              <a:t>파일에 저장된다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자유형 13"/>
          <p:cNvSpPr/>
          <p:nvPr/>
        </p:nvSpPr>
        <p:spPr>
          <a:xfrm>
            <a:off x="4139952" y="1826443"/>
            <a:ext cx="503816" cy="2601806"/>
          </a:xfrm>
          <a:custGeom>
            <a:avLst/>
            <a:gdLst>
              <a:gd name="connsiteX0" fmla="*/ 477625 w 515332"/>
              <a:gd name="connsiteY0" fmla="*/ 1989056 h 1989056"/>
              <a:gd name="connsiteX1" fmla="*/ 6284 w 515332"/>
              <a:gd name="connsiteY1" fmla="*/ 707010 h 1989056"/>
              <a:gd name="connsiteX2" fmla="*/ 515332 w 515332"/>
              <a:gd name="connsiteY2" fmla="*/ 0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32" h="1989056">
                <a:moveTo>
                  <a:pt x="477625" y="1989056"/>
                </a:moveTo>
                <a:cubicBezTo>
                  <a:pt x="238812" y="1513787"/>
                  <a:pt x="0" y="1038519"/>
                  <a:pt x="6284" y="707010"/>
                </a:cubicBezTo>
                <a:cubicBezTo>
                  <a:pt x="12568" y="375501"/>
                  <a:pt x="263950" y="187750"/>
                  <a:pt x="51533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143702" y="4499687"/>
            <a:ext cx="500066" cy="1703304"/>
          </a:xfrm>
          <a:custGeom>
            <a:avLst/>
            <a:gdLst>
              <a:gd name="connsiteX0" fmla="*/ 477625 w 515332"/>
              <a:gd name="connsiteY0" fmla="*/ 1989056 h 1989056"/>
              <a:gd name="connsiteX1" fmla="*/ 6284 w 515332"/>
              <a:gd name="connsiteY1" fmla="*/ 707010 h 1989056"/>
              <a:gd name="connsiteX2" fmla="*/ 515332 w 515332"/>
              <a:gd name="connsiteY2" fmla="*/ 0 h 198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332" h="1989056">
                <a:moveTo>
                  <a:pt x="477625" y="1989056"/>
                </a:moveTo>
                <a:cubicBezTo>
                  <a:pt x="238812" y="1513787"/>
                  <a:pt x="0" y="1038519"/>
                  <a:pt x="6284" y="707010"/>
                </a:cubicBezTo>
                <a:cubicBezTo>
                  <a:pt x="12568" y="375501"/>
                  <a:pt x="263950" y="187750"/>
                  <a:pt x="51533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40352" y="5949280"/>
            <a:ext cx="12961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생성자</a:t>
            </a:r>
            <a:r>
              <a:rPr lang="en-US" altLang="ko-KR" sz="1600" dirty="0"/>
              <a:t>A</a:t>
            </a:r>
          </a:p>
          <a:p>
            <a:r>
              <a:rPr lang="ko-KR" altLang="en-US" sz="1600" dirty="0" err="1"/>
              <a:t>매개변수생성자</a:t>
            </a:r>
            <a:r>
              <a:rPr lang="en-US" altLang="ko-KR" sz="1600" dirty="0"/>
              <a:t>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</a:p>
          <a:p>
            <a:pPr lvl="1"/>
            <a:r>
              <a:rPr lang="ko-KR" altLang="en-US" dirty="0" smtClean="0"/>
              <a:t>서브 클래스에서 명시적으로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 호출할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</a:t>
            </a:r>
            <a:r>
              <a:rPr lang="en-US" altLang="ko-KR" i="1" dirty="0" smtClean="0"/>
              <a:t>parameter</a:t>
            </a:r>
            <a:r>
              <a:rPr lang="en-US" altLang="ko-KR" dirty="0" smtClean="0"/>
              <a:t>);</a:t>
            </a:r>
          </a:p>
          <a:p>
            <a:pPr lvl="2"/>
            <a:r>
              <a:rPr lang="ko-KR" altLang="en-US" dirty="0" smtClean="0"/>
              <a:t>인자를 이용하여 슈퍼 클래스의 적당한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첫 라인에 와야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r>
              <a:rPr lang="ko-KR" altLang="en-US" smtClean="0"/>
              <a:t>를 이용한 사례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30692" y="1284977"/>
            <a:ext cx="3357586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	public A()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A");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A(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x)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 </a:t>
            </a:r>
            <a:r>
              <a:rPr lang="en-US" altLang="ko-KR" sz="1400" dirty="0" err="1" smtClean="0"/>
              <a:t>System.out.println</a:t>
            </a:r>
            <a:r>
              <a:rPr lang="en-US" altLang="ko-KR" sz="1400" smtClean="0"/>
              <a:t>(“</a:t>
            </a:r>
            <a:r>
              <a:rPr lang="ko-KR" altLang="en-US" sz="1400" smtClean="0"/>
              <a:t>매개변수생성자</a:t>
            </a:r>
            <a:r>
              <a:rPr lang="en-US" altLang="ko-KR" sz="1400" smtClean="0"/>
              <a:t>A" </a:t>
            </a:r>
            <a:r>
              <a:rPr lang="en-US" altLang="ko-KR" sz="1400" dirty="0" smtClean="0"/>
              <a:t>+ x);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0692" y="3285241"/>
            <a:ext cx="3357586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 extends A {</a:t>
            </a:r>
          </a:p>
          <a:p>
            <a:pPr defTabSz="180000"/>
            <a:r>
              <a:rPr lang="en-US" altLang="ko-KR" sz="1400" dirty="0" smtClean="0"/>
              <a:t>	public B()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B");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B(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x)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super(x);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매개변수생성자</a:t>
            </a:r>
            <a:r>
              <a:rPr lang="en-US" altLang="ko-KR" sz="1400" dirty="0" smtClean="0"/>
              <a:t>B" + x);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0692" y="5428381"/>
            <a:ext cx="3357586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ConstructorEx4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B </a:t>
            </a:r>
            <a:r>
              <a:rPr lang="en-US" altLang="ko-KR" sz="1400" dirty="0" err="1" smtClean="0"/>
              <a:t>b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	b = </a:t>
            </a:r>
            <a:r>
              <a:rPr lang="en-US" altLang="ko-KR" sz="1400" dirty="0" smtClean="0">
                <a:solidFill>
                  <a:srgbClr val="FF0000"/>
                </a:solidFill>
              </a:rPr>
              <a:t>new B(5);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588" y="2492896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옆의 코드는 모두 </a:t>
            </a:r>
            <a:r>
              <a:rPr lang="en-US" altLang="ko-KR" sz="1600" dirty="0" smtClean="0"/>
              <a:t>ConstructorEx4.java </a:t>
            </a:r>
            <a:r>
              <a:rPr lang="ko-KR" altLang="en-US" sz="1600" dirty="0" smtClean="0"/>
              <a:t>파일에 저장된다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자유형 15"/>
          <p:cNvSpPr/>
          <p:nvPr/>
        </p:nvSpPr>
        <p:spPr>
          <a:xfrm>
            <a:off x="3347864" y="2391023"/>
            <a:ext cx="1088796" cy="2139884"/>
          </a:xfrm>
          <a:custGeom>
            <a:avLst/>
            <a:gdLst>
              <a:gd name="connsiteX0" fmla="*/ 1088796 w 1088796"/>
              <a:gd name="connsiteY0" fmla="*/ 2139884 h 2139884"/>
              <a:gd name="connsiteX1" fmla="*/ 23567 w 1088796"/>
              <a:gd name="connsiteY1" fmla="*/ 1611983 h 2139884"/>
              <a:gd name="connsiteX2" fmla="*/ 947394 w 1088796"/>
              <a:gd name="connsiteY2" fmla="*/ 0 h 213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796" h="2139884">
                <a:moveTo>
                  <a:pt x="1088796" y="2139884"/>
                </a:moveTo>
                <a:cubicBezTo>
                  <a:pt x="567965" y="2054257"/>
                  <a:pt x="47134" y="1968630"/>
                  <a:pt x="23567" y="1611983"/>
                </a:cubicBezTo>
                <a:cubicBezTo>
                  <a:pt x="0" y="1255336"/>
                  <a:pt x="473697" y="627668"/>
                  <a:pt x="947394" y="0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657377" y="4332944"/>
            <a:ext cx="798136" cy="1866508"/>
          </a:xfrm>
          <a:custGeom>
            <a:avLst/>
            <a:gdLst>
              <a:gd name="connsiteX0" fmla="*/ 798136 w 798136"/>
              <a:gd name="connsiteY0" fmla="*/ 1866508 h 1866508"/>
              <a:gd name="connsiteX1" fmla="*/ 25138 w 798136"/>
              <a:gd name="connsiteY1" fmla="*/ 952108 h 1866508"/>
              <a:gd name="connsiteX2" fmla="*/ 647307 w 798136"/>
              <a:gd name="connsiteY2" fmla="*/ 0 h 186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136" h="1866508">
                <a:moveTo>
                  <a:pt x="798136" y="1866508"/>
                </a:moveTo>
                <a:cubicBezTo>
                  <a:pt x="424206" y="1564850"/>
                  <a:pt x="50276" y="1263193"/>
                  <a:pt x="25138" y="952108"/>
                </a:cubicBezTo>
                <a:cubicBezTo>
                  <a:pt x="0" y="641023"/>
                  <a:pt x="647307" y="0"/>
                  <a:pt x="647307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52321" y="5949280"/>
            <a:ext cx="13681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매개변수생성자</a:t>
            </a:r>
            <a:r>
              <a:rPr lang="en-US" altLang="ko-KR" sz="1600" dirty="0"/>
              <a:t>A5</a:t>
            </a:r>
          </a:p>
          <a:p>
            <a:r>
              <a:rPr lang="ko-KR" altLang="en-US" sz="1600" dirty="0" err="1"/>
              <a:t>매개변수생성자</a:t>
            </a:r>
            <a:r>
              <a:rPr lang="en-US" altLang="ko-KR" sz="1600" dirty="0"/>
              <a:t>B5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676456" cy="5001220"/>
          </a:xfrm>
        </p:spPr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upcasting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프로그램에서 이루어지는 자동 타입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</a:t>
            </a:r>
            <a:r>
              <a:rPr lang="ko-KR" altLang="en-US" dirty="0"/>
              <a:t>브</a:t>
            </a:r>
            <a:r>
              <a:rPr lang="ko-KR" altLang="en-US" dirty="0" smtClean="0"/>
              <a:t> 클래스의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값을 슈</a:t>
            </a:r>
            <a:r>
              <a:rPr lang="ko-KR" altLang="en-US" dirty="0"/>
              <a:t>퍼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서브 클래스 객체를 가리키게 되는 현상</a:t>
            </a:r>
            <a:endParaRPr lang="en-US" altLang="ko-KR" dirty="0" smtClean="0"/>
          </a:p>
          <a:p>
            <a:pPr lvl="2"/>
            <a:r>
              <a:rPr lang="ko-KR" altLang="en-US" dirty="0"/>
              <a:t>객체 내에 있는 모든 멤버를 접근할 수 없고 슈퍼 </a:t>
            </a:r>
            <a:r>
              <a:rPr lang="ko-KR" altLang="en-US" dirty="0" smtClean="0"/>
              <a:t>클래스의 </a:t>
            </a:r>
            <a:r>
              <a:rPr lang="ko-KR" altLang="en-US" dirty="0"/>
              <a:t>멤버만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3174" y="4293096"/>
            <a:ext cx="323915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Person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Student extends Person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Student s = new Student();</a:t>
            </a:r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Person p = s; //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업캐스팅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ko-KR" altLang="en-US" i="1" dirty="0" smtClean="0">
                <a:solidFill>
                  <a:srgbClr val="FF0000"/>
                </a:solidFill>
              </a:rPr>
              <a:t>자동타입변환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				</a:t>
            </a:r>
            <a:r>
              <a:rPr lang="ko-KR" altLang="en-US" smtClean="0"/>
              <a:t>업캐스팅 사례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42852"/>
            <a:ext cx="335758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Person {</a:t>
            </a:r>
          </a:p>
          <a:p>
            <a:pPr defTabSz="180000"/>
            <a:r>
              <a:rPr lang="en-US" altLang="ko-KR" sz="1400" dirty="0" smtClean="0"/>
              <a:t>	String name;</a:t>
            </a:r>
          </a:p>
          <a:p>
            <a:pPr defTabSz="180000"/>
            <a:r>
              <a:rPr lang="en-US" altLang="ko-KR" sz="1400" dirty="0" smtClean="0"/>
              <a:t>	String id;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Person(String name)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this.name = name;</a:t>
            </a:r>
          </a:p>
          <a:p>
            <a:pPr defTabSz="180000"/>
            <a:r>
              <a:rPr lang="en-US" altLang="ko-KR" sz="1400" dirty="0" smtClean="0"/>
              <a:t>	 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Student extends Person {</a:t>
            </a:r>
          </a:p>
          <a:p>
            <a:pPr defTabSz="180000"/>
            <a:r>
              <a:rPr lang="en-US" altLang="ko-KR" sz="1400" dirty="0" smtClean="0"/>
              <a:t>	String grade;</a:t>
            </a:r>
          </a:p>
          <a:p>
            <a:pPr defTabSz="180000"/>
            <a:r>
              <a:rPr lang="en-US" altLang="ko-KR" sz="1400" dirty="0" smtClean="0"/>
              <a:t>	String department;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Student(String name) {</a:t>
            </a:r>
          </a:p>
          <a:p>
            <a:pPr defTabSz="180000"/>
            <a:r>
              <a:rPr lang="en-US" altLang="ko-KR" sz="1400" dirty="0" smtClean="0"/>
              <a:t>		super(name);</a:t>
            </a:r>
          </a:p>
          <a:p>
            <a:pPr defTabSz="180000"/>
            <a:r>
              <a:rPr lang="en-US" altLang="ko-KR" sz="1400" dirty="0" smtClean="0"/>
              <a:t>	 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UpcastingEx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Person  p;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Student s = new Student(“</a:t>
            </a:r>
            <a:r>
              <a:rPr lang="ko-KR" altLang="en-US" sz="1400" dirty="0" smtClean="0">
                <a:solidFill>
                  <a:srgbClr val="FF0000"/>
                </a:solidFill>
              </a:rPr>
              <a:t>이재문</a:t>
            </a:r>
            <a:r>
              <a:rPr lang="en-US" altLang="ko-KR" sz="1400" dirty="0" smtClean="0">
                <a:solidFill>
                  <a:srgbClr val="FF0000"/>
                </a:solidFill>
              </a:rPr>
              <a:t>”);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p = s; //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업캐스팅</a:t>
            </a:r>
            <a:r>
              <a:rPr lang="ko-KR" altLang="en-US" sz="1400" dirty="0" smtClean="0">
                <a:solidFill>
                  <a:srgbClr val="FF0000"/>
                </a:solidFill>
              </a:rPr>
              <a:t> 발생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400" dirty="0" smtClean="0">
                <a:solidFill>
                  <a:srgbClr val="FF0000"/>
                </a:solidFill>
              </a:rPr>
              <a:t>(p.name); //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오류 없음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p.grade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 = “A”;</a:t>
            </a:r>
            <a:r>
              <a:rPr lang="en-US" altLang="ko-KR" sz="1400" dirty="0" smtClean="0">
                <a:solidFill>
                  <a:srgbClr val="FF0000"/>
                </a:solidFill>
              </a:rPr>
              <a:t> // </a:t>
            </a:r>
            <a:r>
              <a:rPr lang="ko-KR" altLang="en-US" sz="1400" dirty="0" smtClean="0">
                <a:solidFill>
                  <a:srgbClr val="FF0000"/>
                </a:solidFill>
              </a:rPr>
              <a:t>컴파일 오류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p.department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 = “Com”;</a:t>
            </a:r>
            <a:r>
              <a:rPr lang="en-US" altLang="ko-KR" sz="1400" dirty="0" smtClean="0">
                <a:solidFill>
                  <a:srgbClr val="FF0000"/>
                </a:solidFill>
              </a:rPr>
              <a:t> // </a:t>
            </a:r>
            <a:r>
              <a:rPr lang="ko-KR" altLang="en-US" sz="1400" dirty="0" smtClean="0">
                <a:solidFill>
                  <a:srgbClr val="FF0000"/>
                </a:solidFill>
              </a:rPr>
              <a:t>컴파일 오류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4929190" y="3714752"/>
            <a:ext cx="2000264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grade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department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Student()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4929190" y="2857496"/>
            <a:ext cx="2000264" cy="85725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Person()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4810" y="1643050"/>
            <a:ext cx="1071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9058" y="16430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4643438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4"/>
          </p:cNvCxnSpPr>
          <p:nvPr/>
        </p:nvCxnSpPr>
        <p:spPr>
          <a:xfrm rot="16200000" flipH="1">
            <a:off x="4357686" y="2285992"/>
            <a:ext cx="928694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16" y="1643050"/>
            <a:ext cx="1071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64" y="1643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7286644" y="1785926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14942" y="2714620"/>
            <a:ext cx="1857388" cy="9286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8" idx="3"/>
          </p:cNvCxnSpPr>
          <p:nvPr/>
        </p:nvCxnSpPr>
        <p:spPr>
          <a:xfrm rot="5400000">
            <a:off x="6750859" y="2157911"/>
            <a:ext cx="806742" cy="30667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00760" y="2928934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이재문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0760" y="3214686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00760" y="3786190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00760" y="4071942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57752" y="3714752"/>
            <a:ext cx="2214578" cy="928694"/>
          </a:xfrm>
          <a:prstGeom prst="roundRect">
            <a:avLst/>
          </a:prstGeom>
          <a:solidFill>
            <a:srgbClr val="F7F0DE">
              <a:alpha val="69020"/>
            </a:srgbClr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359311" y="2701913"/>
            <a:ext cx="150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</a:t>
            </a:r>
            <a:r>
              <a:rPr lang="ko-KR" altLang="en-US" sz="1400" dirty="0" smtClean="0"/>
              <a:t>를 이용하여서는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객체의 속성 중</a:t>
            </a:r>
            <a:endParaRPr lang="en-US" altLang="ko-KR" sz="1400" dirty="0" smtClean="0"/>
          </a:p>
          <a:p>
            <a:r>
              <a:rPr lang="ko-KR" altLang="en-US" sz="1400" dirty="0" smtClean="0"/>
              <a:t>오직 </a:t>
            </a:r>
            <a:r>
              <a:rPr lang="en-US" altLang="ko-KR" sz="1400" dirty="0" smtClean="0"/>
              <a:t>Person </a:t>
            </a:r>
            <a:r>
              <a:rPr lang="ko-KR" altLang="en-US" sz="1400" dirty="0" smtClean="0"/>
              <a:t>속성만 접근 가능하다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889915" y="6320932"/>
            <a:ext cx="649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이재문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타입 변환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다운캐스팅</a:t>
            </a:r>
            <a:r>
              <a:rPr lang="en-US" altLang="ko-KR" dirty="0"/>
              <a:t>(</a:t>
            </a:r>
            <a:r>
              <a:rPr lang="en-US" altLang="ko-KR" dirty="0" err="1"/>
              <a:t>downcasting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업캐스팅된</a:t>
            </a:r>
            <a:r>
              <a:rPr lang="ko-KR" altLang="en-US" dirty="0" smtClean="0"/>
              <a:t> </a:t>
            </a:r>
            <a:r>
              <a:rPr lang="ko-KR" altLang="en-US" dirty="0"/>
              <a:t>것을 다시 원래대로 되돌리는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명시적으로 타입 지정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5656" y="4149080"/>
            <a:ext cx="430919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Person 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Student extends Person {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Student s = (Student)p; // </a:t>
            </a:r>
            <a:r>
              <a:rPr lang="ko-KR" altLang="en-US" i="1" dirty="0" smtClean="0">
                <a:solidFill>
                  <a:srgbClr val="FF0000"/>
                </a:solidFill>
              </a:rPr>
              <a:t>다운캐스팅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ko-KR" altLang="en-US" i="1" dirty="0" smtClean="0">
                <a:solidFill>
                  <a:srgbClr val="FF0000"/>
                </a:solidFill>
              </a:rPr>
              <a:t>강제타입변환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다운캐스팅 사례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2928934"/>
            <a:ext cx="385765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DowncastingEx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Person  p = new Student(“</a:t>
            </a:r>
            <a:r>
              <a:rPr lang="ko-KR" altLang="en-US" sz="1400" dirty="0" smtClean="0"/>
              <a:t>이재문</a:t>
            </a:r>
            <a:r>
              <a:rPr lang="en-US" altLang="ko-KR" sz="1400" dirty="0" smtClean="0"/>
              <a:t>”); // </a:t>
            </a:r>
            <a:r>
              <a:rPr lang="ko-KR" altLang="en-US" sz="1400" dirty="0" err="1" smtClean="0"/>
              <a:t>업캐스팅</a:t>
            </a:r>
            <a:r>
              <a:rPr lang="ko-KR" altLang="en-US" sz="1400" dirty="0" smtClean="0"/>
              <a:t> 발생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	Student s;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		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s  = (Student)p; // </a:t>
            </a:r>
            <a:r>
              <a:rPr lang="ko-KR" altLang="en-US" sz="1400" dirty="0" smtClean="0">
                <a:solidFill>
                  <a:srgbClr val="FF0000"/>
                </a:solidFill>
              </a:rPr>
              <a:t>다운캐스팅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400" dirty="0" smtClean="0">
                <a:solidFill>
                  <a:srgbClr val="FF0000"/>
                </a:solidFill>
              </a:rPr>
              <a:t>(s.name); //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오류 없음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s.grade</a:t>
            </a:r>
            <a:r>
              <a:rPr lang="en-US" altLang="ko-KR" sz="1400" dirty="0" smtClean="0">
                <a:solidFill>
                  <a:srgbClr val="FF0000"/>
                </a:solidFill>
              </a:rPr>
              <a:t> = “A”; // </a:t>
            </a:r>
            <a:r>
              <a:rPr lang="ko-KR" altLang="en-US" sz="1400" dirty="0" smtClean="0">
                <a:solidFill>
                  <a:srgbClr val="FF0000"/>
                </a:solidFill>
              </a:rPr>
              <a:t>오류 없음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5286380" y="4357694"/>
            <a:ext cx="2000264" cy="8572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grade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department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Student()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5286380" y="3500438"/>
            <a:ext cx="2000264" cy="85725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Person()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285992"/>
            <a:ext cx="1071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순서도: 연결자 7"/>
          <p:cNvSpPr/>
          <p:nvPr/>
        </p:nvSpPr>
        <p:spPr>
          <a:xfrm>
            <a:off x="5000628" y="242886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4"/>
          </p:cNvCxnSpPr>
          <p:nvPr/>
        </p:nvCxnSpPr>
        <p:spPr>
          <a:xfrm rot="16200000" flipH="1">
            <a:off x="4786314" y="2857496"/>
            <a:ext cx="785818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5206" y="2285992"/>
            <a:ext cx="1071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9454" y="2285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7643834" y="2428868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rot="5400000">
            <a:off x="7000892" y="2908010"/>
            <a:ext cx="1021056" cy="30667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57950" y="3571876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이재문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7950" y="3857628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57950" y="4429132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57950" y="4714884"/>
            <a:ext cx="835825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64088" y="3429000"/>
            <a:ext cx="2065432" cy="1857388"/>
          </a:xfrm>
          <a:prstGeom prst="round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6248" y="2285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43504" y="3357562"/>
            <a:ext cx="2000264" cy="9286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348" y="5517232"/>
            <a:ext cx="649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이재문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연산자와 객체 구별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0729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객체의 진짜 타입을 구분하기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슈퍼 클래스는 여러 서브 클래스에 상속된다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서브 클래스 객체는 </a:t>
            </a:r>
            <a:r>
              <a:rPr lang="ko-KR" altLang="en-US" dirty="0" err="1" smtClean="0"/>
              <a:t>업캐스팅에</a:t>
            </a:r>
            <a:r>
              <a:rPr lang="ko-KR" altLang="en-US" dirty="0" smtClean="0"/>
              <a:t> 의해 슈퍼 클래스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가리킬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instanceof</a:t>
            </a:r>
            <a:r>
              <a:rPr lang="ko-KR" altLang="en-US" dirty="0" smtClean="0"/>
              <a:t>를 이용하여 </a:t>
            </a:r>
            <a:r>
              <a:rPr lang="ko-KR" altLang="en-US" dirty="0" err="1"/>
              <a:t>레</a:t>
            </a:r>
            <a:r>
              <a:rPr lang="ko-KR" altLang="en-US" dirty="0" err="1" smtClean="0"/>
              <a:t>퍼런스가</a:t>
            </a:r>
            <a:r>
              <a:rPr lang="ko-KR" altLang="en-US" dirty="0" smtClean="0"/>
              <a:t> 가리키는 객체의 정확한 진짜 타입을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클래스타입 </a:t>
            </a:r>
            <a:r>
              <a:rPr lang="en-US" altLang="ko-KR" dirty="0" smtClean="0"/>
              <a:t>--&gt; true/false</a:t>
            </a:r>
            <a:r>
              <a:rPr lang="ko-KR" altLang="en-US" dirty="0" smtClean="0"/>
              <a:t>의 불린 값</a:t>
            </a:r>
            <a:endParaRPr lang="en-US" altLang="ko-KR" dirty="0" smtClean="0"/>
          </a:p>
        </p:txBody>
      </p:sp>
      <p:pic>
        <p:nvPicPr>
          <p:cNvPr id="73" name="Picture 4" descr="C:\Users\secthk\AppData\Local\Microsoft\Windows\Temporary Internet Files\Content.IE5\788NVJZC\MCj044063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6029729"/>
            <a:ext cx="705561" cy="629284"/>
          </a:xfrm>
          <a:prstGeom prst="rect">
            <a:avLst/>
          </a:prstGeom>
          <a:noFill/>
        </p:spPr>
      </p:pic>
      <p:pic>
        <p:nvPicPr>
          <p:cNvPr id="74" name="Picture 5" descr="C:\Users\secthk\AppData\Local\Microsoft\Windows\Temporary Internet Files\Content.IE5\WYGX2SWI\MCj044035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5172473"/>
            <a:ext cx="758488" cy="676489"/>
          </a:xfrm>
          <a:prstGeom prst="rect">
            <a:avLst/>
          </a:prstGeom>
          <a:noFill/>
        </p:spPr>
      </p:pic>
      <p:pic>
        <p:nvPicPr>
          <p:cNvPr id="75" name="Picture 7" descr="C:\Users\secthk\AppData\Local\Microsoft\Windows\Temporary Internet Files\Content.IE5\AYQGUSLZ\MCj044042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4529531"/>
            <a:ext cx="617698" cy="453910"/>
          </a:xfrm>
          <a:prstGeom prst="rect">
            <a:avLst/>
          </a:prstGeom>
          <a:noFill/>
        </p:spPr>
      </p:pic>
      <p:pic>
        <p:nvPicPr>
          <p:cNvPr id="76" name="Picture 8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88192" y="5148509"/>
            <a:ext cx="509591" cy="637150"/>
          </a:xfrm>
          <a:prstGeom prst="rect">
            <a:avLst/>
          </a:prstGeom>
          <a:noFill/>
        </p:spPr>
      </p:pic>
      <p:cxnSp>
        <p:nvCxnSpPr>
          <p:cNvPr id="77" name="직선 화살표 연결선 76"/>
          <p:cNvCxnSpPr>
            <a:stCxn id="75" idx="3"/>
          </p:cNvCxnSpPr>
          <p:nvPr/>
        </p:nvCxnSpPr>
        <p:spPr>
          <a:xfrm>
            <a:off x="5046822" y="4756486"/>
            <a:ext cx="1525442" cy="4874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3" idx="3"/>
          </p:cNvCxnSpPr>
          <p:nvPr/>
        </p:nvCxnSpPr>
        <p:spPr>
          <a:xfrm flipV="1">
            <a:off x="5134685" y="5520009"/>
            <a:ext cx="1366141" cy="8243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3"/>
          </p:cNvCxnSpPr>
          <p:nvPr/>
        </p:nvCxnSpPr>
        <p:spPr>
          <a:xfrm flipV="1">
            <a:off x="5187612" y="5427333"/>
            <a:ext cx="1313214" cy="8338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00694" y="5072074"/>
            <a:ext cx="559839" cy="27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572132" y="4626069"/>
            <a:ext cx="559839" cy="27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586823" y="5899002"/>
            <a:ext cx="559839" cy="27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pic>
        <p:nvPicPr>
          <p:cNvPr id="83" name="Picture 8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386655"/>
            <a:ext cx="509591" cy="637150"/>
          </a:xfrm>
          <a:prstGeom prst="rect">
            <a:avLst/>
          </a:prstGeom>
          <a:noFill/>
        </p:spPr>
      </p:pic>
      <p:pic>
        <p:nvPicPr>
          <p:cNvPr id="84" name="Picture 8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5172473"/>
            <a:ext cx="509591" cy="637150"/>
          </a:xfrm>
          <a:prstGeom prst="rect">
            <a:avLst/>
          </a:prstGeom>
          <a:noFill/>
        </p:spPr>
      </p:pic>
      <p:pic>
        <p:nvPicPr>
          <p:cNvPr id="85" name="Picture 8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5958291"/>
            <a:ext cx="509591" cy="637150"/>
          </a:xfrm>
          <a:prstGeom prst="rect">
            <a:avLst/>
          </a:prstGeom>
          <a:noFill/>
        </p:spPr>
      </p:pic>
      <p:cxnSp>
        <p:nvCxnSpPr>
          <p:cNvPr id="86" name="직선 화살표 연결선 85"/>
          <p:cNvCxnSpPr>
            <a:stCxn id="75" idx="1"/>
            <a:endCxn id="83" idx="3"/>
          </p:cNvCxnSpPr>
          <p:nvPr/>
        </p:nvCxnSpPr>
        <p:spPr>
          <a:xfrm rot="10800000">
            <a:off x="2366948" y="4705230"/>
            <a:ext cx="2062177" cy="512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4" idx="1"/>
            <a:endCxn id="84" idx="3"/>
          </p:cNvCxnSpPr>
          <p:nvPr/>
        </p:nvCxnSpPr>
        <p:spPr>
          <a:xfrm rot="10800000">
            <a:off x="2295510" y="5491048"/>
            <a:ext cx="2133615" cy="196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3" idx="1"/>
            <a:endCxn id="85" idx="3"/>
          </p:cNvCxnSpPr>
          <p:nvPr/>
        </p:nvCxnSpPr>
        <p:spPr>
          <a:xfrm rot="10800000">
            <a:off x="2295510" y="6276867"/>
            <a:ext cx="2133615" cy="6750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86116" y="4307494"/>
            <a:ext cx="928694" cy="27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업캐스팅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428860" y="6282658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Person p = new Professor()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15140" y="4815283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B050"/>
                </a:solidFill>
              </a:rPr>
              <a:t>class Person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43372" y="4243779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00B050"/>
                </a:solidFill>
              </a:rPr>
              <a:t>class Student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14810" y="4958159"/>
            <a:ext cx="1143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00B050"/>
                </a:solidFill>
              </a:rPr>
              <a:t>class Player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43372" y="5743977"/>
            <a:ext cx="1366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00B050"/>
                </a:solidFill>
              </a:rPr>
              <a:t>class Professor</a:t>
            </a:r>
            <a:endParaRPr lang="ko-KR" altLang="en-US" sz="1600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28860" y="545822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Person p = new Player()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28860" y="4743845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Person p = new Student()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8596" y="4929198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Person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p</a:t>
            </a:r>
            <a:r>
              <a:rPr lang="ko-KR" altLang="en-US" smtClean="0">
                <a:solidFill>
                  <a:srgbClr val="FF0000"/>
                </a:solidFill>
              </a:rPr>
              <a:t>가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 가리키는 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실제 객체는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 무엇인가</a:t>
            </a:r>
            <a:r>
              <a:rPr lang="en-US" altLang="ko-KR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0" name="바닥글 개체 틀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instanceof </a:t>
            </a:r>
            <a:r>
              <a:rPr lang="ko-KR" altLang="en-US" smtClean="0"/>
              <a:t>사용 예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14744" y="1052736"/>
            <a:ext cx="11430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class Person </a:t>
            </a:r>
            <a:r>
              <a:rPr lang="en-US" altLang="ko-KR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2195744"/>
            <a:ext cx="2428892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class Student extends Person{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7752" y="2195744"/>
            <a:ext cx="2857520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class Researcher extends Person </a:t>
            </a:r>
            <a:r>
              <a:rPr lang="en-US" altLang="ko-KR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3124438"/>
            <a:ext cx="2857520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class Professor extends Researcher </a:t>
            </a:r>
            <a:r>
              <a:rPr lang="en-US" altLang="ko-KR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6" idx="0"/>
            <a:endCxn id="4" idx="2"/>
          </p:cNvCxnSpPr>
          <p:nvPr/>
        </p:nvCxnSpPr>
        <p:spPr>
          <a:xfrm rot="16200000" flipV="1">
            <a:off x="4964909" y="874141"/>
            <a:ext cx="642942" cy="200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7" idx="0"/>
            <a:endCxn id="6" idx="2"/>
          </p:cNvCxnSpPr>
          <p:nvPr/>
        </p:nvCxnSpPr>
        <p:spPr>
          <a:xfrm rot="5400000" flipH="1" flipV="1">
            <a:off x="6072198" y="2910124"/>
            <a:ext cx="42862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0"/>
            <a:endCxn id="4" idx="2"/>
          </p:cNvCxnSpPr>
          <p:nvPr/>
        </p:nvCxnSpPr>
        <p:spPr>
          <a:xfrm rot="5400000" flipH="1" flipV="1">
            <a:off x="3143240" y="1052736"/>
            <a:ext cx="642942" cy="16430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87624" y="3771370"/>
            <a:ext cx="623562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Person </a:t>
            </a:r>
            <a:r>
              <a:rPr lang="en-US" altLang="ko-KR" sz="1600" dirty="0" err="1"/>
              <a:t>jee</a:t>
            </a:r>
            <a:r>
              <a:rPr lang="en-US" altLang="ko-KR" sz="1600" dirty="0"/>
              <a:t>= new Student();</a:t>
            </a:r>
          </a:p>
          <a:p>
            <a:r>
              <a:rPr lang="en-US" altLang="ko-KR" sz="1600" dirty="0"/>
              <a:t>Person 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 = new Professor();</a:t>
            </a:r>
          </a:p>
          <a:p>
            <a:r>
              <a:rPr lang="en-US" altLang="ko-KR" sz="1600" dirty="0"/>
              <a:t>Person lee = new Researcher();</a:t>
            </a:r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jee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Person) // </a:t>
            </a:r>
            <a:r>
              <a:rPr lang="en-US" altLang="ko-KR" sz="1600" dirty="0" err="1"/>
              <a:t>jee</a:t>
            </a:r>
            <a:r>
              <a:rPr lang="ko-KR" altLang="en-US" sz="1600" dirty="0"/>
              <a:t>는 </a:t>
            </a:r>
            <a:r>
              <a:rPr lang="en-US" altLang="ko-KR" sz="1600" dirty="0"/>
              <a:t>Person </a:t>
            </a:r>
            <a:r>
              <a:rPr lang="ko-KR" altLang="en-US" sz="1600" dirty="0"/>
              <a:t>타입이므로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jee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Student) // </a:t>
            </a:r>
            <a:r>
              <a:rPr lang="en-US" altLang="ko-KR" sz="1600" dirty="0" err="1"/>
              <a:t>jee</a:t>
            </a:r>
            <a:r>
              <a:rPr lang="ko-KR" altLang="en-US" sz="1600" dirty="0"/>
              <a:t>는 </a:t>
            </a:r>
            <a:r>
              <a:rPr lang="en-US" altLang="ko-KR" sz="1600" dirty="0"/>
              <a:t>Student </a:t>
            </a:r>
            <a:r>
              <a:rPr lang="ko-KR" altLang="en-US" sz="1600" dirty="0"/>
              <a:t>타입이므로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Student) // </a:t>
            </a:r>
            <a:r>
              <a:rPr lang="en-US" altLang="ko-KR" sz="1600" dirty="0" err="1"/>
              <a:t>kim</a:t>
            </a:r>
            <a:r>
              <a:rPr lang="ko-KR" altLang="en-US" sz="1600" dirty="0"/>
              <a:t>은 </a:t>
            </a:r>
            <a:r>
              <a:rPr lang="en-US" altLang="ko-KR" sz="1600" dirty="0"/>
              <a:t>Student </a:t>
            </a:r>
            <a:r>
              <a:rPr lang="ko-KR" altLang="en-US" sz="1600" dirty="0"/>
              <a:t>타입이 아니므로 </a:t>
            </a:r>
            <a:r>
              <a:rPr lang="en-US" altLang="ko-KR" sz="1600" dirty="0"/>
              <a:t>false</a:t>
            </a:r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Professor) // </a:t>
            </a:r>
            <a:r>
              <a:rPr lang="en-US" altLang="ko-KR" sz="1600" dirty="0" err="1"/>
              <a:t>kim</a:t>
            </a:r>
            <a:r>
              <a:rPr lang="ko-KR" altLang="en-US" sz="1600" dirty="0"/>
              <a:t>은 </a:t>
            </a:r>
            <a:r>
              <a:rPr lang="en-US" altLang="ko-KR" sz="1600" dirty="0"/>
              <a:t>Professor </a:t>
            </a:r>
            <a:r>
              <a:rPr lang="ko-KR" altLang="en-US" sz="1600" dirty="0"/>
              <a:t>타입이므로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Researcher) // </a:t>
            </a:r>
            <a:r>
              <a:rPr lang="en-US" altLang="ko-KR" sz="1600" dirty="0" err="1"/>
              <a:t>kim</a:t>
            </a:r>
            <a:r>
              <a:rPr lang="ko-KR" altLang="en-US" sz="1600" dirty="0"/>
              <a:t>은 </a:t>
            </a:r>
            <a:r>
              <a:rPr lang="en-US" altLang="ko-KR" sz="1600" dirty="0"/>
              <a:t>Researcher </a:t>
            </a:r>
            <a:r>
              <a:rPr lang="ko-KR" altLang="en-US" sz="1600" dirty="0"/>
              <a:t>타입이기도 하므로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if (lee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Professor) // lee</a:t>
            </a:r>
            <a:r>
              <a:rPr lang="ko-KR" altLang="en-US" sz="1600" dirty="0"/>
              <a:t>는 </a:t>
            </a:r>
            <a:r>
              <a:rPr lang="en-US" altLang="ko-KR" sz="1600" dirty="0"/>
              <a:t>Professor </a:t>
            </a:r>
            <a:r>
              <a:rPr lang="ko-KR" altLang="en-US" sz="1600" dirty="0"/>
              <a:t>타입이 아니므로 </a:t>
            </a:r>
            <a:r>
              <a:rPr lang="en-US" altLang="ko-KR" sz="1600" dirty="0"/>
              <a:t>false</a:t>
            </a:r>
          </a:p>
          <a:p>
            <a:r>
              <a:rPr lang="en-US" altLang="ko-KR" sz="1600" dirty="0"/>
              <a:t>if ("java"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String) // "java"</a:t>
            </a:r>
            <a:r>
              <a:rPr lang="ko-KR" altLang="en-US" sz="1600" dirty="0"/>
              <a:t>는 </a:t>
            </a:r>
            <a:r>
              <a:rPr lang="en-US" altLang="ko-KR" sz="1600" dirty="0"/>
              <a:t>String </a:t>
            </a:r>
            <a:r>
              <a:rPr lang="ko-KR" altLang="en-US" sz="1600" dirty="0"/>
              <a:t>타입의 </a:t>
            </a:r>
            <a:r>
              <a:rPr lang="ko-KR" altLang="en-US" sz="1600" dirty="0" err="1"/>
              <a:t>인스턴스이므로</a:t>
            </a:r>
            <a:r>
              <a:rPr lang="ko-KR" altLang="en-US" sz="1600" dirty="0"/>
              <a:t>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if (3 </a:t>
            </a:r>
            <a:r>
              <a:rPr lang="en-US" altLang="ko-KR" sz="1600" dirty="0" err="1"/>
              <a:t>instanceof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 // </a:t>
            </a:r>
            <a:r>
              <a:rPr lang="ko-KR" altLang="en-US" sz="1600" dirty="0"/>
              <a:t>문법적 오류 </a:t>
            </a:r>
            <a:r>
              <a:rPr lang="en-US" altLang="ko-KR" sz="1600" dirty="0" err="1"/>
              <a:t>instanceof</a:t>
            </a:r>
            <a:r>
              <a:rPr lang="ko-KR" altLang="en-US" sz="1600" dirty="0"/>
              <a:t>는 객체에 대한 </a:t>
            </a:r>
            <a:r>
              <a:rPr lang="ko-KR" altLang="en-US" sz="1600" dirty="0" err="1"/>
              <a:t>레퍼런스에만</a:t>
            </a:r>
            <a:r>
              <a:rPr lang="ko-KR" altLang="en-US" sz="1600" dirty="0"/>
              <a:t> 사용</a:t>
            </a:r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: </a:t>
            </a:r>
            <a:r>
              <a:rPr lang="en-US" altLang="ko-KR" dirty="0" err="1"/>
              <a:t>instanceof</a:t>
            </a:r>
            <a:r>
              <a:rPr lang="ko-KR" altLang="en-US" dirty="0"/>
              <a:t>를 이용한 객체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92086"/>
            <a:ext cx="2111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instanceof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객체의 타입을 구별하는 예를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3078" y="1497887"/>
            <a:ext cx="5521222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InstanceofExample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Person </a:t>
            </a:r>
            <a:r>
              <a:rPr lang="en-US" altLang="ko-KR" sz="1400" dirty="0" err="1"/>
              <a:t>jee</a:t>
            </a:r>
            <a:r>
              <a:rPr lang="en-US" altLang="ko-KR" sz="1400" dirty="0"/>
              <a:t>= new Student();</a:t>
            </a:r>
          </a:p>
          <a:p>
            <a:pPr defTabSz="180000"/>
            <a:r>
              <a:rPr lang="en-US" altLang="ko-KR" sz="1400" dirty="0"/>
              <a:t>		Person 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 = new Professor();</a:t>
            </a:r>
          </a:p>
          <a:p>
            <a:pPr defTabSz="180000"/>
            <a:r>
              <a:rPr lang="en-US" altLang="ko-KR" sz="1400" dirty="0"/>
              <a:t>		Person lee = new Researcher();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jee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Student) // </a:t>
            </a:r>
            <a:r>
              <a:rPr lang="en-US" altLang="ko-KR" sz="1400" dirty="0" err="1"/>
              <a:t>jee</a:t>
            </a:r>
            <a:r>
              <a:rPr lang="ko-KR" altLang="en-US" sz="1400" dirty="0"/>
              <a:t>는 </a:t>
            </a:r>
            <a:r>
              <a:rPr lang="en-US" altLang="ko-KR" sz="1400" dirty="0"/>
              <a:t>Student </a:t>
            </a:r>
            <a:r>
              <a:rPr lang="ko-KR" altLang="en-US" sz="1400" dirty="0"/>
              <a:t>타입이므로 </a:t>
            </a:r>
            <a:r>
              <a:rPr lang="en-US" altLang="ko-KR" sz="1400" dirty="0"/>
              <a:t>true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jee</a:t>
            </a:r>
            <a:r>
              <a:rPr lang="ko-KR" altLang="en-US" sz="1400" dirty="0"/>
              <a:t>는 </a:t>
            </a:r>
            <a:r>
              <a:rPr lang="en-US" altLang="ko-KR" sz="1400" dirty="0"/>
              <a:t>Student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jee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Researcher) // </a:t>
            </a:r>
            <a:r>
              <a:rPr lang="en-US" altLang="ko-KR" sz="1400" dirty="0" err="1"/>
              <a:t>jee</a:t>
            </a:r>
            <a:r>
              <a:rPr lang="ko-KR" altLang="en-US" sz="1400" dirty="0"/>
              <a:t>는 </a:t>
            </a:r>
            <a:r>
              <a:rPr lang="en-US" altLang="ko-KR" sz="1400" dirty="0"/>
              <a:t>Researcher </a:t>
            </a:r>
            <a:r>
              <a:rPr lang="ko-KR" altLang="en-US" sz="1400" dirty="0"/>
              <a:t>타입이 아니므로 </a:t>
            </a:r>
            <a:r>
              <a:rPr lang="en-US" altLang="ko-KR" sz="1400" dirty="0"/>
              <a:t>false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jee</a:t>
            </a:r>
            <a:r>
              <a:rPr lang="ko-KR" altLang="en-US" sz="1400" dirty="0"/>
              <a:t>는 </a:t>
            </a:r>
            <a:r>
              <a:rPr lang="en-US" altLang="ko-KR" sz="1400" dirty="0"/>
              <a:t>Researcher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if (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Student) // </a:t>
            </a:r>
            <a:r>
              <a:rPr lang="en-US" altLang="ko-KR" sz="1400" dirty="0" err="1"/>
              <a:t>kim</a:t>
            </a:r>
            <a:r>
              <a:rPr lang="ko-KR" altLang="en-US" sz="1400" dirty="0"/>
              <a:t>은 </a:t>
            </a:r>
            <a:r>
              <a:rPr lang="en-US" altLang="ko-KR" sz="1400" dirty="0"/>
              <a:t>Student </a:t>
            </a:r>
            <a:r>
              <a:rPr lang="ko-KR" altLang="en-US" sz="1400" dirty="0"/>
              <a:t>타입이 아니므로 </a:t>
            </a:r>
            <a:r>
              <a:rPr lang="en-US" altLang="ko-KR" sz="1400" dirty="0"/>
              <a:t>false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kim</a:t>
            </a:r>
            <a:r>
              <a:rPr lang="ko-KR" altLang="en-US" sz="1400" dirty="0"/>
              <a:t>은 </a:t>
            </a:r>
            <a:r>
              <a:rPr lang="en-US" altLang="ko-KR" sz="1400" dirty="0"/>
              <a:t>Student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if </a:t>
            </a:r>
            <a:r>
              <a:rPr lang="en-US" altLang="ko-KR" sz="1400" dirty="0"/>
              <a:t>(kim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Professor) // kim</a:t>
            </a:r>
            <a:r>
              <a:rPr lang="ko-KR" altLang="en-US" sz="1400" dirty="0"/>
              <a:t>은 </a:t>
            </a:r>
            <a:r>
              <a:rPr lang="en-US" altLang="ko-KR" sz="1400" dirty="0"/>
              <a:t>Professor </a:t>
            </a:r>
            <a:r>
              <a:rPr lang="ko-KR" altLang="en-US" sz="1400" dirty="0"/>
              <a:t>타입이므로 </a:t>
            </a:r>
            <a:r>
              <a:rPr lang="en-US" altLang="ko-KR" sz="1400" dirty="0"/>
              <a:t>true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("kim</a:t>
            </a:r>
            <a:r>
              <a:rPr lang="ko-KR" altLang="en-US" sz="1400" dirty="0"/>
              <a:t>은 </a:t>
            </a:r>
            <a:r>
              <a:rPr lang="en-US" altLang="ko-KR" sz="1400" dirty="0"/>
              <a:t>Professor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if (kim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Researcher) // kim</a:t>
            </a:r>
            <a:r>
              <a:rPr lang="ko-KR" altLang="en-US" sz="1400" dirty="0"/>
              <a:t>은 </a:t>
            </a:r>
            <a:r>
              <a:rPr lang="en-US" altLang="ko-KR" sz="1400" dirty="0"/>
              <a:t>Researcher </a:t>
            </a:r>
            <a:r>
              <a:rPr lang="ko-KR" altLang="en-US" sz="1400" dirty="0"/>
              <a:t>타입이기도 하므로 </a:t>
            </a:r>
            <a:r>
              <a:rPr lang="en-US" altLang="ko-KR" sz="1400" dirty="0"/>
              <a:t>true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("kim</a:t>
            </a:r>
            <a:r>
              <a:rPr lang="ko-KR" altLang="en-US" sz="1400" dirty="0"/>
              <a:t>은 </a:t>
            </a:r>
            <a:r>
              <a:rPr lang="en-US" altLang="ko-KR" sz="1400" dirty="0"/>
              <a:t>Researcher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if (kim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Person) // kim</a:t>
            </a:r>
            <a:r>
              <a:rPr lang="ko-KR" altLang="en-US" sz="1400" dirty="0"/>
              <a:t>은 </a:t>
            </a:r>
            <a:r>
              <a:rPr lang="en-US" altLang="ko-KR" sz="1400" dirty="0"/>
              <a:t>Person </a:t>
            </a:r>
            <a:r>
              <a:rPr lang="ko-KR" altLang="en-US" sz="1400" dirty="0"/>
              <a:t>타입이기도 하므로 </a:t>
            </a:r>
            <a:r>
              <a:rPr lang="en-US" altLang="ko-KR" sz="1400" dirty="0"/>
              <a:t>true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("kim</a:t>
            </a:r>
            <a:r>
              <a:rPr lang="ko-KR" altLang="en-US" sz="1400" dirty="0"/>
              <a:t>은 </a:t>
            </a:r>
            <a:r>
              <a:rPr lang="en-US" altLang="ko-KR" sz="1400" dirty="0"/>
              <a:t>Person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if (lee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Professor) // lee</a:t>
            </a:r>
            <a:r>
              <a:rPr lang="ko-KR" altLang="en-US" sz="1400" dirty="0"/>
              <a:t>는 </a:t>
            </a:r>
            <a:r>
              <a:rPr lang="en-US" altLang="ko-KR" sz="1400" dirty="0"/>
              <a:t>Professor </a:t>
            </a:r>
            <a:r>
              <a:rPr lang="ko-KR" altLang="en-US" sz="1400" dirty="0"/>
              <a:t>타입이 아니므로 </a:t>
            </a:r>
            <a:r>
              <a:rPr lang="en-US" altLang="ko-KR" sz="1400" dirty="0"/>
              <a:t>false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("lee</a:t>
            </a:r>
            <a:r>
              <a:rPr lang="ko-KR" altLang="en-US" sz="1400" dirty="0"/>
              <a:t>는 </a:t>
            </a:r>
            <a:r>
              <a:rPr lang="en-US" altLang="ko-KR" sz="1400" dirty="0"/>
              <a:t>Professor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if ("java"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String) // "java"</a:t>
            </a:r>
            <a:r>
              <a:rPr lang="ko-KR" altLang="en-US" sz="1400" dirty="0"/>
              <a:t>는 </a:t>
            </a:r>
            <a:r>
              <a:rPr lang="en-US" altLang="ko-KR" sz="1400" dirty="0"/>
              <a:t>String </a:t>
            </a:r>
            <a:r>
              <a:rPr lang="ko-KR" altLang="en-US" sz="1400" dirty="0"/>
              <a:t>타입의 </a:t>
            </a:r>
            <a:r>
              <a:rPr lang="ko-KR" altLang="en-US" sz="1400" dirty="0" err="1"/>
              <a:t>인스턴스이므로</a:t>
            </a:r>
            <a:r>
              <a:rPr lang="ko-KR" altLang="en-US" sz="1400" dirty="0"/>
              <a:t> </a:t>
            </a:r>
            <a:r>
              <a:rPr lang="en-US" altLang="ko-KR" sz="1400" dirty="0"/>
              <a:t>true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("\"java\"</a:t>
            </a:r>
            <a:r>
              <a:rPr lang="ko-KR" altLang="en-US" sz="1400" dirty="0"/>
              <a:t>는 </a:t>
            </a:r>
            <a:r>
              <a:rPr lang="en-US" altLang="ko-KR" sz="1400" dirty="0"/>
              <a:t>String </a:t>
            </a:r>
            <a:r>
              <a:rPr lang="ko-KR" altLang="en-US" sz="1400" dirty="0"/>
              <a:t>타입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2996951"/>
            <a:ext cx="28803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{}</a:t>
            </a:r>
          </a:p>
          <a:p>
            <a:pPr defTabSz="180000"/>
            <a:r>
              <a:rPr lang="en-US" altLang="ko-KR" sz="1400" dirty="0"/>
              <a:t>class Student extends Person {}</a:t>
            </a:r>
          </a:p>
          <a:p>
            <a:pPr defTabSz="180000"/>
            <a:r>
              <a:rPr lang="en-US" altLang="ko-KR" sz="1400" dirty="0"/>
              <a:t>class Researcher extends Person {}</a:t>
            </a:r>
          </a:p>
          <a:p>
            <a:pPr defTabSz="180000"/>
            <a:r>
              <a:rPr lang="en-US" altLang="ko-KR" sz="1400" dirty="0"/>
              <a:t>class Professor extends Researcher {}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365104"/>
            <a:ext cx="161800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jee</a:t>
            </a:r>
            <a:r>
              <a:rPr lang="ko-KR" altLang="en-US" sz="1400" dirty="0"/>
              <a:t>는 </a:t>
            </a:r>
            <a:r>
              <a:rPr lang="en-US" altLang="ko-KR" sz="1400" dirty="0"/>
              <a:t>Student </a:t>
            </a:r>
            <a:r>
              <a:rPr lang="ko-KR" altLang="en-US" sz="1400" dirty="0"/>
              <a:t>타입</a:t>
            </a:r>
          </a:p>
          <a:p>
            <a:r>
              <a:rPr lang="en-US" altLang="ko-KR" sz="1400" dirty="0"/>
              <a:t>kim</a:t>
            </a:r>
            <a:r>
              <a:rPr lang="ko-KR" altLang="en-US" sz="1400" dirty="0"/>
              <a:t>은 </a:t>
            </a:r>
            <a:r>
              <a:rPr lang="en-US" altLang="ko-KR" sz="1400" dirty="0"/>
              <a:t>Professor </a:t>
            </a:r>
            <a:r>
              <a:rPr lang="ko-KR" altLang="en-US" sz="1400" dirty="0"/>
              <a:t>타입</a:t>
            </a:r>
          </a:p>
          <a:p>
            <a:r>
              <a:rPr lang="en-US" altLang="ko-KR" sz="1400" dirty="0"/>
              <a:t>kim</a:t>
            </a:r>
            <a:r>
              <a:rPr lang="ko-KR" altLang="en-US" sz="1400" dirty="0"/>
              <a:t>은 </a:t>
            </a:r>
            <a:r>
              <a:rPr lang="en-US" altLang="ko-KR" sz="1400" dirty="0"/>
              <a:t>Researcher </a:t>
            </a:r>
            <a:r>
              <a:rPr lang="ko-KR" altLang="en-US" sz="1400" dirty="0"/>
              <a:t>타입</a:t>
            </a:r>
          </a:p>
          <a:p>
            <a:r>
              <a:rPr lang="en-US" altLang="ko-KR" sz="1400" dirty="0"/>
              <a:t>kim</a:t>
            </a:r>
            <a:r>
              <a:rPr lang="ko-KR" altLang="en-US" sz="1400" dirty="0"/>
              <a:t>은 </a:t>
            </a:r>
            <a:r>
              <a:rPr lang="en-US" altLang="ko-KR" sz="1400" dirty="0"/>
              <a:t>Person </a:t>
            </a:r>
            <a:r>
              <a:rPr lang="ko-KR" altLang="en-US" sz="1400" dirty="0"/>
              <a:t>타입</a:t>
            </a:r>
          </a:p>
          <a:p>
            <a:r>
              <a:rPr lang="en-US" altLang="ko-KR" sz="1400" dirty="0"/>
              <a:t>"java"</a:t>
            </a:r>
            <a:r>
              <a:rPr lang="ko-KR" altLang="en-US" sz="1400" dirty="0"/>
              <a:t>는 </a:t>
            </a:r>
            <a:r>
              <a:rPr lang="en-US" altLang="ko-KR" sz="1400" dirty="0"/>
              <a:t>String </a:t>
            </a:r>
            <a:r>
              <a:rPr lang="ko-KR" altLang="en-US" sz="1400" dirty="0"/>
              <a:t>타입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관계 예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643306" y="1714488"/>
            <a:ext cx="135732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전화 걸기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전화 받기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185736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Phone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4512" y="2857496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MobilePhone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7356" y="435769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MusicPhone</a:t>
            </a:r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3643306" y="2928934"/>
            <a:ext cx="1357322" cy="8572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무선 기지국 연결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배터리 충전하기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643306" y="4286256"/>
            <a:ext cx="135732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음악 다운받기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00FF"/>
                </a:solidFill>
              </a:rPr>
              <a:t>음악 재생하기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2132" y="3571876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구체화</a:t>
            </a:r>
            <a:endParaRPr lang="ko-KR" altLang="en-US" sz="1600" dirty="0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4143372" y="3214686"/>
            <a:ext cx="264320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4" idx="0"/>
            <a:endCxn id="4" idx="2"/>
          </p:cNvCxnSpPr>
          <p:nvPr/>
        </p:nvCxnSpPr>
        <p:spPr>
          <a:xfrm rot="5400000" flipH="1" flipV="1">
            <a:off x="4071934" y="2678901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5" idx="0"/>
            <a:endCxn id="24" idx="2"/>
          </p:cNvCxnSpPr>
          <p:nvPr/>
        </p:nvCxnSpPr>
        <p:spPr>
          <a:xfrm rot="5400000" flipH="1" flipV="1">
            <a:off x="4071934" y="4036223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7686" y="38576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25003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(Method Overriding)</a:t>
            </a:r>
          </a:p>
          <a:p>
            <a:pPr lvl="1"/>
            <a:r>
              <a:rPr lang="ko-KR" altLang="en-US" dirty="0" smtClean="0"/>
              <a:t>슈퍼 클래스와 서브 클래스의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서브 클래스에서 재정의하는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인자 타입 및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 등 모든 것 동일하게 정의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중 하나라도 다르면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실패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클래스의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무시하기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번역되기도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바인딩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무조건 실행되도록 동적 바인딩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856984" cy="990600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슈퍼 클래스의 </a:t>
            </a:r>
            <a:r>
              <a:rPr lang="ko-KR" altLang="en-US" sz="3200" dirty="0" err="1" smtClean="0"/>
              <a:t>메소드를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무시하고 서브 클래스에서 </a:t>
            </a:r>
            <a:r>
              <a:rPr lang="ko-KR" altLang="en-US" sz="3200" dirty="0" smtClean="0"/>
              <a:t>새로 </a:t>
            </a:r>
            <a:r>
              <a:rPr lang="ko-KR" altLang="en-US" sz="3200" dirty="0"/>
              <a:t>작성한 </a:t>
            </a:r>
            <a:r>
              <a:rPr lang="ko-KR" altLang="en-US" sz="3200" dirty="0" err="1"/>
              <a:t>메소드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오버라이딩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95936" y="1916832"/>
            <a:ext cx="2376264" cy="1440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메소드</a:t>
            </a:r>
            <a:r>
              <a:rPr lang="en-US" altLang="ko-KR" sz="2400" smtClean="0">
                <a:solidFill>
                  <a:schemeClr val="tx1"/>
                </a:solidFill>
              </a:rPr>
              <a:t>1()</a:t>
            </a:r>
          </a:p>
          <a:p>
            <a:pPr algn="ctr"/>
            <a:r>
              <a:rPr lang="ko-KR" altLang="en-US" sz="2400" strike="sngStrike" smtClean="0">
                <a:solidFill>
                  <a:schemeClr val="tx1"/>
                </a:solidFill>
              </a:rPr>
              <a:t>메소드</a:t>
            </a:r>
            <a:r>
              <a:rPr lang="en-US" altLang="ko-KR" sz="2400" strike="sngStrike" smtClean="0">
                <a:solidFill>
                  <a:schemeClr val="tx1"/>
                </a:solidFill>
              </a:rPr>
              <a:t>2()</a:t>
            </a:r>
            <a:endParaRPr lang="ko-KR" altLang="en-US" sz="2400" strike="sngStrike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메소드</a:t>
            </a:r>
            <a:r>
              <a:rPr lang="en-US" altLang="ko-KR" sz="2400" smtClean="0">
                <a:solidFill>
                  <a:schemeClr val="tx1"/>
                </a:solidFill>
              </a:rPr>
              <a:t>3()</a:t>
            </a:r>
          </a:p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.......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95936" y="3861048"/>
            <a:ext cx="2376264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메소드</a:t>
            </a:r>
            <a:r>
              <a:rPr lang="en-US" altLang="ko-KR" sz="2400" smtClean="0">
                <a:solidFill>
                  <a:schemeClr val="tx1"/>
                </a:solidFill>
              </a:rPr>
              <a:t>2()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2"/>
          </p:cNvCxnSpPr>
          <p:nvPr/>
        </p:nvCxnSpPr>
        <p:spPr>
          <a:xfrm rot="5400000" flipH="1" flipV="1">
            <a:off x="4932040" y="360902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2200" y="191683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슈퍼 클래스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2200" y="378904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서브 클래스</a:t>
            </a:r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5220072" y="3356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상속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1043608" y="3284984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메소드</a:t>
            </a:r>
            <a:r>
              <a:rPr lang="en-US" altLang="ko-KR" sz="2400" smtClean="0"/>
              <a:t>2() </a:t>
            </a:r>
            <a:r>
              <a:rPr lang="ko-KR" altLang="en-US" sz="2400" smtClean="0"/>
              <a:t>호출</a:t>
            </a:r>
            <a:endParaRPr lang="ko-KR" altLang="en-US" sz="2400"/>
          </a:p>
        </p:txBody>
      </p:sp>
      <p:sp>
        <p:nvSpPr>
          <p:cNvPr id="14" name="자유형 13"/>
          <p:cNvSpPr/>
          <p:nvPr/>
        </p:nvSpPr>
        <p:spPr>
          <a:xfrm>
            <a:off x="2339752" y="3501008"/>
            <a:ext cx="2376264" cy="936104"/>
          </a:xfrm>
          <a:custGeom>
            <a:avLst/>
            <a:gdLst>
              <a:gd name="connsiteX0" fmla="*/ 0 w 2622620"/>
              <a:gd name="connsiteY0" fmla="*/ 16747 h 857459"/>
              <a:gd name="connsiteX1" fmla="*/ 160773 w 2622620"/>
              <a:gd name="connsiteY1" fmla="*/ 16747 h 857459"/>
              <a:gd name="connsiteX2" fmla="*/ 592853 w 2622620"/>
              <a:gd name="connsiteY2" fmla="*/ 97134 h 857459"/>
              <a:gd name="connsiteX3" fmla="*/ 1256044 w 2622620"/>
              <a:gd name="connsiteY3" fmla="*/ 599551 h 857459"/>
              <a:gd name="connsiteX4" fmla="*/ 1858945 w 2622620"/>
              <a:gd name="connsiteY4" fmla="*/ 820615 h 857459"/>
              <a:gd name="connsiteX5" fmla="*/ 2622620 w 2622620"/>
              <a:gd name="connsiteY5" fmla="*/ 820615 h 85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2620" h="857459">
                <a:moveTo>
                  <a:pt x="0" y="16747"/>
                </a:moveTo>
                <a:cubicBezTo>
                  <a:pt x="30982" y="10048"/>
                  <a:pt x="61964" y="3349"/>
                  <a:pt x="160773" y="16747"/>
                </a:cubicBezTo>
                <a:cubicBezTo>
                  <a:pt x="259582" y="30145"/>
                  <a:pt x="410308" y="0"/>
                  <a:pt x="592853" y="97134"/>
                </a:cubicBezTo>
                <a:cubicBezTo>
                  <a:pt x="775398" y="194268"/>
                  <a:pt x="1045029" y="478971"/>
                  <a:pt x="1256044" y="599551"/>
                </a:cubicBezTo>
                <a:cubicBezTo>
                  <a:pt x="1467059" y="720131"/>
                  <a:pt x="1631182" y="783771"/>
                  <a:pt x="1858945" y="820615"/>
                </a:cubicBezTo>
                <a:cubicBezTo>
                  <a:pt x="2086708" y="857459"/>
                  <a:pt x="2354664" y="839037"/>
                  <a:pt x="2622620" y="82061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자유형 14"/>
          <p:cNvSpPr/>
          <p:nvPr/>
        </p:nvSpPr>
        <p:spPr>
          <a:xfrm>
            <a:off x="2451798" y="2441749"/>
            <a:ext cx="2240782" cy="1024932"/>
          </a:xfrm>
          <a:custGeom>
            <a:avLst/>
            <a:gdLst>
              <a:gd name="connsiteX0" fmla="*/ 0 w 2240782"/>
              <a:gd name="connsiteY0" fmla="*/ 1024932 h 1024932"/>
              <a:gd name="connsiteX1" fmla="*/ 502417 w 2240782"/>
              <a:gd name="connsiteY1" fmla="*/ 984739 h 1024932"/>
              <a:gd name="connsiteX2" fmla="*/ 1045028 w 2240782"/>
              <a:gd name="connsiteY2" fmla="*/ 612950 h 1024932"/>
              <a:gd name="connsiteX3" fmla="*/ 1416817 w 2240782"/>
              <a:gd name="connsiteY3" fmla="*/ 211016 h 1024932"/>
              <a:gd name="connsiteX4" fmla="*/ 2240782 w 2240782"/>
              <a:gd name="connsiteY4" fmla="*/ 0 h 102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782" h="1024932">
                <a:moveTo>
                  <a:pt x="0" y="1024932"/>
                </a:moveTo>
                <a:lnTo>
                  <a:pt x="502417" y="984739"/>
                </a:lnTo>
                <a:cubicBezTo>
                  <a:pt x="676588" y="916075"/>
                  <a:pt x="892628" y="741904"/>
                  <a:pt x="1045028" y="612950"/>
                </a:cubicBezTo>
                <a:cubicBezTo>
                  <a:pt x="1197428" y="483996"/>
                  <a:pt x="1217525" y="313174"/>
                  <a:pt x="1416817" y="211016"/>
                </a:cubicBezTo>
                <a:cubicBezTo>
                  <a:pt x="1616109" y="108858"/>
                  <a:pt x="1928445" y="54429"/>
                  <a:pt x="2240782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3347864" y="2852936"/>
            <a:ext cx="360040" cy="432048"/>
          </a:xfrm>
          <a:prstGeom prst="mathMultiply">
            <a:avLst>
              <a:gd name="adj1" fmla="val 83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2693777"/>
            <a:ext cx="177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Line,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, Circle </a:t>
            </a:r>
            <a:r>
              <a:rPr lang="ko-KR" altLang="en-US" sz="1400" dirty="0" err="1" smtClean="0"/>
              <a:t>클래스눈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모두 </a:t>
            </a:r>
            <a:r>
              <a:rPr lang="en-US" altLang="ko-KR" sz="1400" dirty="0" err="1" smtClean="0"/>
              <a:t>DObject</a:t>
            </a:r>
            <a:r>
              <a:rPr lang="ko-KR" altLang="en-US" sz="1400" dirty="0" smtClean="0"/>
              <a:t>를 상속받음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4131657"/>
            <a:ext cx="2571768" cy="11695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Line extends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draw() {</a:t>
            </a:r>
          </a:p>
          <a:p>
            <a:pPr defTabSz="180000"/>
            <a:r>
              <a:rPr lang="en-US" altLang="ko-KR" sz="1400" b="1" dirty="0" smtClean="0"/>
              <a:t>		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(“Line”);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00430" y="4131657"/>
            <a:ext cx="2571666" cy="11695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draw() {</a:t>
            </a:r>
          </a:p>
          <a:p>
            <a:pPr defTabSz="180000"/>
            <a:r>
              <a:rPr lang="en-US" altLang="ko-KR" sz="1400" b="1" dirty="0" smtClean="0"/>
              <a:t>		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(“</a:t>
            </a:r>
            <a:r>
              <a:rPr lang="en-US" altLang="ko-KR" sz="1400" b="1" dirty="0" err="1" smtClean="0"/>
              <a:t>Rect</a:t>
            </a:r>
            <a:r>
              <a:rPr lang="en-US" altLang="ko-KR" sz="1400" b="1" dirty="0" smtClean="0"/>
              <a:t>”);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15074" y="4131657"/>
            <a:ext cx="2679580" cy="11695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class Circle extends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draw() {</a:t>
            </a:r>
          </a:p>
          <a:p>
            <a:pPr defTabSz="180000"/>
            <a:r>
              <a:rPr lang="en-US" altLang="ko-KR" sz="1400" b="1" dirty="0" smtClean="0"/>
              <a:t>		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(“Circle”);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1802" y="1631327"/>
            <a:ext cx="3429024" cy="18158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next;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() { next = null;}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 public void draw() {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(“</a:t>
            </a:r>
            <a:r>
              <a:rPr lang="en-US" altLang="ko-KR" sz="1400" b="1" dirty="0" err="1" smtClean="0"/>
              <a:t>DObject</a:t>
            </a:r>
            <a:r>
              <a:rPr lang="en-US" altLang="ko-KR" sz="1400" b="1" dirty="0" smtClean="0"/>
              <a:t> draw”);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8" name="꺾인 연결선 17"/>
          <p:cNvCxnSpPr>
            <a:stCxn id="7" idx="0"/>
            <a:endCxn id="16" idx="2"/>
          </p:cNvCxnSpPr>
          <p:nvPr/>
        </p:nvCxnSpPr>
        <p:spPr>
          <a:xfrm rot="5400000" flipH="1" flipV="1">
            <a:off x="3051049" y="2396392"/>
            <a:ext cx="684448" cy="27860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0"/>
            <a:endCxn id="16" idx="2"/>
          </p:cNvCxnSpPr>
          <p:nvPr/>
        </p:nvCxnSpPr>
        <p:spPr>
          <a:xfrm rot="5400000" flipH="1" flipV="1">
            <a:off x="4444064" y="3789408"/>
            <a:ext cx="684448" cy="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0"/>
            <a:endCxn id="16" idx="2"/>
          </p:cNvCxnSpPr>
          <p:nvPr/>
        </p:nvCxnSpPr>
        <p:spPr>
          <a:xfrm rot="16200000" flipV="1">
            <a:off x="5828365" y="2405158"/>
            <a:ext cx="684448" cy="2768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 객체와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3042" y="4929198"/>
            <a:ext cx="24288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DObject</a:t>
            </a:r>
            <a:r>
              <a:rPr lang="en-US" dirty="0" smtClean="0"/>
              <a:t> p = new Line();</a:t>
            </a:r>
          </a:p>
          <a:p>
            <a:r>
              <a:rPr lang="en-US" dirty="0" err="1" smtClean="0"/>
              <a:t>p.draw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43042" y="2428868"/>
            <a:ext cx="24288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Line a = new Line();</a:t>
            </a:r>
          </a:p>
          <a:p>
            <a:r>
              <a:rPr lang="en-US" dirty="0" err="1" smtClean="0"/>
              <a:t>a.draw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5786446" y="2786058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draw()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143636" y="321468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Line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357686" y="22859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sp>
        <p:nvSpPr>
          <p:cNvPr id="9" name="순서도: 처리 8"/>
          <p:cNvSpPr/>
          <p:nvPr/>
        </p:nvSpPr>
        <p:spPr>
          <a:xfrm>
            <a:off x="5786446" y="2500306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29322" y="2143116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29322" y="2857496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3" name="그룹 12"/>
          <p:cNvGrpSpPr/>
          <p:nvPr/>
        </p:nvGrpSpPr>
        <p:grpSpPr>
          <a:xfrm>
            <a:off x="4714876" y="2285992"/>
            <a:ext cx="642942" cy="338554"/>
            <a:chOff x="1000100" y="1500174"/>
            <a:chExt cx="642942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1000100" y="1500174"/>
              <a:ext cx="64294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263274" y="16091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5120926" y="2474522"/>
            <a:ext cx="665520" cy="25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2600149" y="2930823"/>
            <a:ext cx="3341511" cy="120415"/>
          </a:xfrm>
          <a:custGeom>
            <a:avLst/>
            <a:gdLst>
              <a:gd name="connsiteX0" fmla="*/ 0 w 3341511"/>
              <a:gd name="connsiteY0" fmla="*/ 15052 h 120415"/>
              <a:gd name="connsiteX1" fmla="*/ 880533 w 3341511"/>
              <a:gd name="connsiteY1" fmla="*/ 15052 h 120415"/>
              <a:gd name="connsiteX2" fmla="*/ 2043289 w 3341511"/>
              <a:gd name="connsiteY2" fmla="*/ 15052 h 120415"/>
              <a:gd name="connsiteX3" fmla="*/ 2833511 w 3341511"/>
              <a:gd name="connsiteY3" fmla="*/ 105363 h 120415"/>
              <a:gd name="connsiteX4" fmla="*/ 3341511 w 3341511"/>
              <a:gd name="connsiteY4" fmla="*/ 105363 h 12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1511" h="120415">
                <a:moveTo>
                  <a:pt x="0" y="15052"/>
                </a:moveTo>
                <a:lnTo>
                  <a:pt x="880533" y="15052"/>
                </a:lnTo>
                <a:cubicBezTo>
                  <a:pt x="1221081" y="15052"/>
                  <a:pt x="1717793" y="0"/>
                  <a:pt x="2043289" y="15052"/>
                </a:cubicBezTo>
                <a:cubicBezTo>
                  <a:pt x="2368785" y="30104"/>
                  <a:pt x="2617141" y="90311"/>
                  <a:pt x="2833511" y="105363"/>
                </a:cubicBezTo>
                <a:cubicBezTo>
                  <a:pt x="3049881" y="120415"/>
                  <a:pt x="3195696" y="112889"/>
                  <a:pt x="3341511" y="105363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5786446" y="5072074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draw()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43636" y="550070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Line</a:t>
            </a:r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357686" y="45720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</a:t>
            </a:r>
            <a:endParaRPr lang="ko-KR" altLang="en-US" sz="1600" dirty="0"/>
          </a:p>
        </p:txBody>
      </p:sp>
      <p:sp>
        <p:nvSpPr>
          <p:cNvPr id="24" name="순서도: 처리 23"/>
          <p:cNvSpPr/>
          <p:nvPr/>
        </p:nvSpPr>
        <p:spPr>
          <a:xfrm>
            <a:off x="5786446" y="4786322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9322" y="442913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29322" y="5143512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7" name="그룹 26"/>
          <p:cNvGrpSpPr/>
          <p:nvPr/>
        </p:nvGrpSpPr>
        <p:grpSpPr>
          <a:xfrm>
            <a:off x="4714876" y="4572008"/>
            <a:ext cx="642942" cy="338554"/>
            <a:chOff x="1000100" y="1500174"/>
            <a:chExt cx="64294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000100" y="1500174"/>
              <a:ext cx="64294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1263274" y="16091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5120926" y="4760538"/>
            <a:ext cx="665520" cy="25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2634016" y="4932429"/>
            <a:ext cx="3465689" cy="536221"/>
          </a:xfrm>
          <a:custGeom>
            <a:avLst/>
            <a:gdLst>
              <a:gd name="connsiteX0" fmla="*/ 0 w 3465689"/>
              <a:gd name="connsiteY0" fmla="*/ 515525 h 536221"/>
              <a:gd name="connsiteX1" fmla="*/ 587022 w 3465689"/>
              <a:gd name="connsiteY1" fmla="*/ 526814 h 536221"/>
              <a:gd name="connsiteX2" fmla="*/ 2009422 w 3465689"/>
              <a:gd name="connsiteY2" fmla="*/ 459081 h 536221"/>
              <a:gd name="connsiteX3" fmla="*/ 2878666 w 3465689"/>
              <a:gd name="connsiteY3" fmla="*/ 75259 h 536221"/>
              <a:gd name="connsiteX4" fmla="*/ 3465689 w 3465689"/>
              <a:gd name="connsiteY4" fmla="*/ 7525 h 53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689" h="536221">
                <a:moveTo>
                  <a:pt x="0" y="515525"/>
                </a:moveTo>
                <a:cubicBezTo>
                  <a:pt x="126059" y="525873"/>
                  <a:pt x="252118" y="536221"/>
                  <a:pt x="587022" y="526814"/>
                </a:cubicBezTo>
                <a:cubicBezTo>
                  <a:pt x="921926" y="517407"/>
                  <a:pt x="1627481" y="534340"/>
                  <a:pt x="2009422" y="459081"/>
                </a:cubicBezTo>
                <a:cubicBezTo>
                  <a:pt x="2391363" y="383822"/>
                  <a:pt x="2635955" y="150518"/>
                  <a:pt x="2878666" y="75259"/>
                </a:cubicBezTo>
                <a:cubicBezTo>
                  <a:pt x="3121377" y="0"/>
                  <a:pt x="3293533" y="3762"/>
                  <a:pt x="3465689" y="7525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6715140" y="4929198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142976" y="1857364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서브 클래스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42976" y="4000504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err="1" smtClean="0"/>
              <a:t>업캐스팅에</a:t>
            </a:r>
            <a:r>
              <a:rPr lang="ko-KR" altLang="en-US" dirty="0" smtClean="0"/>
              <a:t> 의해 슈퍼클래스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바인딩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43042" y="328612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결과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Line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출력됨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43042" y="57150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결과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Line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출력됨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72330" y="492919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동적바인딩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8" name="바닥글 개체 틀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5-4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1570426"/>
            <a:ext cx="259228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dirty="0"/>
              <a:t>class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next;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 { next = null;}</a:t>
            </a:r>
          </a:p>
          <a:p>
            <a:pPr defTabSz="144000"/>
            <a:r>
              <a:rPr lang="en-US" altLang="ko-KR" sz="1200" dirty="0"/>
              <a:t>	 public void draw()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class Line extends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("Line");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class Circle extends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("Circle");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779912" y="1557875"/>
            <a:ext cx="424847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MethodOverringEx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Line </a:t>
            </a:r>
            <a:r>
              <a:rPr lang="en-US" altLang="ko-KR" sz="1200" dirty="0" err="1"/>
              <a:t>line</a:t>
            </a:r>
            <a:r>
              <a:rPr lang="en-US" altLang="ko-KR" sz="1200" dirty="0"/>
              <a:t>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p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r = line;</a:t>
            </a:r>
          </a:p>
          <a:p>
            <a:pPr defTabSz="144000"/>
            <a:r>
              <a:rPr lang="en-US" altLang="ko-KR" sz="1200" dirty="0"/>
              <a:t>		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obj.draw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DObject.draw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p.draw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r.draw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circle = new Circle();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 </a:t>
            </a:r>
            <a:r>
              <a:rPr lang="ko-KR" altLang="en-US" sz="1200" dirty="0"/>
              <a:t>출력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"Circle"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44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9912" y="5037276"/>
            <a:ext cx="136815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DObject</a:t>
            </a:r>
            <a:r>
              <a:rPr lang="en-US" altLang="ko-KR" sz="1200" dirty="0"/>
              <a:t> draw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60040" y="1062961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9545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839998" y="54034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obj</a:t>
            </a:r>
            <a:endParaRPr lang="ko-KR" altLang="en-US" sz="1200" dirty="0"/>
          </a:p>
        </p:txBody>
      </p:sp>
      <p:sp>
        <p:nvSpPr>
          <p:cNvPr id="38" name="순서도: 처리 37"/>
          <p:cNvSpPr/>
          <p:nvPr/>
        </p:nvSpPr>
        <p:spPr>
          <a:xfrm>
            <a:off x="5200466" y="742092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15579" y="40466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15920" y="527778"/>
            <a:ext cx="642942" cy="276999"/>
            <a:chOff x="1000100" y="1500174"/>
            <a:chExt cx="642942" cy="276999"/>
          </a:xfrm>
        </p:grpSpPr>
        <p:sp>
          <p:nvSpPr>
            <p:cNvPr id="42" name="TextBox 41"/>
            <p:cNvSpPr txBox="1"/>
            <p:nvPr/>
          </p:nvSpPr>
          <p:spPr>
            <a:xfrm>
              <a:off x="1000100" y="1500174"/>
              <a:ext cx="64294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43" name="순서도: 연결자 42"/>
            <p:cNvSpPr/>
            <p:nvPr/>
          </p:nvSpPr>
          <p:spPr>
            <a:xfrm>
              <a:off x="1263274" y="1561558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44" name="직선 화살표 연결선 43"/>
          <p:cNvCxnSpPr>
            <a:stCxn id="43" idx="6"/>
          </p:cNvCxnSpPr>
          <p:nvPr/>
        </p:nvCxnSpPr>
        <p:spPr>
          <a:xfrm>
            <a:off x="4521970" y="668683"/>
            <a:ext cx="678496" cy="73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/>
          <p:cNvSpPr/>
          <p:nvPr/>
        </p:nvSpPr>
        <p:spPr>
          <a:xfrm>
            <a:off x="5214179" y="3217890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623658" y="358515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</a:t>
            </a:r>
            <a:endParaRPr lang="ko-KR" altLang="en-US" sz="1200" dirty="0"/>
          </a:p>
        </p:txBody>
      </p:sp>
      <p:sp>
        <p:nvSpPr>
          <p:cNvPr id="49" name="순서도: 처리 48"/>
          <p:cNvSpPr/>
          <p:nvPr/>
        </p:nvSpPr>
        <p:spPr>
          <a:xfrm>
            <a:off x="5214179" y="2932138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280912" y="258994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357055" y="3289328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52" name="그룹 51"/>
          <p:cNvGrpSpPr/>
          <p:nvPr/>
        </p:nvGrpSpPr>
        <p:grpSpPr>
          <a:xfrm>
            <a:off x="4115920" y="2717824"/>
            <a:ext cx="642942" cy="276999"/>
            <a:chOff x="1000100" y="1500174"/>
            <a:chExt cx="642942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1000100" y="1500174"/>
              <a:ext cx="64294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1263274" y="15710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55" name="직선 화살표 연결선 54"/>
          <p:cNvCxnSpPr>
            <a:stCxn id="54" idx="6"/>
          </p:cNvCxnSpPr>
          <p:nvPr/>
        </p:nvCxnSpPr>
        <p:spPr>
          <a:xfrm>
            <a:off x="4521970" y="2868254"/>
            <a:ext cx="692209" cy="63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6130280" y="3075014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2839998" y="271122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p</a:t>
            </a:r>
            <a:endParaRPr lang="ko-KR" altLang="en-US" sz="1200" dirty="0"/>
          </a:p>
        </p:txBody>
      </p:sp>
      <p:sp>
        <p:nvSpPr>
          <p:cNvPr id="64" name="순서도: 처리 63"/>
          <p:cNvSpPr/>
          <p:nvPr/>
        </p:nvSpPr>
        <p:spPr>
          <a:xfrm>
            <a:off x="5187490" y="1883572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draw()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5623658" y="224696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</a:t>
            </a:r>
            <a:endParaRPr lang="ko-KR" altLang="en-US" sz="1200" dirty="0"/>
          </a:p>
        </p:txBody>
      </p:sp>
      <p:sp>
        <p:nvSpPr>
          <p:cNvPr id="66" name="순서도: 처리 65"/>
          <p:cNvSpPr/>
          <p:nvPr/>
        </p:nvSpPr>
        <p:spPr>
          <a:xfrm>
            <a:off x="5187490" y="1597820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332980" y="125470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330366" y="1955010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69" name="그룹 68"/>
          <p:cNvGrpSpPr/>
          <p:nvPr/>
        </p:nvGrpSpPr>
        <p:grpSpPr>
          <a:xfrm>
            <a:off x="4115920" y="1383506"/>
            <a:ext cx="642942" cy="276999"/>
            <a:chOff x="1000100" y="1500174"/>
            <a:chExt cx="642942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000100" y="1500174"/>
              <a:ext cx="64294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1263274" y="1561558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72" name="직선 화살표 연결선 71"/>
          <p:cNvCxnSpPr>
            <a:stCxn id="71" idx="6"/>
          </p:cNvCxnSpPr>
          <p:nvPr/>
        </p:nvCxnSpPr>
        <p:spPr>
          <a:xfrm>
            <a:off x="4521970" y="1524411"/>
            <a:ext cx="665520" cy="73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6116184" y="1740696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839998" y="136425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 </a:t>
            </a:r>
            <a:r>
              <a:rPr lang="en-US" altLang="ko-KR" sz="1200" dirty="0" err="1" smtClean="0"/>
              <a:t>line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4115920" y="2038146"/>
            <a:ext cx="642942" cy="276999"/>
            <a:chOff x="1000100" y="1500174"/>
            <a:chExt cx="642942" cy="276999"/>
          </a:xfrm>
        </p:grpSpPr>
        <p:sp>
          <p:nvSpPr>
            <p:cNvPr id="76" name="TextBox 75"/>
            <p:cNvSpPr txBox="1"/>
            <p:nvPr/>
          </p:nvSpPr>
          <p:spPr>
            <a:xfrm>
              <a:off x="1000100" y="1500174"/>
              <a:ext cx="64294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77" name="순서도: 연결자 76"/>
            <p:cNvSpPr/>
            <p:nvPr/>
          </p:nvSpPr>
          <p:spPr>
            <a:xfrm>
              <a:off x="1263274" y="15710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839998" y="203833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r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77" idx="7"/>
          </p:cNvCxnSpPr>
          <p:nvPr/>
        </p:nvCxnSpPr>
        <p:spPr>
          <a:xfrm flipV="1">
            <a:off x="4501046" y="1603932"/>
            <a:ext cx="670381" cy="528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87925" y="704712"/>
            <a:ext cx="137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draw”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599972" y="19736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“Line”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642845" y="328279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“Line”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83" name="순서도: 처리 82"/>
          <p:cNvSpPr/>
          <p:nvPr/>
        </p:nvSpPr>
        <p:spPr>
          <a:xfrm>
            <a:off x="5248794" y="4618393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draw()</a:t>
            </a:r>
            <a:endParaRPr lang="ko-KR" alt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5623658" y="4985654"/>
            <a:ext cx="4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Rect</a:t>
            </a:r>
            <a:endParaRPr lang="ko-KR" altLang="en-US" sz="1200" dirty="0"/>
          </a:p>
        </p:txBody>
      </p:sp>
      <p:sp>
        <p:nvSpPr>
          <p:cNvPr id="85" name="순서도: 처리 84"/>
          <p:cNvSpPr/>
          <p:nvPr/>
        </p:nvSpPr>
        <p:spPr>
          <a:xfrm>
            <a:off x="5248794" y="4332641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315527" y="3990449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391670" y="4689831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88" name="그룹 87"/>
          <p:cNvGrpSpPr/>
          <p:nvPr/>
        </p:nvGrpSpPr>
        <p:grpSpPr>
          <a:xfrm>
            <a:off x="4115920" y="4118327"/>
            <a:ext cx="642942" cy="276999"/>
            <a:chOff x="1000100" y="1500174"/>
            <a:chExt cx="642942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1000100" y="1500174"/>
              <a:ext cx="64294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90" name="순서도: 연결자 89"/>
            <p:cNvSpPr/>
            <p:nvPr/>
          </p:nvSpPr>
          <p:spPr>
            <a:xfrm>
              <a:off x="1263274" y="1561558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91" name="직선 화살표 연결선 90"/>
          <p:cNvCxnSpPr>
            <a:stCxn id="90" idx="6"/>
          </p:cNvCxnSpPr>
          <p:nvPr/>
        </p:nvCxnSpPr>
        <p:spPr>
          <a:xfrm>
            <a:off x="4521970" y="4259232"/>
            <a:ext cx="726824" cy="73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91"/>
          <p:cNvSpPr/>
          <p:nvPr/>
        </p:nvSpPr>
        <p:spPr>
          <a:xfrm>
            <a:off x="6164895" y="4475517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3" name="TextBox 92"/>
          <p:cNvSpPr txBox="1"/>
          <p:nvPr/>
        </p:nvSpPr>
        <p:spPr>
          <a:xfrm>
            <a:off x="2839998" y="4111729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rect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677460" y="4683295"/>
            <a:ext cx="7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95" name="순서도: 처리 94"/>
          <p:cNvSpPr/>
          <p:nvPr/>
        </p:nvSpPr>
        <p:spPr>
          <a:xfrm>
            <a:off x="5283530" y="6098771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draw()</a:t>
            </a:r>
            <a:endParaRPr lang="ko-KR" alt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5623658" y="652739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Circle</a:t>
            </a:r>
            <a:endParaRPr lang="ko-KR" altLang="en-US" sz="1200" dirty="0"/>
          </a:p>
        </p:txBody>
      </p:sp>
      <p:sp>
        <p:nvSpPr>
          <p:cNvPr id="97" name="순서도: 처리 96"/>
          <p:cNvSpPr/>
          <p:nvPr/>
        </p:nvSpPr>
        <p:spPr>
          <a:xfrm>
            <a:off x="5283530" y="5813019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5350263" y="5470827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426406" y="6170209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00" name="그룹 99"/>
          <p:cNvGrpSpPr/>
          <p:nvPr/>
        </p:nvGrpSpPr>
        <p:grpSpPr>
          <a:xfrm>
            <a:off x="4115920" y="5598705"/>
            <a:ext cx="642942" cy="276999"/>
            <a:chOff x="1000100" y="1500174"/>
            <a:chExt cx="642942" cy="276999"/>
          </a:xfrm>
        </p:grpSpPr>
        <p:sp>
          <p:nvSpPr>
            <p:cNvPr id="101" name="TextBox 100"/>
            <p:cNvSpPr txBox="1"/>
            <p:nvPr/>
          </p:nvSpPr>
          <p:spPr>
            <a:xfrm>
              <a:off x="1000100" y="1500174"/>
              <a:ext cx="64294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1263274" y="15710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103" name="직선 화살표 연결선 102"/>
          <p:cNvCxnSpPr>
            <a:stCxn id="102" idx="6"/>
          </p:cNvCxnSpPr>
          <p:nvPr/>
        </p:nvCxnSpPr>
        <p:spPr>
          <a:xfrm>
            <a:off x="4521970" y="5749135"/>
            <a:ext cx="761560" cy="63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자유형 103"/>
          <p:cNvSpPr/>
          <p:nvPr/>
        </p:nvSpPr>
        <p:spPr>
          <a:xfrm>
            <a:off x="6199631" y="5955895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2839998" y="559210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circle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712196" y="6163673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“Circle”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107" name="타원 106"/>
          <p:cNvSpPr/>
          <p:nvPr/>
        </p:nvSpPr>
        <p:spPr>
          <a:xfrm>
            <a:off x="5312027" y="742092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9" name="바닥글 개체 틀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1648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22860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0" y="1785926"/>
            <a:ext cx="4429124" cy="4019338"/>
          </a:xfrm>
        </p:spPr>
        <p:txBody>
          <a:bodyPr>
            <a:normAutofit/>
          </a:bodyPr>
          <a:lstStyle/>
          <a:p>
            <a:pPr marL="180000" indent="-25200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반드시 슈퍼 클래스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동일한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동일한 호출 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반환 타입을 가져야 한다</a:t>
            </a:r>
            <a:r>
              <a:rPr lang="en-US" altLang="ko-KR" sz="1800" dirty="0" smtClean="0"/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오버라이딩된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지정자는 슈퍼 클래스의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 보다 좁아질 수 없다</a:t>
            </a:r>
            <a:r>
              <a:rPr lang="en-US" altLang="ko-KR" sz="1800" dirty="0" smtClean="0"/>
              <a:t>.</a:t>
            </a:r>
          </a:p>
          <a:p>
            <a:pPr marL="180000" lvl="1" indent="-25200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public &gt; protected &gt; private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</a:rPr>
              <a:t>순으로 지정 범위가 좁아진다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반환 타입만 다르면 오류</a:t>
            </a:r>
            <a:endParaRPr lang="en-US" altLang="ko-KR" sz="1800" dirty="0" smtClean="0"/>
          </a:p>
          <a:p>
            <a:pPr marL="180000" indent="-252000">
              <a:buNone/>
            </a:pPr>
            <a:r>
              <a:rPr lang="en-US" altLang="ko-KR" sz="1800" dirty="0" smtClean="0"/>
              <a:t>4. static, private,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final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오버라이딩</a:t>
            </a:r>
            <a:r>
              <a:rPr lang="ko-KR" altLang="en-US" sz="1800" dirty="0" smtClean="0"/>
              <a:t> 될 수 없다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8480" y="836712"/>
            <a:ext cx="4139984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</a:t>
            </a:r>
          </a:p>
          <a:p>
            <a:pPr lvl="1"/>
            <a:r>
              <a:rPr lang="en-US" altLang="ko-KR" sz="1400" dirty="0" smtClean="0"/>
              <a:t>String name;</a:t>
            </a:r>
          </a:p>
          <a:p>
            <a:pPr lvl="1"/>
            <a:r>
              <a:rPr lang="en-US" altLang="ko-KR" sz="1400" dirty="0" smtClean="0"/>
              <a:t>String phone;</a:t>
            </a:r>
          </a:p>
          <a:p>
            <a:pPr lvl="1"/>
            <a:r>
              <a:rPr lang="en-US" altLang="ko-KR" sz="1400" dirty="0" smtClean="0"/>
              <a:t>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i="1" dirty="0" smtClean="0"/>
              <a:t>ID;</a:t>
            </a:r>
          </a:p>
          <a:p>
            <a:pPr lvl="1"/>
            <a:endParaRPr lang="ko-KR" altLang="en-US" sz="1400" dirty="0" smtClean="0"/>
          </a:p>
          <a:p>
            <a:pPr lvl="1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setName</a:t>
            </a:r>
            <a:r>
              <a:rPr lang="en-US" altLang="ko-KR" sz="1400" dirty="0" smtClean="0"/>
              <a:t>(String s) {</a:t>
            </a:r>
          </a:p>
          <a:p>
            <a:pPr lvl="2"/>
            <a:r>
              <a:rPr lang="en-US" altLang="ko-KR" sz="1400" dirty="0" smtClean="0"/>
              <a:t>name = s;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dirty="0" smtClean="0"/>
              <a:t>public String </a:t>
            </a:r>
            <a:r>
              <a:rPr lang="en-US" altLang="ko-KR" sz="1400" dirty="0" err="1" smtClean="0"/>
              <a:t>getPhone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smtClean="0"/>
              <a:t>return phone;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dirty="0" smtClean="0"/>
              <a:t>public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getID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smtClean="0"/>
              <a:t>return </a:t>
            </a:r>
            <a:r>
              <a:rPr lang="en-US" altLang="ko-KR" sz="1400" i="1" dirty="0" smtClean="0"/>
              <a:t>ID;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class Professor extends Person {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protected void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(String s) { </a:t>
            </a:r>
            <a:r>
              <a:rPr lang="en-US" altLang="ko-KR" sz="1400" dirty="0" smtClean="0"/>
              <a:t>// 2</a:t>
            </a:r>
            <a:r>
              <a:rPr lang="ko-KR" altLang="en-US" sz="1400" dirty="0" smtClean="0"/>
              <a:t>번 조건위배</a:t>
            </a:r>
            <a:endParaRPr lang="en-US" altLang="ko-KR" sz="14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dirty="0" smtClean="0"/>
              <a:t>public String </a:t>
            </a:r>
            <a:r>
              <a:rPr lang="en-US" altLang="ko-KR" sz="1400" dirty="0" err="1" smtClean="0"/>
              <a:t>getPhone</a:t>
            </a:r>
            <a:r>
              <a:rPr lang="en-US" altLang="ko-KR" sz="1400" dirty="0" smtClean="0"/>
              <a:t>() {	// 1</a:t>
            </a:r>
            <a:r>
              <a:rPr lang="ko-KR" altLang="en-US" sz="1400" dirty="0" smtClean="0"/>
              <a:t>번 조건 성공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return phone;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getPhone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(){</a:t>
            </a:r>
            <a:r>
              <a:rPr lang="en-US" altLang="ko-KR" sz="1400" dirty="0" smtClean="0"/>
              <a:t>	// 3</a:t>
            </a:r>
            <a:r>
              <a:rPr lang="ko-KR" altLang="en-US" sz="1400" dirty="0" smtClean="0"/>
              <a:t>번 조건 위배</a:t>
            </a:r>
            <a:endParaRPr lang="en-US" altLang="ko-KR" sz="14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public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getID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() </a:t>
            </a:r>
            <a:r>
              <a:rPr lang="en-US" altLang="ko-KR" sz="1400" u="sng" strike="sngStrike" dirty="0" smtClean="0">
                <a:solidFill>
                  <a:srgbClr val="FF0000"/>
                </a:solidFill>
              </a:rPr>
              <a:t>{ </a:t>
            </a:r>
            <a:r>
              <a:rPr lang="en-US" altLang="ko-KR" sz="1400" dirty="0" smtClean="0"/>
              <a:t>// 4</a:t>
            </a:r>
            <a:r>
              <a:rPr lang="ko-KR" altLang="en-US" sz="1400" dirty="0" smtClean="0"/>
              <a:t>번 조건 위배</a:t>
            </a:r>
            <a:endParaRPr lang="en-US" altLang="ko-KR" sz="1400" u="sng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5164" y="260648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0"/>
            <a:ext cx="414340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start, n,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err="1" smtClean="0"/>
              <a:t>링크드</a:t>
            </a:r>
            <a:r>
              <a:rPr lang="ko-KR" altLang="en-US" sz="1400" dirty="0" smtClean="0"/>
              <a:t> 리스트로 도형 생성하여 연결하기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start = new Line(); //Line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연결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n = start;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();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n.next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 //</a:t>
            </a:r>
            <a:r>
              <a:rPr lang="en-US" altLang="ko-KR" sz="1400" dirty="0" err="1" smtClean="0"/>
              <a:t>Rect</a:t>
            </a:r>
            <a:r>
              <a:rPr lang="ko-KR" altLang="en-US" sz="1400" dirty="0" smtClean="0"/>
              <a:t>객체 연결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n =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 = new Line(); // Line </a:t>
            </a:r>
            <a:r>
              <a:rPr lang="ko-KR" altLang="en-US" sz="1400" dirty="0" smtClean="0"/>
              <a:t>객체 연결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n.next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n =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 = new Circle(); // Circle </a:t>
            </a:r>
            <a:r>
              <a:rPr lang="ko-KR" altLang="en-US" sz="1400" dirty="0" smtClean="0"/>
              <a:t>객체 연결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n.next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// </a:t>
            </a:r>
            <a:r>
              <a:rPr lang="ko-KR" altLang="en-US" sz="1400" dirty="0" smtClean="0"/>
              <a:t>모든 도형 출력하기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while(start != null)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start.draw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start = </a:t>
            </a:r>
            <a:r>
              <a:rPr lang="en-US" altLang="ko-KR" sz="1400" dirty="0" err="1" smtClean="0"/>
              <a:t>start.next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2214546" y="5214950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6" name="순서도: 처리 5"/>
          <p:cNvSpPr/>
          <p:nvPr/>
        </p:nvSpPr>
        <p:spPr>
          <a:xfrm>
            <a:off x="3857620" y="5214950"/>
            <a:ext cx="1285884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draw()</a:t>
            </a:r>
            <a:endParaRPr lang="ko-KR" altLang="en-US" sz="1600"/>
          </a:p>
        </p:txBody>
      </p:sp>
      <p:sp>
        <p:nvSpPr>
          <p:cNvPr id="7" name="순서도: 처리 6"/>
          <p:cNvSpPr/>
          <p:nvPr/>
        </p:nvSpPr>
        <p:spPr>
          <a:xfrm>
            <a:off x="5500694" y="5214950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draw()</a:t>
            </a:r>
            <a:endParaRPr lang="ko-KR" altLang="en-US" sz="1600"/>
          </a:p>
        </p:txBody>
      </p:sp>
      <p:sp>
        <p:nvSpPr>
          <p:cNvPr id="8" name="순서도: 처리 7"/>
          <p:cNvSpPr/>
          <p:nvPr/>
        </p:nvSpPr>
        <p:spPr>
          <a:xfrm>
            <a:off x="7215206" y="5214950"/>
            <a:ext cx="1285884" cy="1357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draw()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571736" y="564357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Line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857884" y="564357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Line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214810" y="5929330"/>
            <a:ext cx="518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Rect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8" idx="1"/>
          </p:cNvCxnSpPr>
          <p:nvPr/>
        </p:nvCxnSpPr>
        <p:spPr>
          <a:xfrm>
            <a:off x="3500430" y="5072074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43504" y="5072074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786578" y="5072074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48" y="4643446"/>
            <a:ext cx="1286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DObject</a:t>
            </a:r>
            <a:r>
              <a:rPr lang="en-US" altLang="ko-KR" sz="1600" dirty="0" smtClean="0"/>
              <a:t> start</a:t>
            </a:r>
            <a:endParaRPr lang="ko-KR" altLang="en-US" sz="1600" dirty="0"/>
          </a:p>
        </p:txBody>
      </p:sp>
      <p:sp>
        <p:nvSpPr>
          <p:cNvPr id="17" name="순서도: 처리 16"/>
          <p:cNvSpPr/>
          <p:nvPr/>
        </p:nvSpPr>
        <p:spPr>
          <a:xfrm>
            <a:off x="2214546" y="4929198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18" name="순서도: 처리 17"/>
          <p:cNvSpPr/>
          <p:nvPr/>
        </p:nvSpPr>
        <p:spPr>
          <a:xfrm>
            <a:off x="3857620" y="4929198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draw()</a:t>
            </a:r>
            <a:endParaRPr lang="ko-KR" altLang="en-US" sz="1600"/>
          </a:p>
        </p:txBody>
      </p:sp>
      <p:sp>
        <p:nvSpPr>
          <p:cNvPr id="19" name="순서도: 처리 18"/>
          <p:cNvSpPr/>
          <p:nvPr/>
        </p:nvSpPr>
        <p:spPr>
          <a:xfrm>
            <a:off x="5500694" y="4929198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20" name="순서도: 처리 19"/>
          <p:cNvSpPr/>
          <p:nvPr/>
        </p:nvSpPr>
        <p:spPr>
          <a:xfrm>
            <a:off x="7215206" y="4929198"/>
            <a:ext cx="1285884" cy="28575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draw()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2357422" y="457200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0496" y="457200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3570" y="457200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8082" y="457200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4">
                    <a:lumMod val="75000"/>
                  </a:schemeClr>
                </a:solidFill>
              </a:rPr>
              <a:t>DObject</a:t>
            </a:r>
            <a:endParaRPr lang="ko-KR" altLang="en-US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57422" y="5286388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/>
          <p:cNvSpPr/>
          <p:nvPr/>
        </p:nvSpPr>
        <p:spPr>
          <a:xfrm>
            <a:off x="4000496" y="5429264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타원 26"/>
          <p:cNvSpPr/>
          <p:nvPr/>
        </p:nvSpPr>
        <p:spPr>
          <a:xfrm>
            <a:off x="5643570" y="5286388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타원 27"/>
          <p:cNvSpPr/>
          <p:nvPr/>
        </p:nvSpPr>
        <p:spPr>
          <a:xfrm>
            <a:off x="7358082" y="5786454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자유형 28"/>
          <p:cNvSpPr/>
          <p:nvPr/>
        </p:nvSpPr>
        <p:spPr>
          <a:xfrm>
            <a:off x="3206814" y="5065668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자유형 29"/>
          <p:cNvSpPr/>
          <p:nvPr/>
        </p:nvSpPr>
        <p:spPr>
          <a:xfrm>
            <a:off x="6429388" y="5072074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자유형 30"/>
          <p:cNvSpPr/>
          <p:nvPr/>
        </p:nvSpPr>
        <p:spPr>
          <a:xfrm>
            <a:off x="4786314" y="5072074"/>
            <a:ext cx="142876" cy="357190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자유형 31"/>
          <p:cNvSpPr/>
          <p:nvPr/>
        </p:nvSpPr>
        <p:spPr>
          <a:xfrm>
            <a:off x="8143900" y="5072074"/>
            <a:ext cx="214314" cy="714380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7572396" y="657227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Circle</a:t>
            </a:r>
            <a:endParaRPr lang="ko-KR" altLang="en-US" sz="16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214414" y="5000636"/>
            <a:ext cx="642942" cy="338554"/>
            <a:chOff x="1000100" y="1500174"/>
            <a:chExt cx="642942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1000100" y="1500174"/>
              <a:ext cx="64294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263274" y="16091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5" name="직선 화살표 연결선 14"/>
          <p:cNvCxnSpPr>
            <a:endCxn id="17" idx="1"/>
          </p:cNvCxnSpPr>
          <p:nvPr/>
        </p:nvCxnSpPr>
        <p:spPr>
          <a:xfrm flipV="1">
            <a:off x="1620464" y="5072074"/>
            <a:ext cx="594082" cy="117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04591" y="2308667"/>
            <a:ext cx="59182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Line</a:t>
            </a:r>
          </a:p>
          <a:p>
            <a:r>
              <a:rPr lang="en-US" altLang="ko-KR" sz="1400" dirty="0" err="1"/>
              <a:t>Rect</a:t>
            </a:r>
            <a:endParaRPr lang="en-US" altLang="ko-KR" sz="1400" dirty="0"/>
          </a:p>
          <a:p>
            <a:r>
              <a:rPr lang="en-US" altLang="ko-KR" sz="1400" dirty="0"/>
              <a:t>Line</a:t>
            </a:r>
          </a:p>
          <a:p>
            <a:r>
              <a:rPr lang="en-US" altLang="ko-KR" sz="1400" dirty="0"/>
              <a:t>Circle</a:t>
            </a:r>
            <a:endParaRPr lang="ko-KR" altLang="en-US" sz="1400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8" name="바닥글 개체 틀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9494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바인딩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357298"/>
            <a:ext cx="357190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b="1" dirty="0" err="1" smtClean="0"/>
              <a:t>SuperObject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protected String name;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smtClean="0">
                <a:solidFill>
                  <a:srgbClr val="FF0000"/>
                </a:solidFill>
              </a:rPr>
              <a:t>paint()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smtClean="0">
                <a:solidFill>
                  <a:srgbClr val="FF0000"/>
                </a:solidFill>
              </a:rPr>
              <a:t>draw();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smtClean="0">
                <a:solidFill>
                  <a:srgbClr val="FF0000"/>
                </a:solidFill>
              </a:rPr>
              <a:t>draw()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(“Super Object”);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SuperObject</a:t>
            </a:r>
            <a:r>
              <a:rPr lang="en-US" altLang="ko-KR" sz="1600" dirty="0" smtClean="0"/>
              <a:t> a = new </a:t>
            </a:r>
            <a:r>
              <a:rPr lang="en-US" altLang="ko-KR" sz="1600" dirty="0" err="1" smtClean="0"/>
              <a:t>SuperObject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a.paint</a:t>
            </a:r>
            <a:r>
              <a:rPr lang="en-US" altLang="ko-KR" sz="1600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1776687" y="5385408"/>
            <a:ext cx="1285884" cy="571504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paint()</a:t>
            </a:r>
          </a:p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365" y="53139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76555" y="5313970"/>
            <a:ext cx="642942" cy="338554"/>
            <a:chOff x="1000100" y="1500174"/>
            <a:chExt cx="642942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1000100" y="1500174"/>
              <a:ext cx="64294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263274" y="16091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6" name="직선 화살표 연결선 15"/>
          <p:cNvCxnSpPr>
            <a:endCxn id="8" idx="1"/>
          </p:cNvCxnSpPr>
          <p:nvPr/>
        </p:nvCxnSpPr>
        <p:spPr>
          <a:xfrm>
            <a:off x="1182605" y="5502500"/>
            <a:ext cx="594082" cy="168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2571" y="5528284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SuperObject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부분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6386650" y="5956912"/>
            <a:ext cx="1285884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24" name="순서도: 처리 23"/>
          <p:cNvSpPr/>
          <p:nvPr/>
        </p:nvSpPr>
        <p:spPr>
          <a:xfrm>
            <a:off x="6386650" y="5385408"/>
            <a:ext cx="1285884" cy="571504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paint()</a:t>
            </a:r>
          </a:p>
          <a:p>
            <a:pPr algn="ctr"/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6529526" y="6028350"/>
            <a:ext cx="1000132" cy="28575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자유형 25"/>
          <p:cNvSpPr/>
          <p:nvPr/>
        </p:nvSpPr>
        <p:spPr>
          <a:xfrm>
            <a:off x="7315344" y="5599721"/>
            <a:ext cx="142876" cy="50006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5029328" y="53139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386518" y="5313970"/>
            <a:ext cx="642942" cy="338554"/>
            <a:chOff x="1000100" y="1500174"/>
            <a:chExt cx="642942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1000100" y="1500174"/>
              <a:ext cx="64294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1263274" y="16091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1" name="직선 화살표 연결선 30"/>
          <p:cNvCxnSpPr>
            <a:endCxn id="24" idx="1"/>
          </p:cNvCxnSpPr>
          <p:nvPr/>
        </p:nvCxnSpPr>
        <p:spPr>
          <a:xfrm>
            <a:off x="5792568" y="5502500"/>
            <a:ext cx="594082" cy="168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72534" y="5528284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SuperObject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부분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72534" y="6028350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SubObject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부분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2705381" y="5528284"/>
            <a:ext cx="127518" cy="261257"/>
          </a:xfrm>
          <a:custGeom>
            <a:avLst/>
            <a:gdLst>
              <a:gd name="connsiteX0" fmla="*/ 0 w 127518"/>
              <a:gd name="connsiteY0" fmla="*/ 0 h 261257"/>
              <a:gd name="connsiteX1" fmla="*/ 121298 w 127518"/>
              <a:gd name="connsiteY1" fmla="*/ 130629 h 261257"/>
              <a:gd name="connsiteX2" fmla="*/ 37322 w 127518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518" h="261257">
                <a:moveTo>
                  <a:pt x="0" y="0"/>
                </a:moveTo>
                <a:cubicBezTo>
                  <a:pt x="57539" y="43543"/>
                  <a:pt x="115078" y="87086"/>
                  <a:pt x="121298" y="130629"/>
                </a:cubicBezTo>
                <a:cubicBezTo>
                  <a:pt x="127518" y="174172"/>
                  <a:pt x="82420" y="217714"/>
                  <a:pt x="37322" y="261257"/>
                </a:cubicBezTo>
              </a:path>
            </a:pathLst>
          </a:cu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4929190" y="142852"/>
            <a:ext cx="400052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b="1" dirty="0" err="1" smtClean="0"/>
              <a:t>SuperObject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protected String name;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smtClean="0">
                <a:solidFill>
                  <a:srgbClr val="FF0000"/>
                </a:solidFill>
              </a:rPr>
              <a:t>paint()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smtClean="0">
                <a:solidFill>
                  <a:srgbClr val="FF0000"/>
                </a:solidFill>
              </a:rPr>
              <a:t>draw();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void draw()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(“Super Object”);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public class </a:t>
            </a:r>
            <a:r>
              <a:rPr lang="en-US" altLang="ko-KR" sz="1600" b="1" dirty="0" err="1" smtClean="0"/>
              <a:t>SubObject</a:t>
            </a:r>
            <a:r>
              <a:rPr lang="en-US" altLang="ko-KR" sz="1600" dirty="0" smtClean="0"/>
              <a:t> extends </a:t>
            </a:r>
            <a:r>
              <a:rPr lang="en-US" altLang="ko-KR" sz="1600" dirty="0" err="1" smtClean="0"/>
              <a:t>SuperObject</a:t>
            </a:r>
            <a:r>
              <a:rPr lang="en-US" altLang="ko-KR" sz="1600" dirty="0" smtClean="0"/>
              <a:t> {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smtClean="0">
                <a:solidFill>
                  <a:srgbClr val="FF0000"/>
                </a:solidFill>
              </a:rPr>
              <a:t>draw()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(“Sub Object”);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SuperObject</a:t>
            </a:r>
            <a:r>
              <a:rPr lang="en-US" altLang="ko-KR" sz="1600" dirty="0" smtClean="0"/>
              <a:t> b = new </a:t>
            </a:r>
            <a:r>
              <a:rPr lang="en-US" altLang="ko-KR" sz="1600" dirty="0" err="1" smtClean="0"/>
              <a:t>SubObject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b.paint</a:t>
            </a:r>
            <a:r>
              <a:rPr lang="en-US" altLang="ko-KR" sz="1600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43" name="곱셈 기호 42"/>
          <p:cNvSpPr/>
          <p:nvPr/>
        </p:nvSpPr>
        <p:spPr>
          <a:xfrm>
            <a:off x="7000892" y="1214422"/>
            <a:ext cx="285752" cy="285752"/>
          </a:xfrm>
          <a:prstGeom prst="mathMultiply">
            <a:avLst>
              <a:gd name="adj1" fmla="val 13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143900" y="200024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err="1" smtClean="0">
                <a:solidFill>
                  <a:srgbClr val="0070C0"/>
                </a:solidFill>
              </a:rPr>
              <a:t>동적바인딩</a:t>
            </a:r>
            <a:endParaRPr lang="ko-KR" altLang="en-US" sz="1400" i="1" dirty="0">
              <a:solidFill>
                <a:srgbClr val="0070C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857356" y="2285992"/>
            <a:ext cx="1374742" cy="428628"/>
          </a:xfrm>
          <a:custGeom>
            <a:avLst/>
            <a:gdLst>
              <a:gd name="connsiteX0" fmla="*/ 0 w 1374742"/>
              <a:gd name="connsiteY0" fmla="*/ 0 h 424206"/>
              <a:gd name="connsiteX1" fmla="*/ 1282045 w 1374742"/>
              <a:gd name="connsiteY1" fmla="*/ 131975 h 424206"/>
              <a:gd name="connsiteX2" fmla="*/ 556181 w 1374742"/>
              <a:gd name="connsiteY2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742" h="424206">
                <a:moveTo>
                  <a:pt x="0" y="0"/>
                </a:moveTo>
                <a:cubicBezTo>
                  <a:pt x="594674" y="30637"/>
                  <a:pt x="1189348" y="61274"/>
                  <a:pt x="1282045" y="131975"/>
                </a:cubicBezTo>
                <a:cubicBezTo>
                  <a:pt x="1374742" y="202676"/>
                  <a:pt x="965461" y="313441"/>
                  <a:pt x="556181" y="424206"/>
                </a:cubicBezTo>
              </a:path>
            </a:pathLst>
          </a:cu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6215074" y="1030941"/>
            <a:ext cx="2568843" cy="1755117"/>
          </a:xfrm>
          <a:custGeom>
            <a:avLst/>
            <a:gdLst>
              <a:gd name="connsiteX0" fmla="*/ 0 w 2517588"/>
              <a:gd name="connsiteY0" fmla="*/ 0 h 1685365"/>
              <a:gd name="connsiteX1" fmla="*/ 2411506 w 2517588"/>
              <a:gd name="connsiteY1" fmla="*/ 618565 h 1685365"/>
              <a:gd name="connsiteX2" fmla="*/ 636495 w 2517588"/>
              <a:gd name="connsiteY2" fmla="*/ 1685365 h 168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588" h="1685365">
                <a:moveTo>
                  <a:pt x="0" y="0"/>
                </a:moveTo>
                <a:cubicBezTo>
                  <a:pt x="1152712" y="168835"/>
                  <a:pt x="2305424" y="337671"/>
                  <a:pt x="2411506" y="618565"/>
                </a:cubicBezTo>
                <a:cubicBezTo>
                  <a:pt x="2517588" y="899459"/>
                  <a:pt x="893483" y="1510553"/>
                  <a:pt x="636495" y="1685365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6248400" y="1075765"/>
            <a:ext cx="1047376" cy="495847"/>
          </a:xfrm>
          <a:custGeom>
            <a:avLst/>
            <a:gdLst>
              <a:gd name="connsiteX0" fmla="*/ 0 w 1047376"/>
              <a:gd name="connsiteY0" fmla="*/ 0 h 403411"/>
              <a:gd name="connsiteX1" fmla="*/ 941294 w 1047376"/>
              <a:gd name="connsiteY1" fmla="*/ 259976 h 403411"/>
              <a:gd name="connsiteX2" fmla="*/ 636494 w 1047376"/>
              <a:gd name="connsiteY2" fmla="*/ 403411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376" h="403411">
                <a:moveTo>
                  <a:pt x="0" y="0"/>
                </a:moveTo>
                <a:cubicBezTo>
                  <a:pt x="417606" y="96370"/>
                  <a:pt x="835212" y="192741"/>
                  <a:pt x="941294" y="259976"/>
                </a:cubicBezTo>
                <a:cubicBezTo>
                  <a:pt x="1047376" y="327211"/>
                  <a:pt x="841935" y="365311"/>
                  <a:pt x="636494" y="403411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40456" y="2048933"/>
            <a:ext cx="543277" cy="1947334"/>
          </a:xfrm>
          <a:custGeom>
            <a:avLst/>
            <a:gdLst>
              <a:gd name="connsiteX0" fmla="*/ 543277 w 543277"/>
              <a:gd name="connsiteY0" fmla="*/ 1947334 h 1947334"/>
              <a:gd name="connsiteX1" fmla="*/ 77611 w 543277"/>
              <a:gd name="connsiteY1" fmla="*/ 1253067 h 1947334"/>
              <a:gd name="connsiteX2" fmla="*/ 77611 w 543277"/>
              <a:gd name="connsiteY2" fmla="*/ 381000 h 1947334"/>
              <a:gd name="connsiteX3" fmla="*/ 373944 w 543277"/>
              <a:gd name="connsiteY3" fmla="*/ 0 h 194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277" h="1947334">
                <a:moveTo>
                  <a:pt x="543277" y="1947334"/>
                </a:moveTo>
                <a:cubicBezTo>
                  <a:pt x="349249" y="1730728"/>
                  <a:pt x="155222" y="1514123"/>
                  <a:pt x="77611" y="1253067"/>
                </a:cubicBezTo>
                <a:cubicBezTo>
                  <a:pt x="0" y="992011"/>
                  <a:pt x="28222" y="589844"/>
                  <a:pt x="77611" y="381000"/>
                </a:cubicBezTo>
                <a:cubicBezTo>
                  <a:pt x="127000" y="172156"/>
                  <a:pt x="250472" y="86078"/>
                  <a:pt x="373944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4643438" y="857232"/>
            <a:ext cx="642942" cy="3071834"/>
          </a:xfrm>
          <a:custGeom>
            <a:avLst/>
            <a:gdLst>
              <a:gd name="connsiteX0" fmla="*/ 722488 w 722488"/>
              <a:gd name="connsiteY0" fmla="*/ 3141133 h 3141133"/>
              <a:gd name="connsiteX1" fmla="*/ 214488 w 722488"/>
              <a:gd name="connsiteY1" fmla="*/ 2616200 h 3141133"/>
              <a:gd name="connsiteX2" fmla="*/ 19755 w 722488"/>
              <a:gd name="connsiteY2" fmla="*/ 1625600 h 3141133"/>
              <a:gd name="connsiteX3" fmla="*/ 95955 w 722488"/>
              <a:gd name="connsiteY3" fmla="*/ 575733 h 3141133"/>
              <a:gd name="connsiteX4" fmla="*/ 587021 w 722488"/>
              <a:gd name="connsiteY4" fmla="*/ 0 h 31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488" h="3141133">
                <a:moveTo>
                  <a:pt x="722488" y="3141133"/>
                </a:moveTo>
                <a:cubicBezTo>
                  <a:pt x="527049" y="3004961"/>
                  <a:pt x="331610" y="2868789"/>
                  <a:pt x="214488" y="2616200"/>
                </a:cubicBezTo>
                <a:cubicBezTo>
                  <a:pt x="97366" y="2363611"/>
                  <a:pt x="39510" y="1965678"/>
                  <a:pt x="19755" y="1625600"/>
                </a:cubicBezTo>
                <a:cubicBezTo>
                  <a:pt x="0" y="1285522"/>
                  <a:pt x="1411" y="846666"/>
                  <a:pt x="95955" y="575733"/>
                </a:cubicBezTo>
                <a:cubicBezTo>
                  <a:pt x="190499" y="304800"/>
                  <a:pt x="388760" y="152400"/>
                  <a:pt x="587021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4348" y="4667167"/>
            <a:ext cx="127310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Super Object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4684451"/>
            <a:ext cx="110158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Sub Object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4" name="바닥글 개체 틀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1571604" y="4714884"/>
            <a:ext cx="1428760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/>
              <a:t>name</a:t>
            </a:r>
          </a:p>
          <a:p>
            <a:r>
              <a:rPr lang="en-US" altLang="ko-KR" sz="1600" smtClean="0"/>
              <a:t>draw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23" name="순서도: 처리 22"/>
          <p:cNvSpPr/>
          <p:nvPr/>
        </p:nvSpPr>
        <p:spPr>
          <a:xfrm>
            <a:off x="1571604" y="3857628"/>
            <a:ext cx="1428760" cy="857257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/>
              <a:t>name</a:t>
            </a:r>
          </a:p>
          <a:p>
            <a:r>
              <a:rPr lang="en-US" altLang="ko-KR" sz="1600" smtClean="0"/>
              <a:t>paint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draw()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85720" y="37861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42910" y="3786190"/>
            <a:ext cx="642942" cy="338554"/>
            <a:chOff x="1000100" y="1500174"/>
            <a:chExt cx="64294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000100" y="1500174"/>
              <a:ext cx="64294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1263274" y="1609183"/>
              <a:ext cx="142876" cy="159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048960" y="3974720"/>
            <a:ext cx="522644" cy="25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00364" y="4214818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SuperObject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부분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0364" y="492919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SubObject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부분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463324" y="575385"/>
            <a:ext cx="4429156" cy="5509200"/>
            <a:chOff x="4557618" y="142852"/>
            <a:chExt cx="4429156" cy="5509200"/>
          </a:xfrm>
        </p:grpSpPr>
        <p:sp>
          <p:nvSpPr>
            <p:cNvPr id="33" name="TextBox 32"/>
            <p:cNvSpPr txBox="1"/>
            <p:nvPr/>
          </p:nvSpPr>
          <p:spPr>
            <a:xfrm>
              <a:off x="4986246" y="142852"/>
              <a:ext cx="4000528" cy="5509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600" dirty="0" smtClean="0"/>
                <a:t>class </a:t>
              </a:r>
              <a:r>
                <a:rPr lang="en-US" altLang="ko-KR" sz="1600" b="1" dirty="0" err="1" smtClean="0"/>
                <a:t>SuperObject</a:t>
              </a:r>
              <a:r>
                <a:rPr lang="en-US" altLang="ko-KR" sz="1600" b="1" dirty="0" smtClean="0"/>
                <a:t> </a:t>
              </a:r>
              <a:r>
                <a:rPr lang="en-US" altLang="ko-KR" sz="1600" dirty="0" smtClean="0"/>
                <a:t>{</a:t>
              </a:r>
            </a:p>
            <a:p>
              <a:pPr defTabSz="180000"/>
              <a:r>
                <a:rPr lang="en-US" altLang="ko-KR" sz="1600" dirty="0" smtClean="0"/>
                <a:t>	protected String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name</a:t>
              </a:r>
              <a:r>
                <a:rPr lang="en-US" altLang="ko-KR" sz="1600" dirty="0" smtClean="0"/>
                <a:t>;</a:t>
              </a:r>
            </a:p>
            <a:p>
              <a:pPr defTabSz="180000"/>
              <a:r>
                <a:rPr lang="en-US" altLang="ko-KR" sz="1600" dirty="0" smtClean="0"/>
                <a:t>	public void paint() {</a:t>
              </a:r>
            </a:p>
            <a:p>
              <a:pPr defTabSz="180000"/>
              <a:r>
                <a:rPr lang="en-US" altLang="ko-KR" sz="1600" dirty="0" smtClean="0"/>
                <a:t>		draw();</a:t>
              </a:r>
            </a:p>
            <a:p>
              <a:pPr defTabSz="180000"/>
              <a:r>
                <a:rPr lang="en-US" altLang="ko-KR" sz="1600" dirty="0" smtClean="0"/>
                <a:t>	}</a:t>
              </a:r>
            </a:p>
            <a:p>
              <a:pPr defTabSz="180000"/>
              <a:r>
                <a:rPr lang="en-US" altLang="ko-KR" sz="1600" dirty="0" smtClean="0"/>
                <a:t>	public void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draw()</a:t>
              </a:r>
              <a:r>
                <a:rPr lang="en-US" altLang="ko-KR" sz="1600" dirty="0" smtClean="0"/>
                <a:t> {</a:t>
              </a:r>
            </a:p>
            <a:p>
              <a:pPr defTabSz="180000"/>
              <a:r>
                <a:rPr lang="en-US" altLang="ko-KR" sz="1600" dirty="0" smtClean="0"/>
                <a:t>		</a:t>
              </a:r>
              <a:r>
                <a:rPr lang="en-US" altLang="ko-KR" sz="1600" dirty="0" err="1" smtClean="0"/>
                <a:t>System.out.println</a:t>
              </a:r>
              <a:r>
                <a:rPr lang="en-US" altLang="ko-KR" sz="1600" dirty="0" smtClean="0"/>
                <a:t>(name);</a:t>
              </a:r>
            </a:p>
            <a:p>
              <a:pPr defTabSz="180000"/>
              <a:r>
                <a:rPr lang="en-US" altLang="ko-KR" sz="1600" dirty="0" smtClean="0"/>
                <a:t>	}</a:t>
              </a:r>
            </a:p>
            <a:p>
              <a:pPr defTabSz="180000"/>
              <a:r>
                <a:rPr lang="en-US" altLang="ko-KR" sz="1600" dirty="0" smtClean="0"/>
                <a:t>}</a:t>
              </a:r>
            </a:p>
            <a:p>
              <a:pPr defTabSz="180000"/>
              <a:r>
                <a:rPr lang="en-US" altLang="ko-KR" sz="1600" dirty="0" smtClean="0"/>
                <a:t>public class </a:t>
              </a:r>
              <a:r>
                <a:rPr lang="en-US" altLang="ko-KR" sz="1600" b="1" dirty="0" err="1" smtClean="0"/>
                <a:t>SubObject</a:t>
              </a:r>
              <a:r>
                <a:rPr lang="en-US" altLang="ko-KR" sz="1600" dirty="0" smtClean="0"/>
                <a:t> extends </a:t>
              </a:r>
              <a:r>
                <a:rPr lang="en-US" altLang="ko-KR" sz="1600" dirty="0" err="1" smtClean="0"/>
                <a:t>SuperObject</a:t>
              </a:r>
              <a:r>
                <a:rPr lang="en-US" altLang="ko-KR" sz="1600" dirty="0" smtClean="0"/>
                <a:t> {</a:t>
              </a:r>
            </a:p>
            <a:p>
              <a:pPr defTabSz="180000"/>
              <a:r>
                <a:rPr lang="en-US" altLang="ko-KR" sz="1600" dirty="0" smtClean="0"/>
                <a:t>	protected String name;</a:t>
              </a:r>
            </a:p>
            <a:p>
              <a:pPr defTabSz="180000"/>
              <a:r>
                <a:rPr lang="en-US" altLang="ko-KR" sz="1600" dirty="0" smtClean="0"/>
                <a:t>	public void draw() {</a:t>
              </a:r>
            </a:p>
            <a:p>
              <a:pPr defTabSz="180000"/>
              <a:r>
                <a:rPr lang="en-US" altLang="ko-KR" sz="1600" dirty="0" smtClean="0"/>
                <a:t>		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name = "Sub";</a:t>
              </a:r>
            </a:p>
            <a:p>
              <a:pPr defTabSz="180000"/>
              <a:r>
                <a:rPr lang="en-US" altLang="ko-KR" sz="1600" dirty="0" smtClean="0">
                  <a:solidFill>
                    <a:srgbClr val="FF0000"/>
                  </a:solidFill>
                </a:rPr>
                <a:t>		super.name = "Super";</a:t>
              </a:r>
            </a:p>
            <a:p>
              <a:pPr defTabSz="180000"/>
              <a:r>
                <a:rPr lang="en-US" altLang="ko-KR" sz="1600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super.draw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600" dirty="0" smtClean="0"/>
                <a:t>		</a:t>
              </a:r>
              <a:r>
                <a:rPr lang="en-US" altLang="ko-KR" sz="1600" dirty="0" err="1" smtClean="0"/>
                <a:t>System.out.println</a:t>
              </a:r>
              <a:r>
                <a:rPr lang="en-US" altLang="ko-KR" sz="1600" dirty="0" smtClean="0"/>
                <a:t>(name);</a:t>
              </a:r>
            </a:p>
            <a:p>
              <a:pPr defTabSz="180000"/>
              <a:r>
                <a:rPr lang="en-US" altLang="ko-KR" sz="1600" dirty="0" smtClean="0"/>
                <a:t>	}</a:t>
              </a:r>
            </a:p>
            <a:p>
              <a:pPr defTabSz="180000"/>
              <a:r>
                <a:rPr lang="en-US" altLang="ko-KR" sz="1600" dirty="0" smtClean="0"/>
                <a:t>	public static void main(String [] </a:t>
              </a:r>
              <a:r>
                <a:rPr lang="en-US" altLang="ko-KR" sz="1600" dirty="0" err="1" smtClean="0"/>
                <a:t>args</a:t>
              </a:r>
              <a:r>
                <a:rPr lang="en-US" altLang="ko-KR" sz="1600" dirty="0" smtClean="0"/>
                <a:t>) {</a:t>
              </a:r>
            </a:p>
            <a:p>
              <a:pPr defTabSz="180000"/>
              <a:r>
                <a:rPr lang="en-US" altLang="ko-KR" sz="1600" dirty="0" smtClean="0"/>
                <a:t>		</a:t>
              </a:r>
              <a:r>
                <a:rPr lang="en-US" altLang="ko-KR" sz="1600" dirty="0" err="1" smtClean="0"/>
                <a:t>SuperObject</a:t>
              </a:r>
              <a:r>
                <a:rPr lang="en-US" altLang="ko-KR" sz="1600" dirty="0" smtClean="0"/>
                <a:t> b = new </a:t>
              </a:r>
              <a:r>
                <a:rPr lang="en-US" altLang="ko-KR" sz="1600" dirty="0" err="1" smtClean="0"/>
                <a:t>SubObject</a:t>
              </a:r>
              <a:r>
                <a:rPr lang="en-US" altLang="ko-KR" sz="1600" dirty="0" smtClean="0"/>
                <a:t>();</a:t>
              </a:r>
            </a:p>
            <a:p>
              <a:pPr defTabSz="180000"/>
              <a:r>
                <a:rPr lang="en-US" altLang="ko-KR" sz="1600" dirty="0" smtClean="0"/>
                <a:t>		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b.paint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600" dirty="0" smtClean="0"/>
                <a:t>	}</a:t>
              </a:r>
            </a:p>
            <a:p>
              <a:pPr defTabSz="180000"/>
              <a:r>
                <a:rPr lang="en-US" altLang="ko-KR" sz="1600" dirty="0" smtClean="0"/>
                <a:t>}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557618" y="579954"/>
              <a:ext cx="871638" cy="2890838"/>
            </a:xfrm>
            <a:custGeom>
              <a:avLst/>
              <a:gdLst>
                <a:gd name="connsiteX0" fmla="*/ 884518 w 884518"/>
                <a:gd name="connsiteY0" fmla="*/ 2635624 h 2635624"/>
                <a:gd name="connsiteX1" fmla="*/ 32871 w 884518"/>
                <a:gd name="connsiteY1" fmla="*/ 1147482 h 2635624"/>
                <a:gd name="connsiteX2" fmla="*/ 687294 w 884518"/>
                <a:gd name="connsiteY2" fmla="*/ 0 h 263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18" h="2635624">
                  <a:moveTo>
                    <a:pt x="884518" y="2635624"/>
                  </a:moveTo>
                  <a:cubicBezTo>
                    <a:pt x="475130" y="2111188"/>
                    <a:pt x="65742" y="1586753"/>
                    <a:pt x="32871" y="1147482"/>
                  </a:cubicBezTo>
                  <a:cubicBezTo>
                    <a:pt x="0" y="708211"/>
                    <a:pt x="343647" y="354105"/>
                    <a:pt x="687294" y="0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6557882" y="1508648"/>
              <a:ext cx="2288412" cy="2263684"/>
            </a:xfrm>
            <a:custGeom>
              <a:avLst/>
              <a:gdLst>
                <a:gd name="connsiteX0" fmla="*/ 0 w 2262093"/>
                <a:gd name="connsiteY0" fmla="*/ 2009588 h 2009588"/>
                <a:gd name="connsiteX1" fmla="*/ 2205317 w 2262093"/>
                <a:gd name="connsiteY1" fmla="*/ 333188 h 2009588"/>
                <a:gd name="connsiteX2" fmla="*/ 340659 w 2262093"/>
                <a:gd name="connsiteY2" fmla="*/ 10459 h 20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2093" h="2009588">
                  <a:moveTo>
                    <a:pt x="0" y="2009588"/>
                  </a:moveTo>
                  <a:cubicBezTo>
                    <a:pt x="1074270" y="1337982"/>
                    <a:pt x="2148541" y="666376"/>
                    <a:pt x="2205317" y="333188"/>
                  </a:cubicBezTo>
                  <a:cubicBezTo>
                    <a:pt x="2262093" y="0"/>
                    <a:pt x="1301376" y="5229"/>
                    <a:pt x="340659" y="10459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143108" y="3929066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"Super"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08" y="4786322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"Sub"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91952" y="6084585"/>
            <a:ext cx="662361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Super</a:t>
            </a:r>
          </a:p>
          <a:p>
            <a:r>
              <a:rPr lang="en-US" altLang="ko-KR" sz="1600" dirty="0" smtClean="0"/>
              <a:t>Sub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42844" y="1643050"/>
            <a:ext cx="3877985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super</a:t>
            </a:r>
            <a:r>
              <a:rPr lang="ko-KR" altLang="en-US" dirty="0" smtClean="0"/>
              <a:t>는 서브클래스에서 슈퍼 클래스의 멤버를 접근할 때</a:t>
            </a:r>
            <a:endParaRPr lang="en-US" altLang="ko-KR" dirty="0" smtClean="0"/>
          </a:p>
          <a:p>
            <a:r>
              <a:rPr lang="ko-KR" altLang="en-US" dirty="0" smtClean="0"/>
              <a:t>사용되는 슈퍼클래스 타입의 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상속관계에 있는 서브 클래스에서만 사용됨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/>
              <a:t>오버라이딩된</a:t>
            </a:r>
            <a:r>
              <a:rPr lang="ko-KR" altLang="en-US" dirty="0"/>
              <a:t> 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시 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995936" y="3356992"/>
            <a:ext cx="3616910" cy="3384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1000108"/>
            <a:ext cx="8263797" cy="22848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필요성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000100" y="1357298"/>
            <a:ext cx="1000132" cy="114300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말하기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먹기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걷기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잠자기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1138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Person</a:t>
            </a:r>
            <a:endParaRPr lang="ko-KR" altLang="en-US" sz="1600" dirty="0"/>
          </a:p>
        </p:txBody>
      </p:sp>
      <p:sp>
        <p:nvSpPr>
          <p:cNvPr id="6" name="순서도: 처리 5"/>
          <p:cNvSpPr/>
          <p:nvPr/>
        </p:nvSpPr>
        <p:spPr>
          <a:xfrm>
            <a:off x="2357422" y="1357298"/>
            <a:ext cx="1000132" cy="142876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말하기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먹기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걷기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잠자기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공부하기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1000108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Student</a:t>
            </a:r>
            <a:endParaRPr lang="ko-KR" altLang="en-US" sz="1600" dirty="0"/>
          </a:p>
        </p:txBody>
      </p:sp>
      <p:sp>
        <p:nvSpPr>
          <p:cNvPr id="8" name="순서도: 처리 7"/>
          <p:cNvSpPr/>
          <p:nvPr/>
        </p:nvSpPr>
        <p:spPr>
          <a:xfrm>
            <a:off x="3857620" y="1357298"/>
            <a:ext cx="1000132" cy="16430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말하기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먹기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걷기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잠자기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공부하기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일하기</a:t>
            </a:r>
            <a:endParaRPr lang="en-US" altLang="ko-KR" sz="1600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430" y="1000108"/>
            <a:ext cx="1848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StudentWorker</a:t>
            </a:r>
            <a:endParaRPr lang="ko-KR" altLang="en-US" sz="1600" dirty="0"/>
          </a:p>
        </p:txBody>
      </p:sp>
      <p:sp>
        <p:nvSpPr>
          <p:cNvPr id="10" name="순서도: 처리 9"/>
          <p:cNvSpPr/>
          <p:nvPr/>
        </p:nvSpPr>
        <p:spPr>
          <a:xfrm>
            <a:off x="5643570" y="1357298"/>
            <a:ext cx="1000132" cy="142876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말하기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먹기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걷기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잠자기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7030A0"/>
                </a:solidFill>
              </a:rPr>
              <a:t>연구하기</a:t>
            </a:r>
            <a:endParaRPr lang="en-US" altLang="ko-KR" sz="1600" dirty="0" smtClean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0694" y="1000108"/>
            <a:ext cx="151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Researcher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929454" y="1000108"/>
            <a:ext cx="1366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Professor</a:t>
            </a:r>
            <a:endParaRPr lang="ko-KR" altLang="en-US" sz="1600" dirty="0"/>
          </a:p>
        </p:txBody>
      </p:sp>
      <p:sp>
        <p:nvSpPr>
          <p:cNvPr id="14" name="순서도: 처리 13"/>
          <p:cNvSpPr/>
          <p:nvPr/>
        </p:nvSpPr>
        <p:spPr>
          <a:xfrm>
            <a:off x="7215206" y="1357298"/>
            <a:ext cx="1000132" cy="16430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말하기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먹기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걷기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잠자기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7030A0"/>
                </a:solidFill>
              </a:rPr>
              <a:t>연구하기</a:t>
            </a:r>
            <a:endParaRPr lang="en-US" altLang="ko-KR" sz="1600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가르치기</a:t>
            </a:r>
            <a:endParaRPr lang="en-US" altLang="ko-KR" sz="1600" dirty="0" smtClean="0">
              <a:solidFill>
                <a:srgbClr val="0070C0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214942" y="3500438"/>
            <a:ext cx="1143008" cy="107157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말하기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먹기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걷기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잠자기</a:t>
            </a:r>
            <a:endParaRPr lang="en-US" altLang="ko-KR" sz="1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1934" y="3786190"/>
            <a:ext cx="11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Person </a:t>
            </a:r>
            <a:endParaRPr lang="ko-KR" altLang="en-US" sz="1600" dirty="0"/>
          </a:p>
        </p:txBody>
      </p:sp>
      <p:sp>
        <p:nvSpPr>
          <p:cNvPr id="19" name="순서도: 처리 18"/>
          <p:cNvSpPr/>
          <p:nvPr/>
        </p:nvSpPr>
        <p:spPr>
          <a:xfrm>
            <a:off x="4286248" y="5214950"/>
            <a:ext cx="1143008" cy="4286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공부하기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71802" y="5286388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Student</a:t>
            </a:r>
            <a:endParaRPr lang="ko-KR" altLang="en-US" sz="1600" dirty="0"/>
          </a:p>
        </p:txBody>
      </p:sp>
      <p:sp>
        <p:nvSpPr>
          <p:cNvPr id="21" name="순서도: 처리 20"/>
          <p:cNvSpPr/>
          <p:nvPr/>
        </p:nvSpPr>
        <p:spPr>
          <a:xfrm>
            <a:off x="4286248" y="6072206"/>
            <a:ext cx="1143008" cy="4286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B050"/>
                </a:solidFill>
              </a:rPr>
              <a:t>일하기</a:t>
            </a:r>
            <a:endParaRPr lang="en-US" altLang="ko-KR" sz="1600" dirty="0" smtClean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60" y="6143644"/>
            <a:ext cx="1848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StudentWorker</a:t>
            </a:r>
            <a:endParaRPr lang="ko-KR" altLang="en-US" sz="1600" dirty="0"/>
          </a:p>
        </p:txBody>
      </p:sp>
      <p:sp>
        <p:nvSpPr>
          <p:cNvPr id="23" name="순서도: 처리 22"/>
          <p:cNvSpPr/>
          <p:nvPr/>
        </p:nvSpPr>
        <p:spPr>
          <a:xfrm>
            <a:off x="6215074" y="5214950"/>
            <a:ext cx="1143008" cy="4286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7030A0"/>
                </a:solidFill>
              </a:rPr>
              <a:t>연구하기</a:t>
            </a:r>
            <a:endParaRPr lang="en-US" altLang="ko-KR" sz="1600" dirty="0" smtClean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58082" y="5214950"/>
            <a:ext cx="1517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Researcher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358082" y="6072206"/>
            <a:ext cx="1366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Professor</a:t>
            </a:r>
            <a:endParaRPr lang="ko-KR" altLang="en-US" sz="1600" dirty="0"/>
          </a:p>
        </p:txBody>
      </p:sp>
      <p:sp>
        <p:nvSpPr>
          <p:cNvPr id="26" name="순서도: 처리 25"/>
          <p:cNvSpPr/>
          <p:nvPr/>
        </p:nvSpPr>
        <p:spPr>
          <a:xfrm>
            <a:off x="6215074" y="6072206"/>
            <a:ext cx="1143008" cy="4286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B0F0"/>
                </a:solidFill>
              </a:rPr>
              <a:t>가르치기</a:t>
            </a:r>
            <a:endParaRPr lang="en-US" altLang="ko-KR" sz="1600" dirty="0" smtClean="0">
              <a:solidFill>
                <a:srgbClr val="00B0F0"/>
              </a:solidFill>
            </a:endParaRPr>
          </a:p>
        </p:txBody>
      </p:sp>
      <p:cxnSp>
        <p:nvCxnSpPr>
          <p:cNvPr id="27" name="직선 연결선 26"/>
          <p:cNvCxnSpPr>
            <a:endCxn id="19" idx="0"/>
          </p:cNvCxnSpPr>
          <p:nvPr/>
        </p:nvCxnSpPr>
        <p:spPr>
          <a:xfrm rot="5400000">
            <a:off x="4714876" y="507207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3" idx="0"/>
          </p:cNvCxnSpPr>
          <p:nvPr/>
        </p:nvCxnSpPr>
        <p:spPr>
          <a:xfrm rot="5400000">
            <a:off x="6643702" y="5072074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57752" y="4929198"/>
            <a:ext cx="192882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7" idx="2"/>
          </p:cNvCxnSpPr>
          <p:nvPr/>
        </p:nvCxnSpPr>
        <p:spPr>
          <a:xfrm rot="5400000" flipH="1" flipV="1">
            <a:off x="5607057" y="4750603"/>
            <a:ext cx="357984" cy="79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0"/>
            <a:endCxn id="19" idx="2"/>
          </p:cNvCxnSpPr>
          <p:nvPr/>
        </p:nvCxnSpPr>
        <p:spPr>
          <a:xfrm rot="5400000" flipH="1" flipV="1">
            <a:off x="4643438" y="5857892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0"/>
            <a:endCxn id="23" idx="2"/>
          </p:cNvCxnSpPr>
          <p:nvPr/>
        </p:nvCxnSpPr>
        <p:spPr>
          <a:xfrm rot="5400000" flipH="1" flipV="1">
            <a:off x="6572264" y="5857892"/>
            <a:ext cx="428628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57752" y="578645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상속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3570" y="492919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상속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29388" y="578645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00FF"/>
                </a:solidFill>
              </a:rPr>
              <a:t>상속</a:t>
            </a:r>
            <a:endParaRPr lang="ko-KR" altLang="en-US" sz="1200">
              <a:solidFill>
                <a:srgbClr val="0000FF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4315" y="3938069"/>
            <a:ext cx="3071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70C0"/>
                </a:solidFill>
              </a:rPr>
              <a:t> 클래스 사이의 멤버 중복 선언 방지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70C0"/>
                </a:solidFill>
              </a:rPr>
              <a:t> 필드와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sz="2000" dirty="0" smtClean="0">
                <a:solidFill>
                  <a:srgbClr val="0070C0"/>
                </a:solidFill>
              </a:rPr>
              <a:t> 재사용으로 클래스 간결화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70C0"/>
                </a:solidFill>
              </a:rPr>
              <a:t> 클래스 간 계층적 분류 및 관리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93435" y="625044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상속이 없는 경우 중복된 멤버를 가진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개의 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638556" y="3749979"/>
            <a:ext cx="1455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상속을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이용한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경우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중복이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제거되고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간결해진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클래스 구조</a:t>
            </a: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8" name="바닥글 개체 틀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711384"/>
            <a:ext cx="396044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Person {</a:t>
            </a:r>
          </a:p>
          <a:p>
            <a:pPr defTabSz="180000"/>
            <a:r>
              <a:rPr lang="en-US" altLang="ko-KR" sz="1600" dirty="0"/>
              <a:t>	String phone;</a:t>
            </a:r>
          </a:p>
          <a:p>
            <a:pPr defTabSz="180000"/>
            <a:r>
              <a:rPr lang="en-US" altLang="ko-KR" sz="1600" dirty="0"/>
              <a:t>	public void </a:t>
            </a:r>
            <a:r>
              <a:rPr lang="en-US" altLang="ko-KR" sz="1600" dirty="0" err="1"/>
              <a:t>setPhone</a:t>
            </a:r>
            <a:r>
              <a:rPr lang="en-US" altLang="ko-KR" sz="1600" dirty="0"/>
              <a:t>(String phone)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this.phone</a:t>
            </a:r>
            <a:r>
              <a:rPr lang="en-US" altLang="ko-KR" sz="1600" dirty="0"/>
              <a:t> = phone;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public String </a:t>
            </a:r>
            <a:r>
              <a:rPr lang="en-US" altLang="ko-KR" sz="1600" dirty="0" err="1"/>
              <a:t>getPhone</a:t>
            </a:r>
            <a:r>
              <a:rPr lang="en-US" altLang="ko-KR" sz="1600" dirty="0"/>
              <a:t>() {</a:t>
            </a:r>
          </a:p>
          <a:p>
            <a:pPr defTabSz="180000"/>
            <a:r>
              <a:rPr lang="en-US" altLang="ko-KR" sz="1600" dirty="0"/>
              <a:t>		return phone;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class Professor extends Person {</a:t>
            </a:r>
          </a:p>
          <a:p>
            <a:pPr defTabSz="180000"/>
            <a:r>
              <a:rPr lang="en-US" altLang="ko-KR" sz="1600" dirty="0"/>
              <a:t>	public String </a:t>
            </a:r>
            <a:r>
              <a:rPr lang="en-US" altLang="ko-KR" sz="1600" dirty="0" err="1"/>
              <a:t>getPhone</a:t>
            </a:r>
            <a:r>
              <a:rPr lang="en-US" altLang="ko-KR" sz="1600" dirty="0"/>
              <a:t>() {</a:t>
            </a:r>
          </a:p>
          <a:p>
            <a:pPr defTabSz="180000"/>
            <a:r>
              <a:rPr lang="en-US" altLang="ko-KR" sz="1600" dirty="0"/>
              <a:t>		return "Professor : " + </a:t>
            </a:r>
            <a:r>
              <a:rPr lang="en-US" altLang="ko-KR" sz="1600" dirty="0" err="1"/>
              <a:t>super.getPhone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62880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새로운 클래스를 만들고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getPhone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재정의하라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호출하도록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841" y="2738564"/>
            <a:ext cx="402094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class Overriding {</a:t>
            </a:r>
          </a:p>
          <a:p>
            <a:pPr defTabSz="180000"/>
            <a:r>
              <a:rPr lang="en-US" altLang="ko-KR" sz="1600" dirty="0" smtClean="0"/>
              <a:t>	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	Professor a = new Professor();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a.setPhone</a:t>
            </a:r>
            <a:r>
              <a:rPr lang="en-US" altLang="ko-KR" sz="1600" dirty="0" smtClean="0"/>
              <a:t>("011-123-1234");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a.getPhone</a:t>
            </a:r>
            <a:r>
              <a:rPr lang="en-US" altLang="ko-KR" sz="1600" dirty="0" smtClean="0"/>
              <a:t>());</a:t>
            </a:r>
          </a:p>
          <a:p>
            <a:pPr defTabSz="180000"/>
            <a:r>
              <a:rPr lang="en-US" altLang="ko-KR" sz="1600" dirty="0" smtClean="0"/>
              <a:t>		Person p = a;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p.getPhone</a:t>
            </a:r>
            <a:r>
              <a:rPr lang="en-US" altLang="ko-KR" sz="1600" dirty="0" smtClean="0"/>
              <a:t>());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64841" y="5447613"/>
            <a:ext cx="20886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Professor : 011-123-1234</a:t>
            </a:r>
          </a:p>
          <a:p>
            <a:r>
              <a:rPr lang="en-US" altLang="ko-KR" sz="1400" dirty="0"/>
              <a:t>Professor : 011-123-1234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555776" y="4013448"/>
            <a:ext cx="1800200" cy="864096"/>
          </a:xfrm>
          <a:prstGeom prst="wedgeRoundRectCallout">
            <a:avLst>
              <a:gd name="adj1" fmla="val -15716"/>
              <a:gd name="adj2" fmla="val 14582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super.getPhone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 smtClean="0">
                <a:solidFill>
                  <a:schemeClr val="tx1"/>
                </a:solidFill>
              </a:rPr>
              <a:t>은 아래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p.getPhone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 smtClean="0">
                <a:solidFill>
                  <a:schemeClr val="tx1"/>
                </a:solidFill>
              </a:rPr>
              <a:t>과 달리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동적 바인딩이 일어나지 않는다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948264" y="5416943"/>
            <a:ext cx="2065515" cy="864096"/>
          </a:xfrm>
          <a:prstGeom prst="wedgeRoundRectCallout">
            <a:avLst>
              <a:gd name="adj1" fmla="val -57721"/>
              <a:gd name="adj2" fmla="val -1318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동적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바인딩에 의해 </a:t>
            </a:r>
            <a:r>
              <a:rPr lang="en-US" altLang="ko-KR" sz="1400" dirty="0" smtClean="0">
                <a:solidFill>
                  <a:schemeClr val="tx1"/>
                </a:solidFill>
              </a:rPr>
              <a:t>Professor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getPhone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smtClean="0">
                <a:solidFill>
                  <a:schemeClr val="tx1"/>
                </a:solidFill>
              </a:rPr>
              <a:t>호출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152400" y="14246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6585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7249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9816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</a:p>
          <a:p>
            <a:pPr lvl="1"/>
            <a:r>
              <a:rPr lang="ko-KR" altLang="en-US" dirty="0" smtClean="0"/>
              <a:t>선언되어 있으나 구현되어 있지 않은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2"/>
            <a:r>
              <a:rPr lang="ko-KR" altLang="en-US" i="1" dirty="0" smtClean="0"/>
              <a:t>접근 지정자 </a:t>
            </a:r>
            <a:r>
              <a:rPr lang="en-US" altLang="ko-KR" b="1" i="1" dirty="0" smtClean="0"/>
              <a:t>abstract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반환형 </a:t>
            </a:r>
            <a:r>
              <a:rPr lang="ko-KR" altLang="en-US" i="1" dirty="0" err="1" smtClean="0"/>
              <a:t>메소드이름</a:t>
            </a:r>
            <a:r>
              <a:rPr lang="en-US" altLang="ko-KR" i="1" dirty="0" smtClean="0"/>
              <a:t>();</a:t>
            </a:r>
          </a:p>
          <a:p>
            <a:pPr lvl="3"/>
            <a:r>
              <a:rPr lang="en-US" altLang="ko-KR" i="1" dirty="0" smtClean="0"/>
              <a:t>ex) public </a:t>
            </a:r>
            <a:r>
              <a:rPr lang="en-US" altLang="ko-KR" b="1" i="1" dirty="0" smtClean="0"/>
              <a:t>abstract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int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getValue</a:t>
            </a:r>
            <a:r>
              <a:rPr lang="en-US" altLang="ko-KR" i="1" dirty="0" smtClean="0"/>
              <a:t>();</a:t>
            </a:r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</a:p>
          <a:p>
            <a:pPr lvl="1"/>
            <a:r>
              <a:rPr lang="ko-KR" altLang="en-US" dirty="0" smtClean="0"/>
              <a:t>추상 클래스를 하나라도 가지면 추상 클래스임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</a:t>
            </a:r>
            <a:r>
              <a:rPr lang="ko-KR" altLang="en-US" dirty="0"/>
              <a:t>앞에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abstract</a:t>
            </a:r>
            <a:r>
              <a:rPr lang="ko-KR" altLang="en-US" dirty="0"/>
              <a:t>라고 </a:t>
            </a:r>
            <a:r>
              <a:rPr lang="ko-KR" altLang="en-US" dirty="0" smtClean="0"/>
              <a:t>선언해야 함</a:t>
            </a:r>
            <a:endParaRPr lang="en-US" altLang="ko-KR" dirty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하나도 없지만 클래스 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선언한 경우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99160" y="4797152"/>
            <a:ext cx="34290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b="1" dirty="0" smtClean="0"/>
              <a:t>abstract</a:t>
            </a:r>
            <a:r>
              <a:rPr lang="en-US" altLang="ko-KR" dirty="0" smtClean="0"/>
              <a:t> class </a:t>
            </a:r>
            <a:r>
              <a:rPr lang="en-US" altLang="ko-KR" dirty="0" err="1" smtClean="0"/>
              <a:t>DObject</a:t>
            </a:r>
            <a:r>
              <a:rPr lang="en-US" altLang="ko-KR" dirty="0" smtClean="0"/>
              <a:t>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 err="1" smtClean="0"/>
              <a:t>DObject</a:t>
            </a:r>
            <a:r>
              <a:rPr lang="en-US" altLang="ko-KR" dirty="0" smtClean="0"/>
              <a:t> next;</a:t>
            </a:r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 err="1" smtClean="0"/>
              <a:t>DObject</a:t>
            </a:r>
            <a:r>
              <a:rPr lang="en-US" altLang="ko-KR" dirty="0" smtClean="0"/>
              <a:t>() { next = null;}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b="1" dirty="0" smtClean="0"/>
              <a:t>abstract public void draw() ;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추상 클래스의 객체는 생성할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클래스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 상속 관계를 갖는 클래스 구조를 만들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설계와 구현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클래스에서는 개념적 특징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서브 클래스에서 구체적 행위 구현</a:t>
            </a:r>
            <a:endParaRPr lang="en-US" altLang="ko-KR" dirty="0" smtClean="0"/>
          </a:p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상속받아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구현하지 않으면 서브 클래스도 추상 클래스 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abstract</a:t>
            </a:r>
            <a:r>
              <a:rPr lang="ko-KR" altLang="en-US" dirty="0" smtClean="0"/>
              <a:t>로 정의하여야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서브 클래스에서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구현하면 서브 클래스는 추상 클래스가 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가지 종류의 추상 클래스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285992"/>
            <a:ext cx="4429156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abstract</a:t>
            </a:r>
            <a:r>
              <a:rPr lang="en-US" altLang="ko-KR" sz="1600" dirty="0" smtClean="0"/>
              <a:t> class Line { </a:t>
            </a:r>
            <a:r>
              <a:rPr lang="en-US" altLang="ko-KR" sz="1600" dirty="0" smtClean="0">
                <a:solidFill>
                  <a:srgbClr val="0070C0"/>
                </a:solidFill>
              </a:rPr>
              <a:t>//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추상메소드를</a:t>
            </a:r>
            <a:r>
              <a:rPr lang="ko-KR" altLang="en-US" sz="1600" dirty="0" smtClean="0">
                <a:solidFill>
                  <a:srgbClr val="0070C0"/>
                </a:solidFill>
              </a:rPr>
              <a:t> 포함하므로 반드시 추상 클래스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x;</a:t>
            </a:r>
          </a:p>
          <a:p>
            <a:pPr lvl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y;</a:t>
            </a:r>
          </a:p>
          <a:p>
            <a:pPr lvl="1"/>
            <a:r>
              <a:rPr lang="fr-FR" altLang="ko-KR" sz="1600" dirty="0" smtClean="0"/>
              <a:t>public </a:t>
            </a:r>
            <a:r>
              <a:rPr lang="fr-FR" altLang="ko-KR" sz="1600" b="1" dirty="0" smtClean="0"/>
              <a:t>abstract</a:t>
            </a:r>
            <a:r>
              <a:rPr lang="fr-FR" altLang="ko-KR" sz="1600" dirty="0" smtClean="0"/>
              <a:t> void setX(int position);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b="1" dirty="0" smtClean="0"/>
              <a:t>abstract</a:t>
            </a:r>
            <a:r>
              <a:rPr lang="en-US" altLang="ko-KR" sz="1600" dirty="0" smtClean="0"/>
              <a:t> void </a:t>
            </a:r>
            <a:r>
              <a:rPr lang="en-US" altLang="ko-KR" sz="1600" dirty="0" err="1" smtClean="0"/>
              <a:t>setY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position);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b="1" dirty="0" smtClean="0"/>
              <a:t>abstract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getLength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AbstractError</a:t>
            </a:r>
            <a:r>
              <a:rPr lang="en-US" altLang="ko-KR" sz="1600" dirty="0" smtClean="0"/>
              <a:t> {</a:t>
            </a:r>
          </a:p>
          <a:p>
            <a:pPr lvl="1"/>
            <a:r>
              <a:rPr lang="en-US" altLang="ko-KR" sz="1600" dirty="0" smtClean="0"/>
              <a:t>public static void main (String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[]) {</a:t>
            </a:r>
          </a:p>
          <a:p>
            <a:pPr lvl="2"/>
            <a:r>
              <a:rPr lang="en-US" altLang="ko-KR" sz="1600" dirty="0" smtClean="0"/>
              <a:t>Line l = </a:t>
            </a:r>
            <a:r>
              <a:rPr lang="en-US" altLang="ko-KR" sz="1600" b="1" dirty="0" smtClean="0"/>
              <a:t>new Line(); // </a:t>
            </a:r>
            <a:r>
              <a:rPr lang="ko-KR" altLang="en-US" sz="1600" b="1" dirty="0" smtClean="0"/>
              <a:t>컴파일 오류 발생</a:t>
            </a:r>
            <a:endParaRPr lang="en-US" altLang="ko-KR" sz="1600" b="1" dirty="0" smtClean="0"/>
          </a:p>
          <a:p>
            <a:pPr lvl="2"/>
            <a:r>
              <a:rPr lang="en-US" altLang="ko-KR" sz="1600" dirty="0" err="1" smtClean="0"/>
              <a:t>l.setX</a:t>
            </a:r>
            <a:r>
              <a:rPr lang="en-US" altLang="ko-KR" sz="1600" dirty="0" smtClean="0"/>
              <a:t>(0);</a:t>
            </a:r>
          </a:p>
          <a:p>
            <a:pPr lvl="2"/>
            <a:r>
              <a:rPr lang="en-US" altLang="ko-KR" sz="1600" dirty="0" err="1" smtClean="0"/>
              <a:t>l.setY</a:t>
            </a:r>
            <a:r>
              <a:rPr lang="en-US" altLang="ko-KR" sz="1600" dirty="0" smtClean="0"/>
              <a:t>(10);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57892"/>
            <a:ext cx="4643438" cy="56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14876" y="1428736"/>
            <a:ext cx="421484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abstract</a:t>
            </a:r>
            <a:r>
              <a:rPr lang="en-US" altLang="ko-KR" sz="1600" dirty="0" smtClean="0"/>
              <a:t> class Line { </a:t>
            </a:r>
            <a:r>
              <a:rPr lang="en-US" altLang="ko-KR" sz="1600" dirty="0" smtClean="0">
                <a:solidFill>
                  <a:srgbClr val="0070C0"/>
                </a:solidFill>
              </a:rPr>
              <a:t>// </a:t>
            </a:r>
            <a:r>
              <a:rPr lang="ko-KR" altLang="en-US" sz="1600" dirty="0" smtClean="0">
                <a:solidFill>
                  <a:srgbClr val="0070C0"/>
                </a:solidFill>
              </a:rPr>
              <a:t>개발자가 임의로 추상 클래스 선언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x;</a:t>
            </a:r>
          </a:p>
          <a:p>
            <a:pPr lvl="1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y;</a:t>
            </a:r>
          </a:p>
          <a:p>
            <a:pPr lvl="1"/>
            <a:r>
              <a:rPr lang="fr-FR" altLang="ko-KR" sz="1600" dirty="0" smtClean="0"/>
              <a:t>public void setX(int position) {</a:t>
            </a:r>
          </a:p>
          <a:p>
            <a:pPr lvl="1"/>
            <a:r>
              <a:rPr lang="fr-FR" altLang="ko-KR" sz="1600" dirty="0" smtClean="0"/>
              <a:t>	x = position;</a:t>
            </a:r>
          </a:p>
          <a:p>
            <a:pPr lvl="1"/>
            <a:r>
              <a:rPr lang="fr-FR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void </a:t>
            </a:r>
            <a:r>
              <a:rPr lang="en-US" altLang="ko-KR" sz="1600" dirty="0" err="1" smtClean="0"/>
              <a:t>setY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position)</a:t>
            </a:r>
            <a:r>
              <a:rPr lang="fr-FR" altLang="ko-KR" sz="1600" dirty="0" smtClean="0"/>
              <a:t> {</a:t>
            </a:r>
          </a:p>
          <a:p>
            <a:pPr lvl="1"/>
            <a:r>
              <a:rPr lang="fr-FR" altLang="ko-KR" sz="1600" dirty="0" smtClean="0"/>
              <a:t>	y = position;</a:t>
            </a:r>
          </a:p>
          <a:p>
            <a:pPr lvl="1"/>
            <a:r>
              <a:rPr lang="fr-FR" altLang="ko-KR" sz="1600" dirty="0" smtClean="0"/>
              <a:t>}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getLength</a:t>
            </a:r>
            <a:r>
              <a:rPr lang="en-US" altLang="ko-KR" sz="1600" dirty="0" smtClean="0"/>
              <a:t>() {return 0;}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AbstractError</a:t>
            </a:r>
            <a:r>
              <a:rPr lang="en-US" altLang="ko-KR" sz="1600" dirty="0" smtClean="0"/>
              <a:t> {</a:t>
            </a:r>
          </a:p>
          <a:p>
            <a:pPr lvl="1"/>
            <a:r>
              <a:rPr lang="en-US" altLang="ko-KR" sz="1600" dirty="0" smtClean="0"/>
              <a:t>public static void main (String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[]) {</a:t>
            </a:r>
          </a:p>
          <a:p>
            <a:pPr lvl="2"/>
            <a:r>
              <a:rPr lang="en-US" altLang="ko-KR" sz="1600" dirty="0" smtClean="0"/>
              <a:t>Line l = </a:t>
            </a:r>
            <a:r>
              <a:rPr lang="en-US" altLang="ko-KR" sz="1600" b="1" dirty="0" smtClean="0"/>
              <a:t>new Line(); // </a:t>
            </a:r>
            <a:r>
              <a:rPr lang="ko-KR" altLang="en-US" sz="1600" b="1" dirty="0" smtClean="0"/>
              <a:t>컴파일 오류 </a:t>
            </a:r>
            <a:r>
              <a:rPr lang="ko-KR" altLang="en-US" sz="1600" b="1" dirty="0" err="1" smtClean="0"/>
              <a:t>발셍</a:t>
            </a:r>
            <a:endParaRPr lang="en-US" altLang="ko-KR" sz="1600" b="1" dirty="0" smtClean="0"/>
          </a:p>
          <a:p>
            <a:pPr lvl="2"/>
            <a:r>
              <a:rPr lang="en-US" altLang="ko-KR" sz="1600" dirty="0" err="1" smtClean="0"/>
              <a:t>l.setX</a:t>
            </a:r>
            <a:r>
              <a:rPr lang="en-US" altLang="ko-KR" sz="1600" dirty="0" smtClean="0"/>
              <a:t>(0);</a:t>
            </a:r>
          </a:p>
          <a:p>
            <a:pPr lvl="2"/>
            <a:r>
              <a:rPr lang="en-US" altLang="ko-KR" sz="1600" dirty="0" err="1" smtClean="0"/>
              <a:t>l.setY</a:t>
            </a:r>
            <a:r>
              <a:rPr lang="en-US" altLang="ko-KR" sz="1600" dirty="0" smtClean="0"/>
              <a:t>(10);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9322" y="600076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동일한 컴파일 오류 발생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636807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추상클래스는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347864" y="4797152"/>
            <a:ext cx="1080120" cy="1570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076056" y="4941168"/>
            <a:ext cx="2448272" cy="14829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활용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857760"/>
            <a:ext cx="2571768" cy="11695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Line extends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draw() {</a:t>
            </a:r>
          </a:p>
          <a:p>
            <a:pPr defTabSz="180000"/>
            <a:r>
              <a:rPr lang="en-US" altLang="ko-KR" sz="1400" b="1" dirty="0" smtClean="0"/>
              <a:t>		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(“Line”);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4857760"/>
            <a:ext cx="2571666" cy="11695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draw() {</a:t>
            </a:r>
          </a:p>
          <a:p>
            <a:pPr defTabSz="180000"/>
            <a:r>
              <a:rPr lang="en-US" altLang="ko-KR" sz="1400" b="1" dirty="0" smtClean="0"/>
              <a:t>		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(“</a:t>
            </a:r>
            <a:r>
              <a:rPr lang="en-US" altLang="ko-KR" sz="1400" b="1" dirty="0" err="1" smtClean="0"/>
              <a:t>Rect</a:t>
            </a:r>
            <a:r>
              <a:rPr lang="en-US" altLang="ko-KR" sz="1400" b="1" dirty="0" smtClean="0"/>
              <a:t>”);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4857760"/>
            <a:ext cx="2679580" cy="11695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class Circle extends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draw() {</a:t>
            </a:r>
          </a:p>
          <a:p>
            <a:pPr defTabSz="180000"/>
            <a:r>
              <a:rPr lang="en-US" altLang="ko-KR" sz="1400" b="1" dirty="0" smtClean="0"/>
              <a:t>		 </a:t>
            </a:r>
            <a:r>
              <a:rPr lang="en-US" altLang="ko-KR" sz="1400" b="1" dirty="0" err="1" smtClean="0"/>
              <a:t>System.out.println</a:t>
            </a:r>
            <a:r>
              <a:rPr lang="en-US" altLang="ko-KR" sz="1400" b="1" dirty="0" smtClean="0"/>
              <a:t>(“Circle”);</a:t>
            </a:r>
          </a:p>
          <a:p>
            <a:pPr defTabSz="180000"/>
            <a:r>
              <a:rPr lang="en-US" altLang="ko-KR" sz="1400" b="1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051049" y="3122495"/>
            <a:ext cx="684448" cy="27860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5400000" flipH="1" flipV="1">
            <a:off x="4444064" y="4515511"/>
            <a:ext cx="684448" cy="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828365" y="3131261"/>
            <a:ext cx="684448" cy="2768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868" y="2786058"/>
            <a:ext cx="2643206" cy="13849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solidFill>
                  <a:srgbClr val="FF0000"/>
                </a:solidFill>
              </a:rPr>
              <a:t>abstract </a:t>
            </a:r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next;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() { next = null;}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abstract public void draw();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072066" y="428604"/>
            <a:ext cx="3857652" cy="2786082"/>
            <a:chOff x="4357686" y="357166"/>
            <a:chExt cx="3857652" cy="2786082"/>
          </a:xfrm>
        </p:grpSpPr>
        <p:sp>
          <p:nvSpPr>
            <p:cNvPr id="13" name="TextBox 12"/>
            <p:cNvSpPr txBox="1"/>
            <p:nvPr/>
          </p:nvSpPr>
          <p:spPr>
            <a:xfrm>
              <a:off x="4714876" y="785794"/>
              <a:ext cx="3286148" cy="181588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class </a:t>
              </a:r>
              <a:r>
                <a:rPr lang="en-US" altLang="ko-KR" sz="1400" dirty="0" err="1" smtClean="0"/>
                <a:t>DObject</a:t>
              </a:r>
              <a:r>
                <a:rPr lang="en-US" altLang="ko-KR" sz="1400" dirty="0" smtClean="0"/>
                <a:t> {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 err="1" smtClean="0"/>
                <a:t>DObject</a:t>
              </a:r>
              <a:r>
                <a:rPr lang="en-US" altLang="ko-KR" sz="1400" dirty="0" smtClean="0"/>
                <a:t> next;</a:t>
              </a:r>
            </a:p>
            <a:p>
              <a:pPr defTabSz="180000"/>
              <a:endParaRPr lang="en-US" altLang="ko-KR" sz="1400" dirty="0" smtClean="0"/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 err="1" smtClean="0"/>
                <a:t>DObject</a:t>
              </a:r>
              <a:r>
                <a:rPr lang="en-US" altLang="ko-KR" sz="1400" dirty="0" smtClean="0"/>
                <a:t>() { next = null;}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 public void draw() {</a:t>
              </a:r>
            </a:p>
            <a:p>
              <a:pPr defTabSz="180000"/>
              <a:r>
                <a:rPr lang="en-US" altLang="ko-KR" sz="1400" b="1" dirty="0" smtClean="0"/>
                <a:t>		</a:t>
              </a:r>
              <a:r>
                <a:rPr lang="en-US" altLang="ko-KR" sz="1400" b="1" dirty="0" err="1" smtClean="0"/>
                <a:t>System.out.println</a:t>
              </a:r>
              <a:r>
                <a:rPr lang="en-US" altLang="ko-KR" sz="1400" b="1" dirty="0" smtClean="0"/>
                <a:t>(“</a:t>
              </a:r>
              <a:r>
                <a:rPr lang="en-US" altLang="ko-KR" sz="1400" b="1" dirty="0" err="1" smtClean="0"/>
                <a:t>DObject</a:t>
              </a:r>
              <a:r>
                <a:rPr lang="en-US" altLang="ko-KR" sz="1400" b="1" dirty="0" smtClean="0"/>
                <a:t> draw”);</a:t>
              </a:r>
            </a:p>
            <a:p>
              <a:pPr defTabSz="180000"/>
              <a:r>
                <a:rPr lang="en-US" altLang="ko-KR" sz="1400" b="1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357686" y="357166"/>
              <a:ext cx="3857652" cy="2786082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292645" y="2644877"/>
            <a:ext cx="943897" cy="580104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5206" y="285749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추상 클래스로 수정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276872"/>
            <a:ext cx="521497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abstract class Calculator {</a:t>
            </a:r>
          </a:p>
          <a:p>
            <a:pPr lvl="1"/>
            <a:r>
              <a:rPr lang="fr-FR" altLang="ko-KR" sz="2000" dirty="0" smtClean="0"/>
              <a:t>public abstract int add(int a, int b);</a:t>
            </a:r>
          </a:p>
          <a:p>
            <a:pPr lvl="1"/>
            <a:r>
              <a:rPr lang="en-US" altLang="ko-KR" sz="2000" dirty="0" smtClean="0"/>
              <a:t>public abstract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subtract(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b);</a:t>
            </a:r>
          </a:p>
          <a:p>
            <a:pPr lvl="1"/>
            <a:r>
              <a:rPr lang="en-US" altLang="ko-KR" sz="2000" dirty="0" smtClean="0"/>
              <a:t>public abstract double average(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a);</a:t>
            </a:r>
          </a:p>
          <a:p>
            <a:r>
              <a:rPr lang="en-US" altLang="ko-KR" sz="20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556792"/>
            <a:ext cx="748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다음의 추상 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독자 임의로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0632" y="821025"/>
            <a:ext cx="52864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GoodCalc</a:t>
            </a:r>
            <a:r>
              <a:rPr lang="en-US" altLang="ko-KR" dirty="0" smtClean="0"/>
              <a:t> extends Calculator {</a:t>
            </a:r>
          </a:p>
          <a:p>
            <a:pPr lvl="1"/>
            <a:r>
              <a:rPr lang="fr-FR" altLang="ko-KR" dirty="0" smtClean="0"/>
              <a:t>public int add(int a, int b) {</a:t>
            </a:r>
          </a:p>
          <a:p>
            <a:pPr lvl="1"/>
            <a:r>
              <a:rPr lang="fr-FR" altLang="ko-KR" dirty="0" smtClean="0"/>
              <a:t>	return a+b;</a:t>
            </a:r>
          </a:p>
          <a:p>
            <a:pPr lvl="1"/>
            <a:r>
              <a:rPr lang="fr-FR" altLang="ko-KR" dirty="0" smtClean="0"/>
              <a:t>}</a:t>
            </a:r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subtract(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 {</a:t>
            </a:r>
          </a:p>
          <a:p>
            <a:pPr lvl="1"/>
            <a:r>
              <a:rPr lang="en-US" altLang="ko-KR" dirty="0" smtClean="0"/>
              <a:t>	return a - b;</a:t>
            </a:r>
          </a:p>
          <a:p>
            <a:pPr lvl="1"/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public double average(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a) {</a:t>
            </a:r>
          </a:p>
          <a:p>
            <a:pPr lvl="1"/>
            <a:r>
              <a:rPr lang="en-US" altLang="ko-KR" dirty="0" smtClean="0"/>
              <a:t>	double sum = 0;</a:t>
            </a:r>
          </a:p>
          <a:p>
            <a:pPr lvl="1"/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a.length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</a:t>
            </a:r>
          </a:p>
          <a:p>
            <a:pPr lvl="1"/>
            <a:r>
              <a:rPr lang="en-US" altLang="ko-KR" dirty="0" smtClean="0"/>
              <a:t>		sum +=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 lvl="1"/>
            <a:r>
              <a:rPr lang="en-US" altLang="ko-KR" dirty="0" smtClean="0"/>
              <a:t>	return sum/</a:t>
            </a:r>
            <a:r>
              <a:rPr lang="en-US" altLang="ko-KR" dirty="0" err="1" smtClean="0"/>
              <a:t>a.length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public static void main(String 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 lvl="1"/>
            <a:r>
              <a:rPr lang="en-US" altLang="ko-KR" dirty="0" smtClean="0"/>
              <a:t>	Calculator c = new </a:t>
            </a:r>
            <a:r>
              <a:rPr lang="en-US" altLang="ko-KR" dirty="0" err="1" smtClean="0"/>
              <a:t>GoodCalc</a:t>
            </a:r>
            <a:r>
              <a:rPr lang="en-US" altLang="ko-KR" dirty="0" smtClean="0"/>
              <a:t>();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c.add</a:t>
            </a:r>
            <a:r>
              <a:rPr lang="en-US" altLang="ko-KR" dirty="0" smtClean="0"/>
              <a:t>(2,3));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c.add</a:t>
            </a:r>
            <a:r>
              <a:rPr lang="en-US" altLang="ko-KR" dirty="0" smtClean="0"/>
              <a:t>(2,3));</a:t>
            </a:r>
          </a:p>
          <a:p>
            <a:pPr lvl="1"/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c.add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 {2,3,4}));</a:t>
            </a:r>
          </a:p>
          <a:p>
            <a:pPr lvl="1"/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5530006"/>
            <a:ext cx="4892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-1</a:t>
            </a:r>
          </a:p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인터페이스와 인터페이스의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973" y="2420888"/>
            <a:ext cx="8865011" cy="31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730524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상수와 </a:t>
            </a:r>
            <a:r>
              <a:rPr lang="ko-KR" altLang="en-US" dirty="0" err="1" smtClean="0"/>
              <a:t>메소드만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필드는 없음</a:t>
            </a:r>
            <a:endParaRPr lang="en-US" altLang="ko-KR" dirty="0" smtClean="0"/>
          </a:p>
          <a:p>
            <a:r>
              <a:rPr lang="ko-KR" altLang="en-US" dirty="0" smtClean="0"/>
              <a:t>인터페이스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interface </a:t>
            </a:r>
            <a:r>
              <a:rPr lang="ko-KR" altLang="en-US" dirty="0" smtClean="0"/>
              <a:t>키워드로 정의된 클래스</a:t>
            </a:r>
            <a:endParaRPr lang="en-US" altLang="ko-KR" dirty="0"/>
          </a:p>
          <a:p>
            <a:pPr lvl="1"/>
            <a:r>
              <a:rPr lang="en-US" altLang="ko-KR" dirty="0" smtClean="0"/>
              <a:t>ex) 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interface </a:t>
            </a:r>
            <a:r>
              <a:rPr lang="en-US" altLang="ko-KR" dirty="0" err="1" smtClean="0"/>
              <a:t>SerialDriver</a:t>
            </a:r>
            <a:r>
              <a:rPr lang="en-US" altLang="ko-KR" dirty="0" smtClean="0"/>
              <a:t> {…}</a:t>
            </a:r>
          </a:p>
          <a:p>
            <a:r>
              <a:rPr lang="ko-KR" altLang="en-US" dirty="0" smtClean="0"/>
              <a:t>인터페이스의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선언 시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사용하지 않아도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가정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접근 지정자 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생성할 수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타입으로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public, static, final</a:t>
            </a:r>
            <a:r>
              <a:rPr lang="ko-KR" altLang="en-US" dirty="0" smtClean="0"/>
              <a:t>으로 가정되므로 키워드 생략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자바 상속의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 지원하지 않는다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개의 클래스를 상속받지 못한다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상속의 횟수에 제한을 두지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계층구조의 최상위에 있는 클래스는 </a:t>
            </a: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클래스는 자동으로 </a:t>
            </a:r>
            <a:r>
              <a:rPr lang="en-US" altLang="ko-KR" dirty="0" err="1" smtClean="0"/>
              <a:t>java.lang.Object</a:t>
            </a:r>
            <a:r>
              <a:rPr lang="ko-KR" altLang="en-US" dirty="0" smtClean="0"/>
              <a:t>를 상속받는다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0980" y="1916832"/>
            <a:ext cx="660535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public class Person {</a:t>
            </a:r>
          </a:p>
          <a:p>
            <a:pPr lvl="1"/>
            <a:r>
              <a:rPr lang="en-US" altLang="ko-KR" sz="1600" dirty="0" smtClean="0"/>
              <a:t>...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public class Student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600" dirty="0" smtClean="0"/>
              <a:t> Person { // Person</a:t>
            </a:r>
            <a:r>
              <a:rPr lang="ko-KR" altLang="en-US" sz="1600" dirty="0" smtClean="0"/>
              <a:t>을 상속받는 클래스 </a:t>
            </a:r>
            <a:r>
              <a:rPr lang="en-US" altLang="ko-KR" sz="1600" dirty="0" smtClean="0"/>
              <a:t>Student </a:t>
            </a:r>
            <a:r>
              <a:rPr lang="ko-KR" altLang="en-US" sz="1600" dirty="0" smtClean="0"/>
              <a:t>선언</a:t>
            </a:r>
          </a:p>
          <a:p>
            <a:pPr lvl="1"/>
            <a:r>
              <a:rPr lang="en-US" altLang="ko-KR" sz="1600" dirty="0" smtClean="0"/>
              <a:t>...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StudentWorker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600" dirty="0" smtClean="0"/>
              <a:t> Student { // Student</a:t>
            </a:r>
            <a:r>
              <a:rPr lang="ko-KR" altLang="en-US" sz="1600" dirty="0" smtClean="0"/>
              <a:t>를 상속받는 </a:t>
            </a:r>
            <a:r>
              <a:rPr lang="en-US" altLang="ko-KR" sz="1600" dirty="0" err="1" smtClean="0"/>
              <a:t>StudentWorker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선언</a:t>
            </a:r>
          </a:p>
          <a:p>
            <a:pPr lvl="1"/>
            <a:r>
              <a:rPr lang="en-US" altLang="ko-KR" sz="1600" dirty="0" smtClean="0"/>
              <a:t>...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5659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1700808"/>
            <a:ext cx="5670376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Clock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final </a:t>
            </a:r>
            <a:r>
              <a:rPr lang="en-US" altLang="ko-KR" dirty="0" err="1"/>
              <a:t>int</a:t>
            </a:r>
            <a:r>
              <a:rPr lang="en-US" altLang="ko-KR" dirty="0"/>
              <a:t> ONEDAY = 24;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getMinute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getHour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setMinute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setHour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Car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MAXIMUM_SPEED = 260;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moveHandle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degree); // abstract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changeGear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gear); // public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807585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311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인터페이스를 이용하여 다중 상속 구현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클래스는 다중 상속 불가</a:t>
            </a:r>
            <a:endParaRPr lang="en-US" altLang="ko-KR" dirty="0" smtClean="0"/>
          </a:p>
          <a:p>
            <a:r>
              <a:rPr lang="ko-KR" altLang="en-US" dirty="0" smtClean="0"/>
              <a:t>인터페이스는 명세서와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구현은 블랙 박스와 같아 인터페이스의 사용자는 구현에 대해 알 필요가 없음</a:t>
            </a:r>
            <a:endParaRPr lang="en-US" altLang="ko-KR" dirty="0" smtClean="0"/>
          </a:p>
          <a:p>
            <a:r>
              <a:rPr lang="ko-KR" altLang="en-US" dirty="0" smtClean="0"/>
              <a:t>인터페이스만 정의하고 구현을 분리하여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작업자가 다양한 구현을 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87624" y="3150453"/>
            <a:ext cx="6429420" cy="3214710"/>
            <a:chOff x="642910" y="2928934"/>
            <a:chExt cx="7000924" cy="3714776"/>
          </a:xfrm>
        </p:grpSpPr>
        <p:sp>
          <p:nvSpPr>
            <p:cNvPr id="4" name="타원 3"/>
            <p:cNvSpPr/>
            <p:nvPr/>
          </p:nvSpPr>
          <p:spPr>
            <a:xfrm>
              <a:off x="642910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214678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인터페이스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000760" y="4929198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929322" y="2928934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2"/>
              <a:endCxn id="5" idx="6"/>
            </p:cNvCxnSpPr>
            <p:nvPr/>
          </p:nvCxnSpPr>
          <p:spPr>
            <a:xfrm rot="10800000" flipV="1">
              <a:off x="4857752" y="3786190"/>
              <a:ext cx="1071570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5" idx="6"/>
            </p:cNvCxnSpPr>
            <p:nvPr/>
          </p:nvCxnSpPr>
          <p:spPr>
            <a:xfrm rot="10800000">
              <a:off x="4857752" y="5072074"/>
              <a:ext cx="1143008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6"/>
              <a:endCxn id="5" idx="2"/>
            </p:cNvCxnSpPr>
            <p:nvPr/>
          </p:nvCxnSpPr>
          <p:spPr>
            <a:xfrm>
              <a:off x="2285984" y="5072074"/>
              <a:ext cx="92869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565399">
              <a:off x="4918555" y="402467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961847">
              <a:off x="5078331" y="516958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3048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인터페이스 간에도 상속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상속하여 확장된 인터페이스 작성 가능</a:t>
            </a:r>
            <a:endParaRPr lang="en-US" altLang="ko-KR" dirty="0" smtClean="0"/>
          </a:p>
          <a:p>
            <a:r>
              <a:rPr lang="ko-KR" altLang="en-US" dirty="0" smtClean="0"/>
              <a:t>다중 상속 허용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2708920"/>
            <a:ext cx="500066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interface </a:t>
            </a:r>
            <a:r>
              <a:rPr lang="en-US" altLang="ko-KR" sz="1600" dirty="0" err="1" smtClean="0">
                <a:latin typeface="+mj-lt"/>
              </a:rPr>
              <a:t>MobilePhone</a:t>
            </a:r>
            <a:r>
              <a:rPr lang="en-US" altLang="ko-KR" sz="1600" dirty="0" smtClean="0">
                <a:latin typeface="+mj-lt"/>
              </a:rPr>
              <a:t> 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interface MP3 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stop();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interface </a:t>
            </a:r>
            <a:r>
              <a:rPr lang="en-US" altLang="ko-KR" sz="1600" dirty="0" err="1" smtClean="0">
                <a:latin typeface="+mj-lt"/>
              </a:rPr>
              <a:t>MusicPhone</a:t>
            </a:r>
            <a:r>
              <a:rPr lang="en-US" altLang="ko-KR" sz="1600" dirty="0" smtClean="0">
                <a:latin typeface="+mj-lt"/>
              </a:rPr>
              <a:t> extends </a:t>
            </a:r>
            <a:r>
              <a:rPr lang="en-US" altLang="ko-KR" sz="1600" dirty="0" err="1" smtClean="0">
                <a:latin typeface="+mj-lt"/>
              </a:rPr>
              <a:t>MobilePhone</a:t>
            </a:r>
            <a:r>
              <a:rPr lang="en-US" altLang="ko-KR" sz="1600" dirty="0" smtClean="0">
                <a:latin typeface="+mj-lt"/>
              </a:rPr>
              <a:t>, MP3 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playMP3RingTone();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043" y="1628800"/>
            <a:ext cx="8208912" cy="129614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인터페이스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implements</a:t>
            </a:r>
            <a:r>
              <a:rPr lang="ko-KR" altLang="en-US" dirty="0" smtClean="0"/>
              <a:t> 키워드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인터페이스 동시 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상속과 구현이 동시에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2996952"/>
            <a:ext cx="7344816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interface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dirty="0" err="1" smtClean="0"/>
              <a:t>USBMouseInterface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// </a:t>
            </a:r>
            <a:r>
              <a:rPr lang="ko-KR" altLang="en-US" sz="1600" dirty="0"/>
              <a:t>인터페이스 구현</a:t>
            </a:r>
            <a:r>
              <a:rPr lang="en-US" altLang="ko-KR" sz="1600" dirty="0"/>
              <a:t>. </a:t>
            </a:r>
            <a:r>
              <a:rPr lang="ko-KR" altLang="en-US" sz="1600" dirty="0"/>
              <a:t>클래스 작성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다중 구현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00808"/>
            <a:ext cx="698477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interface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interface </a:t>
            </a:r>
            <a:r>
              <a:rPr lang="en-US" altLang="ko-KR" sz="1600" dirty="0" err="1"/>
              <a:t>RollMouseInterface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 </a:t>
            </a:r>
            <a:r>
              <a:rPr lang="en-US" altLang="ko-KR" sz="1600" dirty="0" err="1"/>
              <a:t>RollMouseInterface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275357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인터페이스 비</a:t>
            </a:r>
            <a:r>
              <a:rPr lang="ko-KR" altLang="en-US" dirty="0"/>
              <a:t>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" y="2007519"/>
            <a:ext cx="8426417" cy="261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: </a:t>
            </a:r>
            <a:r>
              <a:rPr lang="ko-KR" altLang="en-US" dirty="0" smtClean="0"/>
              <a:t>클래스 </a:t>
            </a:r>
            <a:r>
              <a:rPr lang="ko-KR" altLang="en-US" dirty="0"/>
              <a:t>상속 만들어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556792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x,y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한 점을 표현하는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클래스와 이를 상속받아 컬러 점을 표현하는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ColorPoint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2348880"/>
            <a:ext cx="3935934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ColorPoint</a:t>
            </a:r>
            <a:r>
              <a:rPr lang="en-US" altLang="ko-KR" sz="1600" dirty="0"/>
              <a:t> extends Point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Point</a:t>
            </a:r>
            <a:r>
              <a:rPr lang="ko-KR" altLang="en-US" sz="1600" dirty="0"/>
              <a:t>를 상속받은 </a:t>
            </a:r>
            <a:r>
              <a:rPr lang="en-US" altLang="ko-KR" sz="1600" dirty="0" err="1"/>
              <a:t>ColorPoint</a:t>
            </a:r>
            <a:r>
              <a:rPr lang="en-US" altLang="ko-KR" sz="1600" dirty="0"/>
              <a:t> </a:t>
            </a:r>
            <a:r>
              <a:rPr lang="ko-KR" altLang="en-US" sz="1600" dirty="0"/>
              <a:t>선언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String color; // </a:t>
            </a:r>
            <a:r>
              <a:rPr lang="ko-KR" altLang="en-US" sz="1600" dirty="0"/>
              <a:t>점의 색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setColor</a:t>
            </a:r>
            <a:r>
              <a:rPr lang="en-US" altLang="ko-KR" sz="1600" dirty="0"/>
              <a:t>(String color)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this.color</a:t>
            </a:r>
            <a:r>
              <a:rPr lang="en-US" altLang="ko-KR" sz="1600" dirty="0"/>
              <a:t> = color;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showColorPoint</a:t>
            </a:r>
            <a:r>
              <a:rPr lang="en-US" altLang="ko-KR" sz="1600" dirty="0"/>
              <a:t>() { // </a:t>
            </a:r>
            <a:r>
              <a:rPr lang="ko-KR" altLang="en-US" sz="1600" dirty="0"/>
              <a:t>컬러 점의 좌표 출력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(color);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showPoint</a:t>
            </a:r>
            <a:r>
              <a:rPr lang="en-US" altLang="ko-KR" sz="1600" dirty="0"/>
              <a:t>(); // Point </a:t>
            </a:r>
            <a:r>
              <a:rPr lang="ko-KR" altLang="en-US" sz="1600" dirty="0"/>
              <a:t>클래스의 </a:t>
            </a:r>
            <a:r>
              <a:rPr lang="en-US" altLang="ko-KR" sz="1600" dirty="0" err="1"/>
              <a:t>showPoint</a:t>
            </a:r>
            <a:r>
              <a:rPr lang="en-US" altLang="ko-KR" sz="1600" dirty="0"/>
              <a:t>() </a:t>
            </a:r>
            <a:r>
              <a:rPr lang="ko-KR" altLang="en-US" sz="1600" dirty="0"/>
              <a:t>호출 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}</a:t>
            </a:r>
          </a:p>
          <a:p>
            <a:pPr defTabSz="180000"/>
            <a:r>
              <a:rPr lang="en-US" altLang="ko-KR" sz="1600" dirty="0"/>
              <a:t>	public static void main(String 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ColorPoint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cp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ColorPoint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cp.set</a:t>
            </a:r>
            <a:r>
              <a:rPr lang="en-US" altLang="ko-KR" sz="1600" dirty="0"/>
              <a:t>(3,4); // Point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set()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cp.setColor</a:t>
            </a:r>
            <a:r>
              <a:rPr lang="en-US" altLang="ko-KR" sz="1600" dirty="0"/>
              <a:t>("red"); // </a:t>
            </a:r>
            <a:r>
              <a:rPr lang="ko-KR" altLang="en-US" sz="1600" dirty="0"/>
              <a:t>색 지정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cp.showColorPoint</a:t>
            </a:r>
            <a:r>
              <a:rPr lang="en-US" altLang="ko-KR" sz="1600" dirty="0"/>
              <a:t>(); // </a:t>
            </a:r>
            <a:r>
              <a:rPr lang="ko-KR" altLang="en-US" sz="1600" dirty="0"/>
              <a:t>컬러 점의 좌표 출력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5958" y="2348880"/>
            <a:ext cx="396044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Point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y; // </a:t>
            </a:r>
            <a:r>
              <a:rPr lang="ko-KR" altLang="en-US" sz="1600" dirty="0"/>
              <a:t>한 점을 구성하는 </a:t>
            </a:r>
            <a:r>
              <a:rPr lang="en-US" altLang="ko-KR" sz="1600" dirty="0"/>
              <a:t>x, y </a:t>
            </a:r>
            <a:r>
              <a:rPr lang="ko-KR" altLang="en-US" sz="1600" dirty="0"/>
              <a:t>좌표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void set(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this.x</a:t>
            </a:r>
            <a:r>
              <a:rPr lang="en-US" altLang="ko-KR" sz="1600" dirty="0"/>
              <a:t> = x; </a:t>
            </a:r>
            <a:r>
              <a:rPr lang="en-US" altLang="ko-KR" sz="1600" dirty="0" err="1"/>
              <a:t>this.y</a:t>
            </a:r>
            <a:r>
              <a:rPr lang="en-US" altLang="ko-KR" sz="1600" dirty="0"/>
              <a:t> = y;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showPoint</a:t>
            </a:r>
            <a:r>
              <a:rPr lang="en-US" altLang="ko-KR" sz="1600" dirty="0"/>
              <a:t>() { // </a:t>
            </a:r>
            <a:r>
              <a:rPr lang="ko-KR" altLang="en-US" sz="1600" dirty="0"/>
              <a:t>점의 좌표 출력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("(" + x + "," + y + ")");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958" y="4941168"/>
            <a:ext cx="8547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red(3,4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14520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클래스 계층 구조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1635928" descr="EMB00001ce005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714620"/>
            <a:ext cx="7644030" cy="32861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85852" y="1857364"/>
            <a:ext cx="6079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자바에서는 모든 클래스는 반드시 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</a:rPr>
              <a:t>java.lang.Object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클래스를 자동으로 상속받는다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클래스의 객체와 멤버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서브</a:t>
            </a:r>
            <a:r>
              <a:rPr lang="en-US" altLang="ko-KR" dirty="0"/>
              <a:t> </a:t>
            </a:r>
            <a:r>
              <a:rPr lang="ko-KR" altLang="en-US" dirty="0" smtClean="0"/>
              <a:t>클래스의 객체와 멤버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객체는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클래스의 멤버도 포함</a:t>
            </a:r>
            <a:endParaRPr lang="en-US" altLang="ko-KR" dirty="0" smtClean="0"/>
          </a:p>
          <a:p>
            <a:pPr lvl="1"/>
            <a:r>
              <a:rPr lang="ko-KR" altLang="en-US" dirty="0"/>
              <a:t>슈</a:t>
            </a:r>
            <a:r>
              <a:rPr lang="ko-KR" altLang="en-US" dirty="0" smtClean="0"/>
              <a:t>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상속되지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클래스에서 직접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err="1"/>
              <a:t>prviate</a:t>
            </a:r>
            <a:r>
              <a:rPr lang="en-US" altLang="ko-KR" dirty="0"/>
              <a:t> </a:t>
            </a:r>
            <a:r>
              <a:rPr lang="ko-KR" altLang="en-US" dirty="0"/>
              <a:t>멤버는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통해서만 접근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객체에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멤버가 포함되므로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멤버의 접근은 서브 클래스 멤버 접근과 동일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2066" y="142852"/>
            <a:ext cx="328614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180000"/>
            <a:r>
              <a:rPr lang="en-US" altLang="ko-KR" sz="1600" dirty="0" smtClean="0"/>
              <a:t>	A </a:t>
            </a:r>
            <a:r>
              <a:rPr lang="en-US" altLang="ko-KR" sz="1600" dirty="0" err="1" smtClean="0"/>
              <a:t>a</a:t>
            </a:r>
            <a:r>
              <a:rPr lang="en-US" altLang="ko-KR" sz="1600" dirty="0" smtClean="0"/>
              <a:t> = new A();</a:t>
            </a:r>
          </a:p>
          <a:p>
            <a:pPr defTabSz="180000"/>
            <a:r>
              <a:rPr lang="en-US" altLang="ko-KR" sz="1600" dirty="0" smtClean="0"/>
              <a:t>	B </a:t>
            </a:r>
            <a:r>
              <a:rPr lang="en-US" altLang="ko-KR" sz="1600" dirty="0" err="1" smtClean="0"/>
              <a:t>b</a:t>
            </a:r>
            <a:r>
              <a:rPr lang="en-US" altLang="ko-KR" sz="1600" dirty="0" smtClean="0"/>
              <a:t> = new B();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0100" y="142852"/>
            <a:ext cx="32861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public class A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public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p;</a:t>
            </a:r>
          </a:p>
          <a:p>
            <a:pPr defTabSz="180000"/>
            <a:r>
              <a:rPr lang="en-US" altLang="ko-KR" sz="1600" dirty="0" smtClean="0"/>
              <a:t>	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n;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err="1" smtClean="0"/>
              <a:t>setN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this.n</a:t>
            </a:r>
            <a:r>
              <a:rPr lang="en-US" altLang="ko-KR" sz="1600" dirty="0" smtClean="0"/>
              <a:t> = n;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getN</a:t>
            </a:r>
            <a:r>
              <a:rPr lang="en-US" altLang="ko-KR" sz="1600" dirty="0" smtClean="0"/>
              <a:t>() {</a:t>
            </a:r>
          </a:p>
          <a:p>
            <a:pPr defTabSz="180000"/>
            <a:r>
              <a:rPr lang="en-US" altLang="ko-KR" sz="1600" dirty="0" smtClean="0"/>
              <a:t>		return n;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0100" y="2857496"/>
            <a:ext cx="32861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public class B extends  A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   private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m;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err="1" smtClean="0"/>
              <a:t>setM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this.m</a:t>
            </a:r>
            <a:r>
              <a:rPr lang="en-US" altLang="ko-KR" sz="1600" dirty="0" smtClean="0"/>
              <a:t> = m;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getM</a:t>
            </a:r>
            <a:r>
              <a:rPr lang="en-US" altLang="ko-KR" sz="1600" dirty="0" smtClean="0"/>
              <a:t>() {</a:t>
            </a:r>
          </a:p>
          <a:p>
            <a:pPr defTabSz="180000"/>
            <a:r>
              <a:rPr lang="en-US" altLang="ko-KR" sz="1600" dirty="0" smtClean="0"/>
              <a:t>		return m;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	public String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() {</a:t>
            </a:r>
          </a:p>
          <a:p>
            <a:pPr lvl="1"/>
            <a:r>
              <a:rPr lang="en-US" altLang="ko-KR" sz="1600" dirty="0" smtClean="0"/>
              <a:t>String s = </a:t>
            </a:r>
            <a:r>
              <a:rPr lang="en-US" altLang="ko-KR" sz="1600" dirty="0" err="1" smtClean="0"/>
              <a:t>getN</a:t>
            </a:r>
            <a:r>
              <a:rPr lang="en-US" altLang="ko-KR" sz="1600" dirty="0" smtClean="0"/>
              <a:t>() + “ “ + </a:t>
            </a:r>
            <a:r>
              <a:rPr lang="en-US" altLang="ko-KR" sz="1600" dirty="0" err="1" smtClean="0"/>
              <a:t>getM</a:t>
            </a:r>
            <a:r>
              <a:rPr lang="en-US" altLang="ko-KR" sz="1600" dirty="0" smtClean="0"/>
              <a:t>();</a:t>
            </a:r>
          </a:p>
          <a:p>
            <a:pPr lvl="1"/>
            <a:r>
              <a:rPr lang="en-US" altLang="ko-KR" sz="1600" dirty="0" smtClean="0"/>
              <a:t>return s;</a:t>
            </a:r>
          </a:p>
          <a:p>
            <a:r>
              <a:rPr lang="en-US" altLang="ko-KR" sz="1600" dirty="0" smtClean="0"/>
              <a:t>   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072066" y="2214554"/>
            <a:ext cx="3000396" cy="307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86578" y="2643182"/>
            <a:ext cx="1000132" cy="2357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86578" y="3786190"/>
            <a:ext cx="10001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r>
              <a:rPr lang="en-US" altLang="ko-KR" dirty="0" err="1" smtClean="0"/>
              <a:t>setM</a:t>
            </a:r>
            <a:r>
              <a:rPr lang="en-US" altLang="ko-KR" dirty="0" smtClean="0"/>
              <a:t>()</a:t>
            </a:r>
          </a:p>
          <a:p>
            <a:r>
              <a:rPr lang="en-US" altLang="ko-KR" err="1" smtClean="0"/>
              <a:t>getM</a:t>
            </a:r>
            <a:r>
              <a:rPr lang="en-US" altLang="ko-KR" smtClean="0"/>
              <a:t>()</a:t>
            </a:r>
          </a:p>
          <a:p>
            <a:r>
              <a:rPr lang="en-US" altLang="ko-KR" smtClean="0"/>
              <a:t>toString()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6578" y="2643182"/>
            <a:ext cx="10001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p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setN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getN</a:t>
            </a:r>
            <a:r>
              <a:rPr lang="en-US" altLang="ko-KR" dirty="0" smtClean="0">
                <a:solidFill>
                  <a:srgbClr val="0000FF"/>
                </a:solidFill>
              </a:rPr>
              <a:t>()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818" y="3714752"/>
            <a:ext cx="844770" cy="1281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 smtClean="0"/>
              <a:t>setN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535782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main() </a:t>
            </a:r>
            <a:r>
              <a:rPr lang="ko-KR" altLang="en-US" smtClean="0"/>
              <a:t>실행 중 생성된 인스턴스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0694" y="1428736"/>
            <a:ext cx="714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3504" y="142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5786446" y="157161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58016" y="1428736"/>
            <a:ext cx="714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00826" y="142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9" name="순서도: 연결자 28"/>
          <p:cNvSpPr/>
          <p:nvPr/>
        </p:nvSpPr>
        <p:spPr>
          <a:xfrm>
            <a:off x="7143768" y="1571612"/>
            <a:ext cx="142876" cy="14287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429256" y="1726134"/>
            <a:ext cx="428766" cy="1988618"/>
          </a:xfrm>
          <a:custGeom>
            <a:avLst/>
            <a:gdLst>
              <a:gd name="connsiteX0" fmla="*/ 433633 w 433633"/>
              <a:gd name="connsiteY0" fmla="*/ 0 h 1828800"/>
              <a:gd name="connsiteX1" fmla="*/ 348792 w 433633"/>
              <a:gd name="connsiteY1" fmla="*/ 377072 h 1828800"/>
              <a:gd name="connsiteX2" fmla="*/ 84841 w 433633"/>
              <a:gd name="connsiteY2" fmla="*/ 1159497 h 1828800"/>
              <a:gd name="connsiteX3" fmla="*/ 0 w 433633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633" h="1828800">
                <a:moveTo>
                  <a:pt x="433633" y="0"/>
                </a:moveTo>
                <a:cubicBezTo>
                  <a:pt x="420278" y="91911"/>
                  <a:pt x="406924" y="183822"/>
                  <a:pt x="348792" y="377072"/>
                </a:cubicBezTo>
                <a:cubicBezTo>
                  <a:pt x="290660" y="570322"/>
                  <a:pt x="142973" y="917542"/>
                  <a:pt x="84841" y="1159497"/>
                </a:cubicBezTo>
                <a:cubicBezTo>
                  <a:pt x="26709" y="1401452"/>
                  <a:pt x="13354" y="1615126"/>
                  <a:pt x="0" y="1828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7243762" y="1707281"/>
            <a:ext cx="400072" cy="935902"/>
          </a:xfrm>
          <a:custGeom>
            <a:avLst/>
            <a:gdLst>
              <a:gd name="connsiteX0" fmla="*/ 0 w 207390"/>
              <a:gd name="connsiteY0" fmla="*/ 0 h 942681"/>
              <a:gd name="connsiteX1" fmla="*/ 28280 w 207390"/>
              <a:gd name="connsiteY1" fmla="*/ 235670 h 942681"/>
              <a:gd name="connsiteX2" fmla="*/ 150829 w 207390"/>
              <a:gd name="connsiteY2" fmla="*/ 575035 h 942681"/>
              <a:gd name="connsiteX3" fmla="*/ 207390 w 207390"/>
              <a:gd name="connsiteY3" fmla="*/ 942681 h 94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90" h="942681">
                <a:moveTo>
                  <a:pt x="0" y="0"/>
                </a:moveTo>
                <a:cubicBezTo>
                  <a:pt x="1571" y="69915"/>
                  <a:pt x="3142" y="139831"/>
                  <a:pt x="28280" y="235670"/>
                </a:cubicBezTo>
                <a:cubicBezTo>
                  <a:pt x="53418" y="331509"/>
                  <a:pt x="120977" y="457200"/>
                  <a:pt x="150829" y="575035"/>
                </a:cubicBezTo>
                <a:cubicBezTo>
                  <a:pt x="180681" y="692870"/>
                  <a:pt x="194035" y="817775"/>
                  <a:pt x="207390" y="942681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07021" y="6237312"/>
            <a:ext cx="5179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슈퍼 클래스 </a:t>
            </a:r>
            <a:r>
              <a:rPr lang="en-US" altLang="ko-KR" sz="2800" dirty="0"/>
              <a:t>A</a:t>
            </a:r>
            <a:r>
              <a:rPr lang="ko-KR" altLang="en-US" sz="2800" dirty="0"/>
              <a:t>와 서브 클래스 </a:t>
            </a:r>
            <a:r>
              <a:rPr lang="en-US" altLang="ko-KR" sz="2800" dirty="0"/>
              <a:t>B </a:t>
            </a:r>
            <a:r>
              <a:rPr lang="ko-KR" altLang="en-US" sz="2800" dirty="0"/>
              <a:t>그리고 </a:t>
            </a:r>
            <a:r>
              <a:rPr lang="ko-KR" altLang="en-US" sz="2800" dirty="0" err="1"/>
              <a:t>인스턴스</a:t>
            </a:r>
            <a:r>
              <a:rPr lang="ko-KR" altLang="en-US" sz="2800" dirty="0"/>
              <a:t> 관계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ko-KR" altLang="en-US" smtClean="0"/>
              <a:t>명품 </a:t>
            </a:r>
            <a:r>
              <a:rPr kumimoji="0" lang="en-US" smtClean="0"/>
              <a:t>JAVA Programming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10390</TotalTime>
  <Words>3033</Words>
  <Application>Microsoft Office PowerPoint</Application>
  <PresentationFormat>화면 슬라이드 쇼(4:3)</PresentationFormat>
  <Paragraphs>1369</Paragraphs>
  <Slides>55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가을</vt:lpstr>
      <vt:lpstr>제 5 장 상속과 다형성</vt:lpstr>
      <vt:lpstr>상속 (inheritance)</vt:lpstr>
      <vt:lpstr>상속 관계 예</vt:lpstr>
      <vt:lpstr>상속의 필요성</vt:lpstr>
      <vt:lpstr>클래스 상속과 객체</vt:lpstr>
      <vt:lpstr>예제 5-1 : 클래스 상속 만들어 보기</vt:lpstr>
      <vt:lpstr>자바의 클래스 계층 구조</vt:lpstr>
      <vt:lpstr>서브 클래스의 객체와 멤버 사용</vt:lpstr>
      <vt:lpstr>슬라이드 9</vt:lpstr>
      <vt:lpstr>서브 클래스의 객체 멤버 접근</vt:lpstr>
      <vt:lpstr>상속과 접근 지정자 </vt:lpstr>
      <vt:lpstr>슈퍼 클래스 멤버의 접근 지정자</vt:lpstr>
      <vt:lpstr>같은 패키지 내 상속 관계에서 접근</vt:lpstr>
      <vt:lpstr>다른 패키지의 상속 관계에서 접근</vt:lpstr>
      <vt:lpstr>예제 5-2: 상속 관계에 있는 클래스 간 멤버 접근</vt:lpstr>
      <vt:lpstr>서브 클래스와 슈퍼 클래스의 생성자 호출 및 실행 관계</vt:lpstr>
      <vt:lpstr>슈퍼클래스와 서브 클래스의 생성자간의 호출 및 실행 관계</vt:lpstr>
      <vt:lpstr>서브 클래스와 슈퍼 클래스의 생성자 짝 맞추기</vt:lpstr>
      <vt:lpstr>1: 슈퍼클래스(기본생성자),서브클래스(기본생성자)</vt:lpstr>
      <vt:lpstr>3:서브 클래스에 매개변수 있는 생성자는 슈퍼클래스의기본생성자와 짝을 이룸</vt:lpstr>
      <vt:lpstr>super()</vt:lpstr>
      <vt:lpstr>super()를 이용한 사례</vt:lpstr>
      <vt:lpstr>객체의 타입 변환</vt:lpstr>
      <vt:lpstr>    업캐스팅 사례</vt:lpstr>
      <vt:lpstr>객체의 타입 변환</vt:lpstr>
      <vt:lpstr>다운캐스팅 사례</vt:lpstr>
      <vt:lpstr>instanceof 연산자와 객체 구별</vt:lpstr>
      <vt:lpstr>instanceof 사용 예</vt:lpstr>
      <vt:lpstr>예제 5-3 : instanceof를 이용한 객체 구별</vt:lpstr>
      <vt:lpstr>메소드 오버라이딩</vt:lpstr>
      <vt:lpstr>슈퍼 클래스의 메소드를 무시하고 서브 클래스에서 새로 작성한 메소드 오버라이딩</vt:lpstr>
      <vt:lpstr>메소드 오버라이딩 사례</vt:lpstr>
      <vt:lpstr>서브 클래스 객체와 오버라이딩된 메소드 호출</vt:lpstr>
      <vt:lpstr>예제 5-4 : 메소드 오버라이딩 만들기</vt:lpstr>
      <vt:lpstr>예제 실행  과정</vt:lpstr>
      <vt:lpstr>메소드 오버라이딩 조건</vt:lpstr>
      <vt:lpstr>오버라이딩 활용</vt:lpstr>
      <vt:lpstr>동적 바인딩</vt:lpstr>
      <vt:lpstr>super 키워드</vt:lpstr>
      <vt:lpstr>예제 5-5 : 메소드 오버라이딩</vt:lpstr>
      <vt:lpstr>오버라이딩 vs. 오버로딩</vt:lpstr>
      <vt:lpstr>추상 메소드와 추상 클래스</vt:lpstr>
      <vt:lpstr>추상 클래스 특성</vt:lpstr>
      <vt:lpstr>2 가지 종류의 추상 클래스</vt:lpstr>
      <vt:lpstr>추상 클래스의 활용 예</vt:lpstr>
      <vt:lpstr>예제 5-6 : 추상 클래스의 구현</vt:lpstr>
      <vt:lpstr>예제 5-6 정답</vt:lpstr>
      <vt:lpstr>실세계의 인터페이스와 인터페이스의 필요성</vt:lpstr>
      <vt:lpstr>자바의 인터페이스</vt:lpstr>
      <vt:lpstr>자바 인터페이스 사례</vt:lpstr>
      <vt:lpstr>인터페이스의 필요성</vt:lpstr>
      <vt:lpstr>인터페이스 상속</vt:lpstr>
      <vt:lpstr>인터페이스 구현</vt:lpstr>
      <vt:lpstr>인터페이스의 다중 구현</vt:lpstr>
      <vt:lpstr>추상 클래스와 인터페이스 비교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904</cp:revision>
  <dcterms:created xsi:type="dcterms:W3CDTF">2009-09-01T01:24:33Z</dcterms:created>
  <dcterms:modified xsi:type="dcterms:W3CDTF">2011-07-31T20:30:49Z</dcterms:modified>
</cp:coreProperties>
</file>