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322" r:id="rId3"/>
    <p:sldId id="323" r:id="rId4"/>
    <p:sldId id="359" r:id="rId5"/>
    <p:sldId id="287" r:id="rId6"/>
    <p:sldId id="351" r:id="rId7"/>
    <p:sldId id="352" r:id="rId8"/>
    <p:sldId id="353" r:id="rId9"/>
    <p:sldId id="258" r:id="rId10"/>
    <p:sldId id="313" r:id="rId11"/>
    <p:sldId id="315" r:id="rId12"/>
    <p:sldId id="259" r:id="rId13"/>
    <p:sldId id="262" r:id="rId14"/>
    <p:sldId id="263" r:id="rId15"/>
    <p:sldId id="325" r:id="rId16"/>
    <p:sldId id="327" r:id="rId17"/>
    <p:sldId id="328" r:id="rId18"/>
    <p:sldId id="329" r:id="rId19"/>
    <p:sldId id="330" r:id="rId20"/>
    <p:sldId id="332" r:id="rId21"/>
    <p:sldId id="326" r:id="rId22"/>
    <p:sldId id="333" r:id="rId23"/>
    <p:sldId id="358" r:id="rId24"/>
    <p:sldId id="265" r:id="rId25"/>
    <p:sldId id="285" r:id="rId26"/>
    <p:sldId id="266" r:id="rId27"/>
    <p:sldId id="267" r:id="rId28"/>
    <p:sldId id="316" r:id="rId29"/>
    <p:sldId id="355" r:id="rId30"/>
    <p:sldId id="354" r:id="rId31"/>
    <p:sldId id="362" r:id="rId32"/>
    <p:sldId id="290" r:id="rId33"/>
    <p:sldId id="356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63" r:id="rId43"/>
    <p:sldId id="269" r:id="rId44"/>
    <p:sldId id="320" r:id="rId45"/>
    <p:sldId id="294" r:id="rId46"/>
    <p:sldId id="270" r:id="rId47"/>
    <p:sldId id="273" r:id="rId48"/>
    <p:sldId id="295" r:id="rId49"/>
    <p:sldId id="297" r:id="rId50"/>
    <p:sldId id="341" r:id="rId51"/>
    <p:sldId id="321" r:id="rId52"/>
    <p:sldId id="274" r:id="rId53"/>
    <p:sldId id="299" r:id="rId54"/>
    <p:sldId id="338" r:id="rId55"/>
    <p:sldId id="302" r:id="rId56"/>
    <p:sldId id="275" r:id="rId57"/>
    <p:sldId id="303" r:id="rId58"/>
    <p:sldId id="357" r:id="rId59"/>
    <p:sldId id="306" r:id="rId60"/>
    <p:sldId id="280" r:id="rId61"/>
    <p:sldId id="311" r:id="rId62"/>
    <p:sldId id="312" r:id="rId63"/>
    <p:sldId id="342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E6F0"/>
    <a:srgbClr val="FDFDA9"/>
    <a:srgbClr val="ADA5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484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java.sun.com/javase/6/docs/ap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패키지 개념과 자바 기본 패키지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패키지를 포함하는 응용프로그램 개발 사례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패키지 디렉터리 </a:t>
            </a:r>
            <a:r>
              <a:rPr lang="en-US" altLang="ko-KR" dirty="0" smtClean="0"/>
              <a:t>chapter6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디렉터리 </a:t>
            </a:r>
            <a:r>
              <a:rPr lang="en-US" altLang="ko-KR" dirty="0" smtClean="0"/>
              <a:t>C:\Temp</a:t>
            </a:r>
          </a:p>
          <a:p>
            <a:pPr lvl="1"/>
            <a:r>
              <a:rPr lang="en-US" altLang="ko-KR" dirty="0" smtClean="0"/>
              <a:t>C:\Temp\chapter6 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r>
              <a:rPr lang="ko-KR" altLang="en-US" dirty="0" smtClean="0"/>
              <a:t>소스 파일 내에 패키지 선언</a:t>
            </a:r>
            <a:endParaRPr lang="en-US" altLang="ko-KR" dirty="0" smtClean="0"/>
          </a:p>
          <a:p>
            <a:r>
              <a:rPr lang="en-US" altLang="ko-KR" dirty="0" smtClean="0"/>
              <a:t>Hello.java 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C:\Temp&gt;javac Hello.java</a:t>
            </a:r>
          </a:p>
          <a:p>
            <a:pPr lvl="2"/>
            <a:r>
              <a:rPr lang="ko-KR" altLang="en-US" dirty="0" smtClean="0"/>
              <a:t>현재 디렉터리에서 컴파일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Hello.class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Hello.class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 혹은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Hello.class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C:\Temp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C:\Temp\chapter6</a:t>
            </a:r>
            <a:r>
              <a:rPr lang="ko-KR" altLang="en-US" dirty="0" smtClean="0"/>
              <a:t>로 복사 혹은 이동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C:\temp&gt;java chapter6.Hello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현재 디렉터리에서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정상적으로 실행됨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14942" y="2500306"/>
            <a:ext cx="285750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package </a:t>
            </a:r>
            <a:r>
              <a:rPr lang="ko-KR" altLang="en-US" dirty="0" err="1" smtClean="0"/>
              <a:t>패키지명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TestClass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.............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패키지를 포함하는 응용프로그램 개발 사례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chapter6 </a:t>
            </a:r>
            <a:r>
              <a:rPr lang="ko-KR" altLang="en-US" dirty="0" smtClean="0"/>
              <a:t>디렉터리 생성하지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디렉터리 </a:t>
            </a:r>
            <a:r>
              <a:rPr lang="en-US" altLang="ko-KR" dirty="0" smtClean="0"/>
              <a:t>C:\Temp</a:t>
            </a:r>
          </a:p>
          <a:p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C:\Temp&gt;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-d .</a:t>
            </a:r>
            <a:r>
              <a:rPr lang="en-US" altLang="ko-KR" dirty="0" smtClean="0"/>
              <a:t> Hello.java</a:t>
            </a:r>
          </a:p>
          <a:p>
            <a:pPr lvl="2"/>
            <a:r>
              <a:rPr lang="ko-KR" altLang="en-US" dirty="0" smtClean="0"/>
              <a:t>현재 디렉터리에서 컴파일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-d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 디렉터리 자동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 : </a:t>
            </a:r>
            <a:r>
              <a:rPr lang="ko-KR" altLang="en-US" dirty="0" smtClean="0"/>
              <a:t>현재 디렉터리를 기준으로 클래스 파일을 찾도록 지시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Hello.class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C:\Temp\chapter6</a:t>
            </a:r>
            <a:r>
              <a:rPr lang="ko-KR" altLang="en-US" dirty="0" smtClean="0"/>
              <a:t>에 생성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 temp&gt;java chapter6.Hello</a:t>
            </a:r>
          </a:p>
          <a:p>
            <a:pPr lvl="2"/>
            <a:r>
              <a:rPr lang="ko-KR" altLang="en-US" dirty="0" smtClean="0"/>
              <a:t>현재 디렉터리에서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정상적으로 실행됨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4357718" cy="46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컴파일 과정 및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429684" cy="8572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java -d . Hello.java </a:t>
            </a:r>
            <a:r>
              <a:rPr lang="ko-KR" altLang="en-US" dirty="0" smtClean="0"/>
              <a:t>로 컴파일 하면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디렉터리 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밑에 </a:t>
            </a:r>
            <a:r>
              <a:rPr lang="en-US" altLang="ko-KR" dirty="0" smtClean="0"/>
              <a:t>chapter6 </a:t>
            </a:r>
            <a:r>
              <a:rPr lang="ko-KR" altLang="en-US" dirty="0" smtClean="0"/>
              <a:t>디렉터리 자동 생성되고 동시에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클래스 파일이 생성됨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571604" y="3929066"/>
            <a:ext cx="192882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28728" y="4714884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5225" y="306896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 결과</a:t>
            </a:r>
            <a:endParaRPr lang="en-US" altLang="ko-KR" dirty="0" smtClean="0"/>
          </a:p>
          <a:p>
            <a:r>
              <a:rPr lang="ko-KR" altLang="en-US" dirty="0" err="1" smtClean="0"/>
              <a:t>자동생성되었음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1" idx="1"/>
          </p:cNvCxnSpPr>
          <p:nvPr/>
        </p:nvCxnSpPr>
        <p:spPr>
          <a:xfrm rot="10800000" flipV="1">
            <a:off x="2571807" y="3392126"/>
            <a:ext cx="5113419" cy="146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4714876" y="3357562"/>
            <a:ext cx="3000396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14744" y="5286388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214414" y="5857892"/>
            <a:ext cx="235745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쉽게 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0066"/>
          </a:xfrm>
        </p:spPr>
        <p:txBody>
          <a:bodyPr/>
          <a:lstStyle/>
          <a:p>
            <a:pPr lvl="1"/>
            <a:r>
              <a:rPr lang="ko-KR" altLang="en-US" dirty="0" smtClean="0"/>
              <a:t>예제로 사용할 샘플 소스</a:t>
            </a:r>
            <a:r>
              <a:rPr lang="en-US" altLang="ko-KR" dirty="0" smtClean="0"/>
              <a:t>(5</a:t>
            </a:r>
            <a:r>
              <a:rPr lang="ko-KR" altLang="en-US" dirty="0" smtClean="0"/>
              <a:t>장의 예제 </a:t>
            </a:r>
            <a:r>
              <a:rPr lang="en-US" altLang="ko-KR" dirty="0" smtClean="0"/>
              <a:t>5-6)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7356" y="1714489"/>
            <a:ext cx="5143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abstract class Calculator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public abstract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add(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b);// </a:t>
            </a:r>
            <a:r>
              <a:rPr lang="ko-KR" altLang="en-US" sz="1200" dirty="0" smtClean="0"/>
              <a:t>두 정수의 합을 구하여 리턴</a:t>
            </a:r>
          </a:p>
          <a:p>
            <a:pPr defTabSz="180000"/>
            <a:r>
              <a:rPr lang="en-US" altLang="ko-KR" sz="1200" dirty="0" smtClean="0"/>
              <a:t>	public abstract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subtract(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b);// </a:t>
            </a:r>
            <a:r>
              <a:rPr lang="ko-KR" altLang="en-US" sz="1200" dirty="0" smtClean="0"/>
              <a:t>두 정수의 차를 구하여 리턴</a:t>
            </a:r>
          </a:p>
          <a:p>
            <a:pPr defTabSz="180000"/>
            <a:r>
              <a:rPr lang="en-US" altLang="ko-KR" sz="1200" dirty="0" smtClean="0"/>
              <a:t>	public abstract double average(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[] a);// </a:t>
            </a:r>
            <a:r>
              <a:rPr lang="ko-KR" altLang="en-US" sz="1200" dirty="0" smtClean="0"/>
              <a:t>배열에 저장된 정수의 평균을 구해 실수로 리던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GoodCalc</a:t>
            </a:r>
            <a:r>
              <a:rPr lang="en-US" altLang="ko-KR" sz="1200" b="1" dirty="0" smtClean="0"/>
              <a:t> extends Calculator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add(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 {</a:t>
            </a:r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 err="1" smtClean="0"/>
              <a:t>a+b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subtract(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 {</a:t>
            </a:r>
          </a:p>
          <a:p>
            <a:pPr defTabSz="180000"/>
            <a:r>
              <a:rPr lang="en-US" altLang="ko-KR" sz="1200" dirty="0" smtClean="0"/>
              <a:t>		return a - b;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double average(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[] a) {</a:t>
            </a:r>
          </a:p>
          <a:p>
            <a:pPr defTabSz="180000"/>
            <a:r>
              <a:rPr lang="en-US" altLang="ko-KR" sz="1200" dirty="0" smtClean="0"/>
              <a:t>		double sum = 0;</a:t>
            </a:r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 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&lt; </a:t>
            </a:r>
            <a:r>
              <a:rPr lang="en-US" altLang="ko-KR" sz="1200" dirty="0" err="1" smtClean="0"/>
              <a:t>a.length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pPr defTabSz="180000"/>
            <a:r>
              <a:rPr lang="en-US" altLang="ko-KR" sz="1200" dirty="0" smtClean="0"/>
              <a:t>			sum += a[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];</a:t>
            </a:r>
          </a:p>
          <a:p>
            <a:pPr defTabSz="180000"/>
            <a:r>
              <a:rPr lang="en-US" altLang="ko-KR" sz="1200" dirty="0" smtClean="0"/>
              <a:t>		return sum/</a:t>
            </a:r>
            <a:r>
              <a:rPr lang="en-US" altLang="ko-KR" sz="1200" dirty="0" err="1" smtClean="0"/>
              <a:t>a.length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Calculator c = new </a:t>
            </a:r>
            <a:r>
              <a:rPr lang="en-US" altLang="ko-KR" sz="1200" b="1" dirty="0" err="1" smtClean="0"/>
              <a:t>GoodCalc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(2,3));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c.subtract</a:t>
            </a:r>
            <a:r>
              <a:rPr lang="en-US" altLang="ko-KR" sz="1200" dirty="0" smtClean="0"/>
              <a:t>(2,3));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c.average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 {2,3,4 }));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작성</a:t>
            </a:r>
            <a:r>
              <a:rPr lang="en-US" altLang="ko-KR" smtClean="0"/>
              <a:t>(</a:t>
            </a:r>
            <a:r>
              <a:rPr lang="ko-KR" altLang="en-US" smtClean="0"/>
              <a:t>프로젝트 이름 </a:t>
            </a:r>
            <a:r>
              <a:rPr lang="en-US" altLang="ko-KR" smtClean="0"/>
              <a:t>: PackageEx)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77867120" descr="EMB00001ac02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928670"/>
            <a:ext cx="4067944" cy="57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000364" y="178592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lib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77677704" descr="EMB0000129c08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465688" cy="52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143108" y="307181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app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77675944" descr="EMB0000129c08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60867"/>
            <a:ext cx="5352989" cy="50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07181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작성이 완료된 결과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77678024" descr="EMB0000129c08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800" cy="38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428728" y="3929066"/>
            <a:ext cx="121444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84544"/>
            <a:ext cx="4890294" cy="570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Calculator 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32040" y="2420888"/>
            <a:ext cx="1071570" cy="243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124" idx="0"/>
          </p:cNvCxnSpPr>
          <p:nvPr/>
        </p:nvCxnSpPr>
        <p:spPr>
          <a:xfrm flipH="1">
            <a:off x="5284595" y="2664653"/>
            <a:ext cx="183230" cy="478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2407" y="3143335"/>
            <a:ext cx="3384376" cy="37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3851920" y="4293096"/>
            <a:ext cx="432048" cy="144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00232" y="3357562"/>
            <a:ext cx="121444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Calculator </a:t>
            </a:r>
            <a:r>
              <a:rPr lang="ko-KR" altLang="en-US" smtClean="0"/>
              <a:t>소스 수정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6215082"/>
            <a:ext cx="76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패키지</a:t>
            </a:r>
            <a:r>
              <a:rPr lang="en-US" altLang="ko-KR" dirty="0"/>
              <a:t>,</a:t>
            </a:r>
            <a:r>
              <a:rPr lang="ko-KR" altLang="en-US" dirty="0"/>
              <a:t> 즉 </a:t>
            </a:r>
            <a:r>
              <a:rPr lang="en-US" altLang="ko-KR" dirty="0"/>
              <a:t>app </a:t>
            </a:r>
            <a:r>
              <a:rPr lang="ko-KR" altLang="en-US" dirty="0"/>
              <a:t>패키지의 클래스에서 접근할 수 있도록 하기 </a:t>
            </a:r>
            <a:r>
              <a:rPr lang="ko-KR" altLang="en-US" dirty="0" smtClean="0"/>
              <a:t>위해 클래스의 접근 지정자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반드시 삽입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581" y="1214457"/>
            <a:ext cx="73612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3286116" y="271462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필요성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1357298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명이 분담하여 자바 응용프로그램을 개발하는 경우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928802"/>
            <a:ext cx="66182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34213"/>
            <a:ext cx="6876256" cy="592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GoodCalc.java </a:t>
            </a:r>
            <a:r>
              <a:rPr lang="ko-KR" altLang="en-US" dirty="0" smtClean="0"/>
              <a:t>작성 후 소스 수정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1403648" y="1643050"/>
            <a:ext cx="3024336" cy="877163"/>
          </a:xfrm>
          <a:custGeom>
            <a:avLst/>
            <a:gdLst>
              <a:gd name="connsiteX0" fmla="*/ 0 w 2216426"/>
              <a:gd name="connsiteY0" fmla="*/ 72887 h 460513"/>
              <a:gd name="connsiteX1" fmla="*/ 834887 w 2216426"/>
              <a:gd name="connsiteY1" fmla="*/ 23191 h 460513"/>
              <a:gd name="connsiteX2" fmla="*/ 1530626 w 2216426"/>
              <a:gd name="connsiteY2" fmla="*/ 212035 h 460513"/>
              <a:gd name="connsiteX3" fmla="*/ 1928191 w 2216426"/>
              <a:gd name="connsiteY3" fmla="*/ 410817 h 460513"/>
              <a:gd name="connsiteX4" fmla="*/ 2216426 w 2216426"/>
              <a:gd name="connsiteY4" fmla="*/ 460513 h 4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426" h="460513">
                <a:moveTo>
                  <a:pt x="0" y="72887"/>
                </a:moveTo>
                <a:cubicBezTo>
                  <a:pt x="289891" y="36443"/>
                  <a:pt x="579783" y="0"/>
                  <a:pt x="834887" y="23191"/>
                </a:cubicBezTo>
                <a:cubicBezTo>
                  <a:pt x="1089991" y="46382"/>
                  <a:pt x="1348409" y="147431"/>
                  <a:pt x="1530626" y="212035"/>
                </a:cubicBezTo>
                <a:cubicBezTo>
                  <a:pt x="1712843" y="276639"/>
                  <a:pt x="1813891" y="369404"/>
                  <a:pt x="1928191" y="410817"/>
                </a:cubicBezTo>
                <a:cubicBezTo>
                  <a:pt x="2042491" y="452230"/>
                  <a:pt x="2129458" y="456371"/>
                  <a:pt x="2216426" y="46051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799" y="1643050"/>
            <a:ext cx="2013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문 삽입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Calculator </a:t>
            </a:r>
            <a:r>
              <a:rPr lang="ko-KR" altLang="en-US" dirty="0" smtClean="0"/>
              <a:t>클래스를</a:t>
            </a:r>
            <a:endParaRPr lang="en-US" altLang="ko-KR" dirty="0" smtClean="0"/>
          </a:p>
          <a:p>
            <a:r>
              <a:rPr lang="ko-KR" altLang="en-US" dirty="0" smtClean="0"/>
              <a:t>사용하기 위해서는 패키지를</a:t>
            </a:r>
            <a:endParaRPr lang="en-US" altLang="ko-KR" dirty="0" smtClean="0"/>
          </a:p>
          <a:p>
            <a:r>
              <a:rPr lang="ko-KR" altLang="en-US" dirty="0" smtClean="0"/>
              <a:t>포함하는 정확한 경로명을</a:t>
            </a:r>
            <a:endParaRPr lang="en-US" altLang="ko-KR" dirty="0" smtClean="0"/>
          </a:p>
          <a:p>
            <a:r>
              <a:rPr lang="ko-KR" altLang="en-US" dirty="0" smtClean="0"/>
              <a:t>컴파일러에게 알려줘야 함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76" y="260648"/>
            <a:ext cx="6652616" cy="575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50485"/>
            <a:ext cx="5746843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16" y="228600"/>
            <a:ext cx="1908032" cy="1271574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                                         실행을 위한</a:t>
            </a:r>
            <a:r>
              <a:rPr lang="en-US" altLang="ko-KR" sz="2000" dirty="0" smtClean="0"/>
              <a:t>                                         Run                                          Configurations                                        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857620" y="714356"/>
            <a:ext cx="285752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43438" y="3714752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72330" y="6500834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PackageEx </a:t>
            </a:r>
            <a:r>
              <a:rPr lang="ko-KR" altLang="en-US" smtClean="0"/>
              <a:t>실행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2006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계층구조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클래스나 인터페이스가 너무 많아지면 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클래스 파일을 하나의 패키지로 계층화하여 관리하면 관리 쉬움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패키지별</a:t>
            </a:r>
            <a:r>
              <a:rPr lang="ko-KR" altLang="en-US" dirty="0" smtClean="0"/>
              <a:t> </a:t>
            </a:r>
            <a:r>
              <a:rPr lang="ko-KR" altLang="en-US" dirty="0"/>
              <a:t>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</a:t>
            </a:r>
            <a:r>
              <a:rPr lang="ko-KR" altLang="en-US" dirty="0" smtClean="0"/>
              <a:t>패키지 </a:t>
            </a:r>
            <a:r>
              <a:rPr lang="ko-KR" altLang="en-US" dirty="0"/>
              <a:t>내의 클래스들이 자유롭게 접근하도록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클래스와 인터페이스의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패키지에 이름이 같은 클래스와 인터페이스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소프트웨어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패키지로 구성되어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java.lang</a:t>
            </a:r>
            <a:r>
              <a:rPr lang="en-US" altLang="ko-KR" dirty="0" smtClean="0"/>
              <a:t>, java.io </a:t>
            </a:r>
            <a:r>
              <a:rPr lang="ko-KR" altLang="en-US" dirty="0" smtClean="0"/>
              <a:t>등의 패키지들 덕분에 일일이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않고 입출력 프로그램을 간단히 작성할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9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의 패키지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관련된 클래스들을 표준 패키지로 묶어 사용자에게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제공하는 패키지는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표준 라이브러리와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담겨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C:\Program Files\Java\jdk1.6.0_16\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5643578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rt.jar </a:t>
            </a:r>
            <a:r>
              <a:rPr lang="ko-KR" altLang="en-US" dirty="0" smtClean="0"/>
              <a:t>압축 해제 후 디렉터리 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97948408" descr="EMB000018703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2928934"/>
            <a:ext cx="4320479" cy="35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패키지 구조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10983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java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applet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741278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awt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beans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lang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math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nio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security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sql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util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2169906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beancontext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2169906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spi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884286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color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datatransfer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event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font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geom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print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spi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renderable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884286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channels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charset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spi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spi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4170170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annotation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instrument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management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reflect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5170302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acl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interfaces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cert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spec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5170302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activation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dgc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registry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server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857752" y="5956120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concurrent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jar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logging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prefs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regex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spi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zip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atomic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20562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455658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312914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312782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598534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216990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455790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741674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955988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202703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2098468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527228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955988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506314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955856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526964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455526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419939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문이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 err="1" smtClean="0"/>
              <a:t>유틸리디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같은 다양한 유틸리티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java.io</a:t>
            </a:r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java.awt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클래스와 인터페이스 제공</a:t>
            </a:r>
            <a:endParaRPr lang="en-US" altLang="ko-KR" dirty="0" smtClean="0"/>
          </a:p>
          <a:p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11430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상세 정보</a:t>
            </a:r>
            <a:endParaRPr lang="en-US" altLang="ko-KR" dirty="0" smtClean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http://download-llnw.oracle.com/javase/6/docs/api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규격제공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8150488" descr="EMB000018703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79719"/>
            <a:ext cx="6840760" cy="44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클래스 계 층 구조의 최상위에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9289967"/>
              </p:ext>
            </p:extLst>
          </p:nvPr>
        </p:nvGraphicFramePr>
        <p:xfrm>
          <a:off x="611560" y="3247216"/>
          <a:ext cx="8143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432"/>
                <a:gridCol w="5326500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protected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Object</a:t>
                      </a:r>
                      <a:r>
                        <a:rPr lang="en-US" altLang="ko-KR" baseline="0" dirty="0" smtClean="0"/>
                        <a:t> clone()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 객체와 똑같은 객체를 </a:t>
                      </a:r>
                      <a:r>
                        <a:rPr lang="ko-KR" altLang="en-US" smtClean="0"/>
                        <a:t>만들어 반환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오버라이딩 필요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boolean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equals(Object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obj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</a:t>
                      </a:r>
                      <a:r>
                        <a:rPr lang="ko-KR" altLang="en-US" dirty="0" smtClean="0"/>
                        <a:t>가 가리키는 객체와 현재 객체가 비교하여 같으면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Class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dirty="0" err="1" smtClean="0"/>
                        <a:t>getClass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 객체의 런타임 클래스를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int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hashCode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</a:t>
                      </a:r>
                      <a:r>
                        <a:rPr lang="ko-KR" altLang="en-US" baseline="0" dirty="0" smtClean="0"/>
                        <a:t> 객체에 대한 </a:t>
                      </a:r>
                      <a:r>
                        <a:rPr lang="ko-KR" altLang="en-US" baseline="0" dirty="0" err="1" smtClean="0"/>
                        <a:t>해쉬</a:t>
                      </a:r>
                      <a:r>
                        <a:rPr lang="ko-KR" altLang="en-US" baseline="0" dirty="0" smtClean="0"/>
                        <a:t> 코드 값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toString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 객체에 대한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표현을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notify()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객체에 대해 대기하고 있는 하나의 </a:t>
                      </a:r>
                      <a:r>
                        <a:rPr kumimoji="0"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쓰레드를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깨운다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0"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객체에 대해 대기하고 있는 모든 </a:t>
                      </a:r>
                      <a:r>
                        <a:rPr kumimoji="0"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쓰레드를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깨운다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wait()</a:t>
                      </a:r>
                      <a:endParaRPr kumimoji="0"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객체의 다른 </a:t>
                      </a:r>
                      <a:r>
                        <a:rPr kumimoji="0"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쓰레드가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notify() 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호출할 때까지 현 </a:t>
                      </a:r>
                      <a:r>
                        <a:rPr kumimoji="0"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쓰레드를</a:t>
                      </a:r>
                      <a:r>
                        <a:rPr kumimoji="0"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대기하게 한다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dirty="0" smtClean="0"/>
              <a:t>class Point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y;</a:t>
            </a:r>
          </a:p>
          <a:p>
            <a:pPr defTabSz="180000"/>
            <a:r>
              <a:rPr lang="fr-FR" altLang="ko-KR" dirty="0" smtClean="0"/>
              <a:t>	public Point(int x, int y)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this.x</a:t>
            </a:r>
            <a:r>
              <a:rPr lang="en-US" altLang="ko-KR" dirty="0" smtClean="0"/>
              <a:t> = x;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this.y</a:t>
            </a:r>
            <a:r>
              <a:rPr lang="en-US" altLang="ko-KR" dirty="0" smtClean="0"/>
              <a:t> = y;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public class </a:t>
            </a:r>
            <a:r>
              <a:rPr lang="en-US" altLang="ko-KR" dirty="0" err="1" smtClean="0"/>
              <a:t>ObjectProperty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public static void 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180000"/>
            <a:r>
              <a:rPr lang="en-US" altLang="ko-KR" dirty="0" smtClean="0"/>
              <a:t>		Point p = new Point(2,3);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p.getClass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p.hashCode</a:t>
            </a:r>
            <a:r>
              <a:rPr lang="en-US" altLang="ko-KR" dirty="0" smtClean="0"/>
              <a:t>());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p.toString</a:t>
            </a:r>
            <a:r>
              <a:rPr lang="en-US" altLang="ko-KR" dirty="0" smtClean="0"/>
              <a:t>());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(p);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57818" y="5143512"/>
            <a:ext cx="192881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Point</a:t>
            </a:r>
          </a:p>
          <a:p>
            <a:r>
              <a:rPr lang="en-US" altLang="ko-KR" dirty="0" smtClean="0"/>
              <a:t>12677476</a:t>
            </a:r>
          </a:p>
          <a:p>
            <a:r>
              <a:rPr lang="en-US" altLang="ko-KR" dirty="0" smtClean="0"/>
              <a:t>Point@c17164</a:t>
            </a:r>
          </a:p>
          <a:p>
            <a:r>
              <a:rPr lang="en-US" altLang="ko-KR" dirty="0" smtClean="0"/>
              <a:t>Point@c17164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38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샘플의 디렉터리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4546" y="3286124"/>
            <a:ext cx="78581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Graphic</a:t>
            </a:r>
            <a:endParaRPr lang="ko-KR" altLang="en-US" sz="140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rot="5400000">
            <a:off x="2136268" y="4029380"/>
            <a:ext cx="906667" cy="3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6314" y="4143380"/>
            <a:ext cx="2786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Project/</a:t>
            </a:r>
            <a:r>
              <a:rPr lang="en-US" altLang="ko-KR" dirty="0" err="1" smtClean="0"/>
              <a:t>FileIO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Tools.class</a:t>
            </a:r>
            <a:endParaRPr lang="en-US" altLang="ko-KR" dirty="0" smtClean="0"/>
          </a:p>
          <a:p>
            <a:r>
              <a:rPr lang="en-US" altLang="ko-KR" dirty="0" smtClean="0"/>
              <a:t>Project/UI/</a:t>
            </a:r>
            <a:r>
              <a:rPr lang="en-US" altLang="ko-KR" dirty="0" err="1" smtClean="0"/>
              <a:t>Tools.class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3643314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이름은 같지만 경로명이 달라 서도 다른 파일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endCxn id="17" idx="2"/>
          </p:cNvCxnSpPr>
          <p:nvPr/>
        </p:nvCxnSpPr>
        <p:spPr>
          <a:xfrm rot="10800000">
            <a:off x="3363982" y="3236712"/>
            <a:ext cx="1422333" cy="104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9" idx="3"/>
          </p:cNvCxnSpPr>
          <p:nvPr/>
        </p:nvCxnSpPr>
        <p:spPr>
          <a:xfrm rot="5400000">
            <a:off x="3572789" y="4869693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 smtClean="0"/>
              <a:t>문자열로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14578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객체를 텍스트 형태로 표현한 문자열로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반환되는 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@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hash code</a:t>
            </a:r>
          </a:p>
          <a:p>
            <a:pPr lvl="1"/>
            <a:r>
              <a:rPr lang="ko-KR" altLang="en-US" dirty="0"/>
              <a:t>객체와 문자열이 </a:t>
            </a:r>
            <a:r>
              <a:rPr lang="en-US" altLang="ko-KR" dirty="0"/>
              <a:t>+ </a:t>
            </a:r>
            <a:r>
              <a:rPr lang="ko-KR" altLang="en-US" dirty="0"/>
              <a:t>연산이 되는 경우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3441774"/>
            <a:ext cx="244778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smtClean="0"/>
              <a:t>Point a = new Point(2,3);</a:t>
            </a:r>
          </a:p>
          <a:p>
            <a:pPr marL="0" lvl="1"/>
            <a:r>
              <a:rPr lang="en-US" altLang="ko-KR" dirty="0" smtClean="0"/>
              <a:t>String s = a + “</a:t>
            </a:r>
            <a:r>
              <a:rPr lang="ko-KR" altLang="en-US" dirty="0" smtClean="0"/>
              <a:t>점</a:t>
            </a:r>
            <a:r>
              <a:rPr lang="en-US" altLang="ko-KR" dirty="0" smtClean="0"/>
              <a:t>”;</a:t>
            </a:r>
          </a:p>
          <a:p>
            <a:pPr marL="0" lvl="1"/>
            <a:r>
              <a:rPr lang="en-US" altLang="ko-KR" dirty="0" err="1" smtClean="0"/>
              <a:t>System.out.println</a:t>
            </a:r>
            <a:r>
              <a:rPr lang="en-US" altLang="ko-KR" dirty="0" smtClean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3441774"/>
            <a:ext cx="285366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smtClean="0"/>
              <a:t>Point a = new Point(2,3);</a:t>
            </a:r>
          </a:p>
          <a:p>
            <a:pPr marL="0" lvl="1"/>
            <a:r>
              <a:rPr lang="en-US" altLang="ko-KR" dirty="0" smtClean="0"/>
              <a:t>String s = </a:t>
            </a:r>
            <a:r>
              <a:rPr lang="en-US" altLang="ko-KR" dirty="0" err="1" smtClean="0"/>
              <a:t>a.toString</a:t>
            </a:r>
            <a:r>
              <a:rPr lang="en-US" altLang="ko-KR" dirty="0" smtClean="0"/>
              <a:t>()+ “</a:t>
            </a:r>
            <a:r>
              <a:rPr lang="ko-KR" altLang="en-US" dirty="0" smtClean="0"/>
              <a:t>점</a:t>
            </a:r>
            <a:r>
              <a:rPr lang="en-US" altLang="ko-KR" dirty="0" smtClean="0"/>
              <a:t>”; </a:t>
            </a:r>
          </a:p>
          <a:p>
            <a:pPr marL="0" lvl="1"/>
            <a:r>
              <a:rPr lang="en-US" altLang="ko-KR" dirty="0" err="1" smtClean="0"/>
              <a:t>System.out.println</a:t>
            </a:r>
            <a:r>
              <a:rPr lang="en-US" altLang="ko-KR" dirty="0" smtClean="0"/>
              <a:t>(s);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688854" y="3903439"/>
            <a:ext cx="9098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712" y="358465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3438" y="5143512"/>
            <a:ext cx="185738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Point@c17164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3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dirty="0" smtClean="0"/>
              <a:t>class Point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y;</a:t>
            </a:r>
          </a:p>
          <a:p>
            <a:pPr defTabSz="180000"/>
            <a:r>
              <a:rPr lang="fr-FR" altLang="ko-KR" dirty="0" smtClean="0"/>
              <a:t>	</a:t>
            </a:r>
          </a:p>
          <a:p>
            <a:pPr defTabSz="180000"/>
            <a:r>
              <a:rPr lang="fr-FR" altLang="ko-KR" dirty="0" smtClean="0"/>
              <a:t>	public Point(int x, int y)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this.x</a:t>
            </a:r>
            <a:r>
              <a:rPr lang="en-US" altLang="ko-KR" dirty="0" smtClean="0"/>
              <a:t> = x; </a:t>
            </a:r>
            <a:r>
              <a:rPr lang="en-US" altLang="ko-KR" dirty="0" err="1" smtClean="0"/>
              <a:t>this.y</a:t>
            </a:r>
            <a:r>
              <a:rPr lang="en-US" altLang="ko-KR" dirty="0" smtClean="0"/>
              <a:t> = y;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	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</a:t>
            </a:r>
          </a:p>
          <a:p>
            <a:pPr defTabSz="180000"/>
            <a:r>
              <a:rPr lang="en-US" altLang="ko-KR" dirty="0" smtClean="0"/>
              <a:t>		return "Point(" + x + "," + y+ ")";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public class </a:t>
            </a:r>
            <a:r>
              <a:rPr lang="en-US" altLang="ko-KR" dirty="0" err="1" smtClean="0"/>
              <a:t>ObjectProperty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public static void 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180000"/>
            <a:r>
              <a:rPr lang="en-US" altLang="ko-KR" dirty="0" smtClean="0"/>
              <a:t>		Point a = new Point(2,3);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a.toString</a:t>
            </a:r>
            <a:r>
              <a:rPr lang="en-US" altLang="ko-KR" dirty="0" smtClean="0"/>
              <a:t>());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86446" y="5786454"/>
            <a:ext cx="10484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Point(2,3)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동일성 비교 </a:t>
            </a:r>
            <a:r>
              <a:rPr lang="en-US" altLang="ko-KR" dirty="0" smtClean="0"/>
              <a:t>: =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r>
              <a:rPr lang="ko-KR" altLang="en-US" dirty="0" smtClean="0"/>
              <a:t>객체 내용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두 객체가 같은 내용물인지 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equals(Object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00496" y="2500306"/>
            <a:ext cx="24288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Point a = new Point(2,3);</a:t>
            </a:r>
          </a:p>
          <a:p>
            <a:pPr defTabSz="180000"/>
            <a:r>
              <a:rPr lang="en-US" altLang="ko-KR" sz="1400" dirty="0" smtClean="0"/>
              <a:t>Point b = new Point(2,3);</a:t>
            </a:r>
          </a:p>
          <a:p>
            <a:pPr defTabSz="180000"/>
            <a:r>
              <a:rPr lang="en-US" altLang="ko-KR" sz="1400" dirty="0" smtClean="0"/>
              <a:t>Point c = a;</a:t>
            </a:r>
          </a:p>
          <a:p>
            <a:pPr defTabSz="180000"/>
            <a:r>
              <a:rPr lang="en-US" altLang="ko-KR" sz="1400" dirty="0" smtClean="0"/>
              <a:t>if(a == b) // false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("a==b");</a:t>
            </a:r>
          </a:p>
          <a:p>
            <a:pPr defTabSz="180000"/>
            <a:r>
              <a:rPr lang="en-US" altLang="ko-KR" sz="1400" dirty="0" smtClean="0"/>
              <a:t>if(a == c) // true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728" y="2500306"/>
            <a:ext cx="24288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Point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y;</a:t>
            </a:r>
          </a:p>
          <a:p>
            <a:pPr defTabSz="180000"/>
            <a:r>
              <a:rPr lang="en-US" altLang="ko-KR" sz="1400" dirty="0" smtClean="0"/>
              <a:t>	public Point(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 </a:t>
            </a:r>
            <a:r>
              <a:rPr lang="en-US" altLang="ko-KR" sz="1400" dirty="0" err="1" smtClean="0"/>
              <a:t>this.y</a:t>
            </a:r>
            <a:r>
              <a:rPr lang="en-US" altLang="ko-KR" sz="1400" dirty="0" smtClean="0"/>
              <a:t> = y;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724" y="3071810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40476" y="3143248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883352" y="3214686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69170" y="3000372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y=3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7097666" y="3214686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4724" y="3571876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740476" y="364331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883352" y="371475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69170" y="3500438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y=3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7097666" y="3714752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4724" y="2571744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740476" y="2643182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883352" y="2714620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7002415" y="2768199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Point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y;</a:t>
            </a:r>
          </a:p>
          <a:p>
            <a:pPr defTabSz="180000"/>
            <a:r>
              <a:rPr lang="en-US" altLang="ko-KR" sz="1400" dirty="0" smtClean="0"/>
              <a:t>	public Point(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this.x</a:t>
            </a:r>
            <a:r>
              <a:rPr lang="en-US" altLang="ko-KR" sz="1400" dirty="0" smtClean="0"/>
              <a:t> = x; </a:t>
            </a:r>
            <a:r>
              <a:rPr lang="en-US" altLang="ko-KR" sz="1400" dirty="0" err="1" smtClean="0"/>
              <a:t>this.y</a:t>
            </a:r>
            <a:r>
              <a:rPr lang="en-US" altLang="ko-KR" sz="1400" dirty="0" smtClean="0"/>
              <a:t> = y;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equals(Point p) {</a:t>
            </a:r>
          </a:p>
          <a:p>
            <a:pPr defTabSz="180000"/>
            <a:r>
              <a:rPr lang="en-US" altLang="ko-KR" sz="1400" dirty="0" smtClean="0"/>
              <a:t>		if(x == </a:t>
            </a:r>
            <a:r>
              <a:rPr lang="en-US" altLang="ko-KR" sz="1400" dirty="0" err="1" smtClean="0"/>
              <a:t>p.x</a:t>
            </a:r>
            <a:r>
              <a:rPr lang="en-US" altLang="ko-KR" sz="1400" dirty="0" smtClean="0"/>
              <a:t> &amp;&amp; y == </a:t>
            </a:r>
            <a:r>
              <a:rPr lang="en-US" altLang="ko-KR" sz="1400" dirty="0" err="1" smtClean="0"/>
              <a:t>p.y</a:t>
            </a:r>
            <a:r>
              <a:rPr lang="en-US" altLang="ko-KR" sz="1400" dirty="0" smtClean="0"/>
              <a:t>) return true;</a:t>
            </a:r>
          </a:p>
          <a:p>
            <a:pPr defTabSz="180000"/>
            <a:r>
              <a:rPr lang="en-US" altLang="ko-KR" sz="1400" dirty="0" smtClean="0"/>
              <a:t>		else return false;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Point a = new Point(2,3);</a:t>
            </a:r>
          </a:p>
          <a:p>
            <a:pPr defTabSz="180000"/>
            <a:r>
              <a:rPr lang="en-US" altLang="ko-KR" sz="1400" dirty="0" smtClean="0"/>
              <a:t>Point b = new Point(2,3);</a:t>
            </a:r>
          </a:p>
          <a:p>
            <a:pPr defTabSz="180000"/>
            <a:r>
              <a:rPr lang="en-US" altLang="ko-KR" sz="1400" dirty="0" smtClean="0"/>
              <a:t>Point c =  new Point(3,4);</a:t>
            </a:r>
          </a:p>
          <a:p>
            <a:pPr defTabSz="180000"/>
            <a:r>
              <a:rPr lang="en-US" altLang="ko-KR" sz="1400" dirty="0" smtClean="0"/>
              <a:t>if(a == b) // false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("a==b");</a:t>
            </a:r>
          </a:p>
          <a:p>
            <a:pPr defTabSz="180000"/>
            <a:r>
              <a:rPr lang="en-US" altLang="ko-KR" sz="1400" dirty="0" smtClean="0"/>
              <a:t>if(</a:t>
            </a:r>
            <a:r>
              <a:rPr lang="en-US" altLang="ko-KR" sz="1400" dirty="0" err="1" smtClean="0"/>
              <a:t>a.equals</a:t>
            </a:r>
            <a:r>
              <a:rPr lang="en-US" altLang="ko-KR" sz="1400" dirty="0" smtClean="0"/>
              <a:t>(b)) // true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("a is equal to b");</a:t>
            </a:r>
          </a:p>
          <a:p>
            <a:pPr defTabSz="180000"/>
            <a:r>
              <a:rPr lang="en-US" altLang="ko-KR" sz="1400" dirty="0" smtClean="0"/>
              <a:t>if(</a:t>
            </a:r>
            <a:r>
              <a:rPr lang="en-US" altLang="ko-KR" sz="1400" dirty="0" err="1" smtClean="0"/>
              <a:t>a.equals</a:t>
            </a:r>
            <a:r>
              <a:rPr lang="en-US" altLang="ko-KR" sz="1400" dirty="0" smtClean="0"/>
              <a:t>(c)) // false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429264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b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500702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572140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357826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y=3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572140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929330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6000768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6072206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857892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y=4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6072206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929198"/>
            <a:ext cx="31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a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50006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50720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5072074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857760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y=3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2030" y="3071810"/>
            <a:ext cx="522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22030" y="3571876"/>
            <a:ext cx="522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929198"/>
            <a:ext cx="522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429264"/>
            <a:ext cx="522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929330"/>
            <a:ext cx="522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0496" y="4000504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a==c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571868" y="6429396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a is equal to b</a:t>
            </a:r>
            <a:endParaRPr lang="ko-KR" altLang="en-US" sz="16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: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428868"/>
            <a:ext cx="4075281" cy="3662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height;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this.width</a:t>
            </a:r>
            <a:r>
              <a:rPr lang="en-US" altLang="ko-KR" sz="1600" dirty="0"/>
              <a:t> = width; 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this.height</a:t>
            </a:r>
            <a:r>
              <a:rPr lang="en-US" altLang="ko-KR" sz="1600" dirty="0"/>
              <a:t> = height;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equals(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 p) {</a:t>
            </a:r>
          </a:p>
          <a:p>
            <a:pPr defTabSz="180000"/>
            <a:r>
              <a:rPr lang="en-US" altLang="ko-KR" sz="1600" dirty="0"/>
              <a:t>		if (width*height == </a:t>
            </a:r>
            <a:r>
              <a:rPr lang="en-US" altLang="ko-KR" sz="1600" dirty="0" err="1"/>
              <a:t>p.width</a:t>
            </a:r>
            <a:r>
              <a:rPr lang="en-US" altLang="ko-KR" sz="1600" dirty="0"/>
              <a:t>*</a:t>
            </a:r>
            <a:r>
              <a:rPr lang="en-US" altLang="ko-KR" sz="1600" dirty="0" err="1"/>
              <a:t>p.height</a:t>
            </a:r>
            <a:r>
              <a:rPr lang="en-US" altLang="ko-KR" sz="1600" dirty="0"/>
              <a:t>) 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		</a:t>
            </a:r>
            <a:r>
              <a:rPr lang="en-US" altLang="ko-KR" sz="1600" dirty="0"/>
              <a:t>return true;</a:t>
            </a:r>
          </a:p>
          <a:p>
            <a:pPr defTabSz="180000"/>
            <a:r>
              <a:rPr lang="en-US" altLang="ko-KR" sz="1600" dirty="0"/>
              <a:t>		else </a:t>
            </a:r>
          </a:p>
          <a:p>
            <a:pPr defTabSz="180000"/>
            <a:r>
              <a:rPr lang="en-US" altLang="ko-KR" sz="1600" dirty="0"/>
              <a:t>			return false;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196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7686" y="2428868"/>
            <a:ext cx="4680520" cy="2616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EqualsEx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 a = new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(2,3);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 b = new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(3,2);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 c = new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(3,4);</a:t>
            </a:r>
          </a:p>
          <a:p>
            <a:pPr defTabSz="180000"/>
            <a:r>
              <a:rPr lang="en-US" altLang="ko-KR" sz="1600" dirty="0"/>
              <a:t>		if(</a:t>
            </a:r>
            <a:r>
              <a:rPr lang="en-US" altLang="ko-KR" sz="1600" dirty="0" err="1"/>
              <a:t>a.equals</a:t>
            </a:r>
            <a:r>
              <a:rPr lang="en-US" altLang="ko-KR" sz="1600" dirty="0"/>
              <a:t>(b)) 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("a is equal to b");</a:t>
            </a:r>
          </a:p>
          <a:p>
            <a:pPr defTabSz="180000"/>
            <a:r>
              <a:rPr lang="en-US" altLang="ko-KR" sz="1600" dirty="0"/>
              <a:t>		if(</a:t>
            </a:r>
            <a:r>
              <a:rPr lang="en-US" altLang="ko-KR" sz="1600" dirty="0" err="1"/>
              <a:t>a.equals</a:t>
            </a:r>
            <a:r>
              <a:rPr lang="en-US" altLang="ko-KR" sz="1600" dirty="0"/>
              <a:t>(c)) 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("a is equal to c");</a:t>
            </a:r>
          </a:p>
          <a:p>
            <a:pPr defTabSz="180000"/>
            <a:r>
              <a:rPr lang="en-US" altLang="ko-KR" sz="1600" dirty="0"/>
              <a:t>		if(</a:t>
            </a:r>
            <a:r>
              <a:rPr lang="en-US" altLang="ko-KR" sz="1600" dirty="0" err="1"/>
              <a:t>b.equals</a:t>
            </a:r>
            <a:r>
              <a:rPr lang="en-US" altLang="ko-KR" sz="1600" dirty="0"/>
              <a:t>(c)) 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("b is equal to c");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5143512"/>
            <a:ext cx="152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 is equal to b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1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기본 데이터 타입을 클래스화</a:t>
            </a:r>
            <a:r>
              <a:rPr lang="ko-KR" altLang="en-US" dirty="0"/>
              <a:t>한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데이터 타입을 사용할 수 없고 객체만 사용하는 컬렉션에 기본 데이터 타입을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클래스로 만들어 사용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1048094"/>
              </p:ext>
            </p:extLst>
          </p:nvPr>
        </p:nvGraphicFramePr>
        <p:xfrm>
          <a:off x="467543" y="1967240"/>
          <a:ext cx="81369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07"/>
                <a:gridCol w="660287"/>
                <a:gridCol w="733653"/>
                <a:gridCol w="880384"/>
                <a:gridCol w="660287"/>
                <a:gridCol w="1173844"/>
                <a:gridCol w="660287"/>
                <a:gridCol w="880384"/>
                <a:gridCol w="10204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Wrapper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17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데이터 값을 인자로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해당 데이터 값을 나타내는 문자열을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인자로 사용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Boolean, Short, Byte, Integer, Long, Double, Float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값을 생성자의 인자로 사용 가능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296901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en-US" altLang="ko-KR" sz="1600" dirty="0"/>
              <a:t>Integer i = new Integer(10);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Character </a:t>
            </a:r>
            <a:r>
              <a:rPr lang="en-US" altLang="ko-KR" sz="1600" dirty="0"/>
              <a:t>c = new Character(‘c’);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Float </a:t>
            </a:r>
            <a:r>
              <a:rPr lang="en-US" altLang="ko-KR" sz="1600" dirty="0"/>
              <a:t>f = new Float(3.14);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Boolean </a:t>
            </a:r>
            <a:r>
              <a:rPr lang="en-US" altLang="ko-KR" sz="1600" dirty="0"/>
              <a:t>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4357694"/>
            <a:ext cx="337964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Boolean b = new Boolean(“false”);</a:t>
            </a:r>
          </a:p>
          <a:p>
            <a:r>
              <a:rPr lang="en-US" altLang="ko-KR" dirty="0" smtClean="0"/>
              <a:t>Integer </a:t>
            </a:r>
            <a:r>
              <a:rPr lang="en-US" altLang="ko-KR" dirty="0"/>
              <a:t>I = new Integer(“10”);</a:t>
            </a:r>
          </a:p>
          <a:p>
            <a:r>
              <a:rPr lang="en-US" altLang="ko-KR" dirty="0" smtClean="0"/>
              <a:t>Double </a:t>
            </a:r>
            <a:r>
              <a:rPr lang="en-US" altLang="ko-KR" dirty="0"/>
              <a:t>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5929330"/>
            <a:ext cx="34025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Float f = new Float((double) 3.14);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7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가장</a:t>
            </a:r>
            <a:r>
              <a:rPr lang="en-US" altLang="ko-KR" smtClean="0"/>
              <a:t> </a:t>
            </a:r>
            <a:r>
              <a:rPr lang="ko-KR" altLang="en-US" dirty="0" smtClean="0"/>
              <a:t>많이 사용하는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705738"/>
              </p:ext>
            </p:extLst>
          </p:nvPr>
        </p:nvGraphicFramePr>
        <p:xfrm>
          <a:off x="571472" y="1988840"/>
          <a:ext cx="814393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4429156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bitCount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이진수 표현에서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개수를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float </a:t>
                      </a:r>
                      <a:r>
                        <a:rPr lang="en-US" altLang="ko-KR" dirty="0" err="1" smtClean="0"/>
                        <a:t>floatValue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타입으로 변환된 값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int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intValue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타입으로 변환된 값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long </a:t>
                      </a:r>
                      <a:r>
                        <a:rPr lang="en-US" altLang="ko-KR" dirty="0" err="1" smtClean="0"/>
                        <a:t>longValue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long </a:t>
                      </a:r>
                      <a:r>
                        <a:rPr lang="ko-KR" altLang="en-US" baseline="0" dirty="0" smtClean="0"/>
                        <a:t>타입으로 변환된 값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short </a:t>
                      </a:r>
                      <a:r>
                        <a:rPr lang="en-US" altLang="ko-KR" dirty="0" err="1" smtClean="0"/>
                        <a:t>shortValue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short </a:t>
                      </a:r>
                      <a:r>
                        <a:rPr lang="ko-KR" altLang="en-US" baseline="0" dirty="0" smtClean="0"/>
                        <a:t>타입으로 변환된 값 반환</a:t>
                      </a:r>
                      <a:endParaRPr lang="ko-KR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parseInt</a:t>
                      </a:r>
                      <a:r>
                        <a:rPr lang="en-US" altLang="ko-KR" baseline="0" dirty="0" smtClean="0"/>
                        <a:t>(String s)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 정수로 변환된 값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parseInt</a:t>
                      </a:r>
                      <a:r>
                        <a:rPr lang="en-US" altLang="ko-KR" baseline="0" dirty="0" smtClean="0"/>
                        <a:t>(String s,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radix)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스트링을</a:t>
                      </a:r>
                      <a:r>
                        <a:rPr lang="ko-KR" altLang="en-US" dirty="0" smtClean="0"/>
                        <a:t> 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진법의 정수로 변환된 값 반환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dirty="0" smtClean="0"/>
                        <a:t> Sting </a:t>
                      </a:r>
                      <a:r>
                        <a:rPr lang="en-US" altLang="ko-KR" dirty="0" err="1" smtClean="0"/>
                        <a:t>toBinaryString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이진수 표현으로 변환된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반환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dirty="0" smtClean="0"/>
                        <a:t> Sting </a:t>
                      </a:r>
                      <a:r>
                        <a:rPr lang="en-US" altLang="ko-KR" dirty="0" err="1" smtClean="0"/>
                        <a:t>toHexString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 표현으로 변환된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반환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dirty="0" smtClean="0"/>
                        <a:t> Sting </a:t>
                      </a:r>
                      <a:r>
                        <a:rPr lang="en-US" altLang="ko-KR" dirty="0" err="1" smtClean="0"/>
                        <a:t>toOctalString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 표현으로 변환된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반환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dirty="0" smtClean="0"/>
                        <a:t> Sting </a:t>
                      </a:r>
                      <a:r>
                        <a:rPr lang="en-US" altLang="ko-KR" dirty="0" err="1" smtClean="0"/>
                        <a:t>toString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정수를 </a:t>
                      </a:r>
                      <a:r>
                        <a:rPr lang="ko-KR" altLang="en-US" dirty="0" err="1" smtClean="0"/>
                        <a:t>스트링으로</a:t>
                      </a:r>
                      <a:r>
                        <a:rPr lang="ko-KR" altLang="en-US" dirty="0" smtClean="0"/>
                        <a:t> 변환하여 반환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02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572140"/>
          </a:xfrm>
        </p:spPr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문자열을 기본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데이터 타입을 문자열로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714488"/>
            <a:ext cx="348364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Integer i = new Integer(10);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ii = </a:t>
            </a:r>
            <a:r>
              <a:rPr lang="en-US" altLang="ko-KR" sz="1400" dirty="0" err="1"/>
              <a:t>i.intValue</a:t>
            </a:r>
            <a:r>
              <a:rPr lang="en-US" altLang="ko-KR" sz="1400" dirty="0"/>
              <a:t>(); // ii = 10</a:t>
            </a:r>
          </a:p>
          <a:p>
            <a:r>
              <a:rPr lang="en-US" altLang="ko-KR" sz="1400" dirty="0"/>
              <a:t>Character c = new </a:t>
            </a:r>
            <a:r>
              <a:rPr lang="en-US" altLang="ko-KR" sz="1400" dirty="0" smtClean="0"/>
              <a:t>Character(‘c’ 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char cc = </a:t>
            </a:r>
            <a:r>
              <a:rPr lang="en-US" altLang="ko-KR" sz="1400" dirty="0" err="1"/>
              <a:t>c.charValue</a:t>
            </a:r>
            <a:r>
              <a:rPr lang="en-US" altLang="ko-KR" sz="1400" dirty="0"/>
              <a:t>(); // cc = ’c’</a:t>
            </a:r>
          </a:p>
          <a:p>
            <a:r>
              <a:rPr lang="en-US" altLang="ko-KR" sz="1400" dirty="0"/>
              <a:t>Float f = new Float(3.14);</a:t>
            </a:r>
          </a:p>
          <a:p>
            <a:r>
              <a:rPr lang="en-US" altLang="ko-KR" sz="1400" dirty="0"/>
              <a:t>float </a:t>
            </a:r>
            <a:r>
              <a:rPr lang="en-US" altLang="ko-KR" sz="1400" dirty="0" err="1"/>
              <a:t>ff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f.floatValue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ff</a:t>
            </a:r>
            <a:r>
              <a:rPr lang="en-US" altLang="ko-KR" sz="1400" dirty="0"/>
              <a:t> = 3.14</a:t>
            </a:r>
          </a:p>
          <a:p>
            <a:r>
              <a:rPr lang="en-US" altLang="ko-KR" sz="1400" dirty="0"/>
              <a:t>Boolean b = new Boolean(true);</a:t>
            </a:r>
          </a:p>
          <a:p>
            <a:r>
              <a:rPr lang="en-US" altLang="ko-KR" sz="1400" dirty="0" err="1"/>
              <a:t>boolean</a:t>
            </a:r>
            <a:r>
              <a:rPr lang="en-US" altLang="ko-KR" sz="1400" dirty="0"/>
              <a:t> bb = </a:t>
            </a:r>
            <a:r>
              <a:rPr lang="en-US" altLang="ko-KR" sz="1400" dirty="0" err="1"/>
              <a:t>b.booleanValue</a:t>
            </a:r>
            <a:r>
              <a:rPr lang="en-US" altLang="ko-KR" sz="1400" dirty="0"/>
              <a:t>(); // bb =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44304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400" dirty="0"/>
              <a:t>int i = </a:t>
            </a:r>
            <a:r>
              <a:rPr lang="nn-NO" altLang="ko-KR" sz="1400" dirty="0" smtClean="0"/>
              <a:t>Integer.parseInt(</a:t>
            </a:r>
            <a:r>
              <a:rPr lang="en-US" altLang="ko-KR" sz="1400" dirty="0"/>
              <a:t>“</a:t>
            </a:r>
            <a:r>
              <a:rPr lang="nn-NO" altLang="ko-KR" sz="1400" dirty="0" smtClean="0"/>
              <a:t>123</a:t>
            </a:r>
            <a:r>
              <a:rPr lang="en-US" altLang="ko-KR" sz="1400" dirty="0"/>
              <a:t>”</a:t>
            </a:r>
            <a:r>
              <a:rPr lang="nn-NO" altLang="ko-KR" sz="1400" dirty="0" smtClean="0"/>
              <a:t>); </a:t>
            </a:r>
            <a:r>
              <a:rPr lang="nn-NO" altLang="ko-KR" sz="1400" dirty="0"/>
              <a:t>// i = </a:t>
            </a:r>
            <a:r>
              <a:rPr lang="nn-NO" altLang="ko-KR" sz="1400" dirty="0" smtClean="0"/>
              <a:t>123</a:t>
            </a:r>
            <a:endParaRPr lang="nn-NO" altLang="ko-KR" sz="1400" dirty="0"/>
          </a:p>
          <a:p>
            <a:r>
              <a:rPr lang="en-US" altLang="ko-KR" sz="1400" dirty="0" err="1"/>
              <a:t>boolean</a:t>
            </a:r>
            <a:r>
              <a:rPr lang="en-US" altLang="ko-KR" sz="1400" dirty="0"/>
              <a:t> b = </a:t>
            </a:r>
            <a:r>
              <a:rPr lang="en-US" altLang="ko-KR" sz="1400" dirty="0" err="1" smtClean="0"/>
              <a:t>Boolean.parseBoolean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“ </a:t>
            </a:r>
            <a:r>
              <a:rPr lang="en-US" altLang="ko-KR" sz="1400" dirty="0" smtClean="0"/>
              <a:t>true</a:t>
            </a:r>
            <a:r>
              <a:rPr lang="en-US" altLang="ko-KR" sz="1400" dirty="0"/>
              <a:t>”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// b = true</a:t>
            </a:r>
          </a:p>
          <a:p>
            <a:r>
              <a:rPr lang="en-US" altLang="ko-KR" sz="1400" dirty="0"/>
              <a:t>float f = </a:t>
            </a:r>
            <a:r>
              <a:rPr lang="en-US" altLang="ko-KR" sz="1400" dirty="0" err="1" smtClean="0"/>
              <a:t>Float.parseFloat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“ </a:t>
            </a:r>
            <a:r>
              <a:rPr lang="en-US" altLang="ko-KR" sz="1400" dirty="0" smtClean="0"/>
              <a:t>3.141592</a:t>
            </a:r>
            <a:r>
              <a:rPr lang="en-US" altLang="ko-KR" sz="1400" dirty="0"/>
              <a:t>”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); // f = 3.141592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7290" y="5500702"/>
            <a:ext cx="588173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String s1 = </a:t>
            </a:r>
            <a:r>
              <a:rPr lang="en-US" altLang="ko-KR" sz="1400" dirty="0" err="1"/>
              <a:t>Integer.toString</a:t>
            </a:r>
            <a:r>
              <a:rPr lang="en-US" altLang="ko-KR" sz="1400" dirty="0"/>
              <a:t>(123);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123</a:t>
            </a:r>
            <a:r>
              <a:rPr lang="ko-KR" altLang="en-US" sz="1400" dirty="0"/>
              <a:t>을 문자열 </a:t>
            </a:r>
            <a:r>
              <a:rPr lang="en-US" altLang="ko-KR" sz="1400" dirty="0" smtClean="0"/>
              <a:t>“123” </a:t>
            </a:r>
            <a:r>
              <a:rPr lang="ko-KR" altLang="en-US" sz="1400" dirty="0"/>
              <a:t>으로 변환</a:t>
            </a:r>
          </a:p>
          <a:p>
            <a:r>
              <a:rPr lang="en-US" altLang="ko-KR" sz="1400" dirty="0"/>
              <a:t>String s2 = 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(123);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123</a:t>
            </a:r>
            <a:r>
              <a:rPr lang="ko-KR" altLang="en-US" sz="1400" dirty="0"/>
              <a:t>을 </a:t>
            </a:r>
            <a:r>
              <a:rPr lang="en-US" altLang="ko-KR" sz="1400" dirty="0"/>
              <a:t>16</a:t>
            </a:r>
            <a:r>
              <a:rPr lang="ko-KR" altLang="en-US" sz="1400" dirty="0"/>
              <a:t>진수의 문자열 </a:t>
            </a:r>
            <a:r>
              <a:rPr lang="en-US" altLang="ko-KR" sz="1400" dirty="0" smtClean="0"/>
              <a:t>“7b”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변환</a:t>
            </a:r>
          </a:p>
          <a:p>
            <a:r>
              <a:rPr lang="en-US" altLang="ko-KR" sz="1400" dirty="0"/>
              <a:t>String s3 = </a:t>
            </a:r>
            <a:r>
              <a:rPr lang="en-US" altLang="ko-KR" sz="1400" dirty="0" err="1"/>
              <a:t>Float.toString</a:t>
            </a:r>
            <a:r>
              <a:rPr lang="en-US" altLang="ko-KR" sz="1400" dirty="0"/>
              <a:t>(3.141592f); // </a:t>
            </a:r>
            <a:r>
              <a:rPr lang="ko-KR" altLang="en-US" sz="1400" dirty="0"/>
              <a:t>실수 </a:t>
            </a:r>
            <a:r>
              <a:rPr lang="en-US" altLang="ko-KR" sz="1400" dirty="0"/>
              <a:t>3.141592</a:t>
            </a:r>
            <a:r>
              <a:rPr lang="ko-KR" altLang="en-US" sz="1400" dirty="0"/>
              <a:t>를 문자열 </a:t>
            </a:r>
            <a:r>
              <a:rPr lang="en-US" altLang="ko-KR" sz="1400" dirty="0" smtClean="0"/>
              <a:t>“3.141592”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변환</a:t>
            </a:r>
          </a:p>
          <a:p>
            <a:r>
              <a:rPr lang="en-US" altLang="ko-KR" sz="1400" dirty="0"/>
              <a:t>String s4 = </a:t>
            </a:r>
            <a:r>
              <a:rPr lang="en-US" altLang="ko-KR" sz="1400" dirty="0" err="1"/>
              <a:t>Charater.toString</a:t>
            </a:r>
            <a:r>
              <a:rPr lang="en-US" altLang="ko-KR" sz="1400" dirty="0"/>
              <a:t>( a ); //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‘a</a:t>
            </a:r>
            <a:r>
              <a:rPr lang="en-US" altLang="ko-KR" sz="1400" dirty="0"/>
              <a:t>’</a:t>
            </a:r>
            <a:r>
              <a:rPr lang="ko-KR" altLang="en-US" sz="1400" dirty="0"/>
              <a:t>를 문자열 </a:t>
            </a:r>
            <a:r>
              <a:rPr lang="en-US" altLang="ko-KR" sz="1400" dirty="0" smtClean="0"/>
              <a:t>“a”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변환</a:t>
            </a:r>
          </a:p>
          <a:p>
            <a:r>
              <a:rPr lang="en-US" altLang="ko-KR" sz="1400" dirty="0"/>
              <a:t>String s5 = </a:t>
            </a:r>
            <a:r>
              <a:rPr lang="en-US" altLang="ko-KR" sz="1400" dirty="0" err="1"/>
              <a:t>Boolean.toString</a:t>
            </a:r>
            <a:r>
              <a:rPr lang="en-US" altLang="ko-KR" sz="1400" dirty="0"/>
              <a:t>(true); // </a:t>
            </a:r>
            <a:r>
              <a:rPr lang="ko-KR" altLang="en-US" sz="1400" dirty="0"/>
              <a:t>불린 값 </a:t>
            </a:r>
            <a:r>
              <a:rPr lang="en-US" altLang="ko-KR" sz="1400" dirty="0"/>
              <a:t>true</a:t>
            </a:r>
            <a:r>
              <a:rPr lang="ko-KR" altLang="en-US" sz="1400" dirty="0"/>
              <a:t>를 문자열 </a:t>
            </a:r>
            <a:r>
              <a:rPr lang="en-US" altLang="ko-KR" sz="1400" dirty="0" smtClean="0"/>
              <a:t>“true”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변환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38560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 : </a:t>
            </a:r>
            <a:r>
              <a:rPr lang="en-US" altLang="ko-KR" dirty="0"/>
              <a:t>Wrapper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917407"/>
            <a:ext cx="576064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 smtClean="0"/>
              <a:t>WrapperClassEx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Integer i = new Integer(10);</a:t>
            </a:r>
          </a:p>
          <a:p>
            <a:pPr defTabSz="180000"/>
            <a:r>
              <a:rPr lang="en-US" altLang="ko-KR" sz="1600" dirty="0"/>
              <a:t>		char c = '4';</a:t>
            </a:r>
          </a:p>
          <a:p>
            <a:pPr defTabSz="180000"/>
            <a:r>
              <a:rPr lang="en-US" altLang="ko-KR" sz="1600" dirty="0"/>
              <a:t>		Double d = new Double(3.1234566);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Character.toLowerCase</a:t>
            </a:r>
            <a:r>
              <a:rPr lang="en-US" altLang="ko-KR" sz="1600" dirty="0"/>
              <a:t>('A'));</a:t>
            </a:r>
          </a:p>
          <a:p>
            <a:pPr defTabSz="180000"/>
            <a:r>
              <a:rPr lang="en-US" altLang="ko-KR" sz="1600" dirty="0"/>
              <a:t>		if (</a:t>
            </a:r>
            <a:r>
              <a:rPr lang="en-US" altLang="ko-KR" sz="1600" dirty="0" err="1"/>
              <a:t>Character.isDigit</a:t>
            </a:r>
            <a:r>
              <a:rPr lang="en-US" altLang="ko-KR" sz="1600" dirty="0"/>
              <a:t>(c))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Character.getNumericValue</a:t>
            </a:r>
            <a:r>
              <a:rPr lang="en-US" altLang="ko-KR" sz="1600" dirty="0"/>
              <a:t>(c));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Integer.parseInt</a:t>
            </a:r>
            <a:r>
              <a:rPr lang="en-US" altLang="ko-KR" sz="1600" dirty="0"/>
              <a:t>("-123"));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Integer.toBinaryString</a:t>
            </a:r>
            <a:r>
              <a:rPr lang="en-US" altLang="ko-KR" sz="1600" dirty="0"/>
              <a:t>(28));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Integer.toHexString</a:t>
            </a:r>
            <a:r>
              <a:rPr lang="en-US" altLang="ko-KR" sz="1600" dirty="0"/>
              <a:t>(28));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i.doubleValue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d.toString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Double.parseDouble</a:t>
            </a:r>
            <a:r>
              <a:rPr lang="en-US" altLang="ko-KR" sz="1600" dirty="0"/>
              <a:t>("44.13e-6"));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64" y="3357562"/>
            <a:ext cx="114005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</a:t>
            </a:r>
          </a:p>
          <a:p>
            <a:r>
              <a:rPr lang="en-US" altLang="ko-KR" sz="1600" dirty="0"/>
              <a:t>4</a:t>
            </a:r>
          </a:p>
          <a:p>
            <a:r>
              <a:rPr lang="en-US" altLang="ko-KR" sz="1600" dirty="0"/>
              <a:t>-123</a:t>
            </a:r>
          </a:p>
          <a:p>
            <a:r>
              <a:rPr lang="en-US" altLang="ko-KR" sz="1600" dirty="0"/>
              <a:t>16</a:t>
            </a:r>
          </a:p>
          <a:p>
            <a:r>
              <a:rPr lang="en-US" altLang="ko-KR" sz="1600" dirty="0"/>
              <a:t>11100</a:t>
            </a:r>
          </a:p>
          <a:p>
            <a:r>
              <a:rPr lang="en-US" altLang="ko-KR" sz="1600" dirty="0"/>
              <a:t>3</a:t>
            </a:r>
          </a:p>
          <a:p>
            <a:r>
              <a:rPr lang="en-US" altLang="ko-KR" sz="1600" dirty="0"/>
              <a:t>1c</a:t>
            </a:r>
          </a:p>
          <a:p>
            <a:r>
              <a:rPr lang="en-US" altLang="ko-KR" sz="1600" dirty="0"/>
              <a:t>10.0</a:t>
            </a:r>
          </a:p>
          <a:p>
            <a:r>
              <a:rPr lang="en-US" altLang="ko-KR" sz="1600" dirty="0"/>
              <a:t>3.1234566</a:t>
            </a:r>
          </a:p>
          <a:p>
            <a:r>
              <a:rPr lang="en-US" altLang="ko-KR" sz="1600" dirty="0"/>
              <a:t>4.413E-5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18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박싱과 언박싱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857388"/>
          </a:xfrm>
        </p:spPr>
        <p:txBody>
          <a:bodyPr/>
          <a:lstStyle/>
          <a:p>
            <a:r>
              <a:rPr lang="ko-KR" altLang="en-US" smtClean="0"/>
              <a:t>박싱</a:t>
            </a:r>
            <a:r>
              <a:rPr lang="en-US" altLang="ko-KR" smtClean="0"/>
              <a:t>(boxing)</a:t>
            </a:r>
          </a:p>
          <a:p>
            <a:pPr lvl="1"/>
            <a:r>
              <a:rPr lang="ko-KR" altLang="en-US" smtClean="0"/>
              <a:t>기본 데이터 타입을 </a:t>
            </a:r>
            <a:r>
              <a:rPr lang="en-US" altLang="ko-KR" smtClean="0"/>
              <a:t>Wrapper </a:t>
            </a:r>
            <a:r>
              <a:rPr lang="ko-KR" altLang="en-US" smtClean="0"/>
              <a:t>클래스로 변환하는 것</a:t>
            </a:r>
            <a:endParaRPr lang="en-US" altLang="ko-KR" smtClean="0"/>
          </a:p>
          <a:p>
            <a:r>
              <a:rPr lang="ko-KR" altLang="en-US" smtClean="0"/>
              <a:t>언박싱</a:t>
            </a:r>
            <a:r>
              <a:rPr lang="en-US" altLang="ko-KR" smtClean="0"/>
              <a:t>(unboxing)</a:t>
            </a:r>
          </a:p>
          <a:p>
            <a:pPr lvl="1"/>
            <a:r>
              <a:rPr lang="ko-KR" altLang="en-US" smtClean="0"/>
              <a:t>반대의 경우를 언박싱이라고 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3174" y="3631172"/>
            <a:ext cx="296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Integer ten = new Integer(10);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4500570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int i = ten.intValue();</a:t>
            </a:r>
            <a:endParaRPr lang="ko-KR" altLang="en-US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19482" y="3571876"/>
            <a:ext cx="437940" cy="726522"/>
            <a:chOff x="1419416" y="4214818"/>
            <a:chExt cx="437940" cy="726522"/>
          </a:xfrm>
        </p:grpSpPr>
        <p:sp>
          <p:nvSpPr>
            <p:cNvPr id="7" name="TextBox 6"/>
            <p:cNvSpPr txBox="1"/>
            <p:nvPr/>
          </p:nvSpPr>
          <p:spPr>
            <a:xfrm>
              <a:off x="1419416" y="4572008"/>
              <a:ext cx="4379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728" y="421481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endParaRPr lang="ko-KR" altLang="en-US" dirty="0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2500298" y="4000504"/>
            <a:ext cx="307183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500298" y="4214818"/>
            <a:ext cx="30003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4612" y="3357562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박싱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(boxing)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4214818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언박싱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(boxing)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342900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Integer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43570" y="3786190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929322" y="3929066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3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패키지 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관련된 클래스와 인터페이스의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파일들을 하나의 디렉터리에 묶어 놓은 것</a:t>
            </a:r>
            <a:endParaRPr lang="en-US" altLang="ko-KR" dirty="0" smtClean="0"/>
          </a:p>
          <a:p>
            <a:r>
              <a:rPr lang="ko-KR" altLang="en-US" dirty="0" smtClean="0"/>
              <a:t>하나의 응용프로그램은 여러 개의 패키지로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패키지에 모든 클래스 파일을 넣어 둘 수 있음</a:t>
            </a:r>
            <a:endParaRPr lang="en-US" altLang="ko-KR" dirty="0" smtClean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ko-KR" altLang="en-US" dirty="0" smtClean="0"/>
              <a:t>압축할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/>
              <a:t>에서 제공하는 </a:t>
            </a:r>
            <a:r>
              <a:rPr lang="ko-KR" altLang="en-US" dirty="0" smtClean="0"/>
              <a:t>표준 패키지는 </a:t>
            </a:r>
            <a:r>
              <a:rPr lang="en-US" altLang="ko-KR" dirty="0"/>
              <a:t>rt.jar</a:t>
            </a:r>
            <a:r>
              <a:rPr lang="ko-KR" altLang="en-US" dirty="0" smtClean="0"/>
              <a:t>에 압축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28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 boxing &amp; unboxing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5.0 </a:t>
            </a:r>
            <a:r>
              <a:rPr lang="ko-KR" altLang="en-US" dirty="0" smtClean="0"/>
              <a:t>이상부터 지원</a:t>
            </a:r>
            <a:endParaRPr lang="en-US" altLang="ko-KR" dirty="0" smtClean="0"/>
          </a:p>
          <a:p>
            <a:r>
              <a:rPr lang="en-US" altLang="ko-KR" dirty="0" smtClean="0"/>
              <a:t>Auto boxing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타입을 자동으로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클래스로 변환</a:t>
            </a:r>
            <a:endParaRPr lang="en-US" altLang="ko-KR" dirty="0" smtClean="0"/>
          </a:p>
          <a:p>
            <a:r>
              <a:rPr lang="en-US" altLang="ko-KR" dirty="0" smtClean="0"/>
              <a:t>Auto </a:t>
            </a:r>
            <a:r>
              <a:rPr lang="en-US" altLang="ko-KR" dirty="0" err="1" smtClean="0"/>
              <a:t>unboxing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클래스를 자동으로 기본 데이터 타입으로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3786190"/>
            <a:ext cx="3000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// JDK5.0</a:t>
            </a:r>
            <a:r>
              <a:rPr lang="ko-KR" altLang="en-US" dirty="0" smtClean="0"/>
              <a:t>이상에서</a:t>
            </a:r>
            <a:endParaRPr lang="en-US" altLang="ko-KR" dirty="0" smtClean="0"/>
          </a:p>
          <a:p>
            <a:r>
              <a:rPr lang="en-US" altLang="ko-KR" dirty="0" smtClean="0"/>
              <a:t>Integer ten = 10; //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박싱</a:t>
            </a:r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ten; //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언박싱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64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6-3 :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AutoBoxingUnBoxing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i = 10;</a:t>
            </a:r>
          </a:p>
          <a:p>
            <a:pPr defTabSz="180000"/>
            <a:r>
              <a:rPr lang="en-US" altLang="ko-KR" dirty="0" smtClean="0"/>
              <a:t>		Integer </a:t>
            </a:r>
            <a:r>
              <a:rPr lang="en-US" altLang="ko-KR" dirty="0" err="1"/>
              <a:t>intObject</a:t>
            </a:r>
            <a:r>
              <a:rPr lang="en-US" altLang="ko-KR" dirty="0"/>
              <a:t> = i;// auto boxing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intObject</a:t>
            </a:r>
            <a:r>
              <a:rPr lang="en-US" altLang="ko-KR" dirty="0"/>
              <a:t> = " + </a:t>
            </a:r>
            <a:r>
              <a:rPr lang="en-US" altLang="ko-KR" dirty="0" err="1"/>
              <a:t>intObject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 smtClean="0"/>
              <a:t>		i </a:t>
            </a:r>
            <a:r>
              <a:rPr lang="en-US" altLang="ko-KR" dirty="0"/>
              <a:t>= </a:t>
            </a:r>
            <a:r>
              <a:rPr lang="en-US" altLang="ko-KR" dirty="0" err="1"/>
              <a:t>intObject</a:t>
            </a:r>
            <a:r>
              <a:rPr lang="en-US" altLang="ko-KR" dirty="0"/>
              <a:t> + 10;// auto unboxing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("i = " + i);</a:t>
            </a:r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72008"/>
            <a:ext cx="15568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intObject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i = 20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67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생성과 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클래스는 하나의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143116"/>
            <a:ext cx="642942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리터럴로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객체 생성</a:t>
            </a:r>
          </a:p>
          <a:p>
            <a:r>
              <a:rPr lang="en-US" altLang="ko-KR" sz="1600" dirty="0" smtClean="0"/>
              <a:t>String str1 = "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";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 String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이용하여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생성</a:t>
            </a:r>
          </a:p>
          <a:p>
            <a:r>
              <a:rPr lang="en-US" altLang="ko-KR" sz="1600" dirty="0" smtClean="0"/>
              <a:t>char data[] = {'a', 'b', 'c', 'd'};</a:t>
            </a:r>
          </a:p>
          <a:p>
            <a:r>
              <a:rPr lang="en-US" altLang="ko-KR" sz="1600" dirty="0" smtClean="0"/>
              <a:t>String str2 = new String(data);</a:t>
            </a:r>
          </a:p>
          <a:p>
            <a:r>
              <a:rPr lang="en-US" altLang="ko-KR" sz="1600" dirty="0" smtClean="0"/>
              <a:t>String str3 = new String("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"); // str2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str3</a:t>
            </a:r>
            <a:r>
              <a:rPr lang="ko-KR" altLang="en-US" sz="1600" dirty="0" smtClean="0"/>
              <a:t>은 모두 “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” </a:t>
            </a:r>
            <a:r>
              <a:rPr lang="ko-KR" altLang="en-US" sz="1600" dirty="0" err="1" smtClean="0"/>
              <a:t>스트링임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8291795"/>
              </p:ext>
            </p:extLst>
          </p:nvPr>
        </p:nvGraphicFramePr>
        <p:xfrm>
          <a:off x="642910" y="4643446"/>
          <a:ext cx="7500990" cy="18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5"/>
                <a:gridCol w="4879705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String()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빈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객체 생성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String(byte[] bytes)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플랫폼의 기본 문자집합을 이용하여</a:t>
                      </a:r>
                      <a:r>
                        <a:rPr lang="ko-KR" altLang="en-US" sz="1600" baseline="0" dirty="0" smtClean="0"/>
                        <a:t> 바이트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배열을 </a:t>
                      </a:r>
                      <a:r>
                        <a:rPr lang="ko-KR" altLang="en-US" sz="1600" baseline="0" dirty="0" err="1" smtClean="0"/>
                        <a:t>디코딩하여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스트링</a:t>
                      </a:r>
                      <a:r>
                        <a:rPr lang="ko-KR" altLang="en-US" sz="1600" baseline="0" dirty="0" smtClean="0"/>
                        <a:t> 객체 생성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String(String</a:t>
                      </a:r>
                      <a:r>
                        <a:rPr lang="en-US" altLang="ko-KR" sz="1600" baseline="0" dirty="0" smtClean="0"/>
                        <a:t> original)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인자로 주어진 </a:t>
                      </a:r>
                      <a:r>
                        <a:rPr lang="ko-KR" altLang="en-US" sz="1600" dirty="0" err="1" smtClean="0"/>
                        <a:t>스트링과</a:t>
                      </a:r>
                      <a:r>
                        <a:rPr lang="ko-KR" altLang="en-US" sz="1600" dirty="0" smtClean="0"/>
                        <a:t> 똑같은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객체를 생성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String(</a:t>
                      </a:r>
                      <a:r>
                        <a:rPr lang="en-US" altLang="ko-KR" sz="1600" dirty="0" err="1" smtClean="0"/>
                        <a:t>StringBuffer</a:t>
                      </a:r>
                      <a:r>
                        <a:rPr lang="en-US" altLang="ko-KR" sz="1600" baseline="0" dirty="0" smtClean="0"/>
                        <a:t> buffer)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버퍼에 포함된 일련의 문자들을 나타내는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객체 생성</a:t>
                      </a:r>
                      <a:endParaRPr lang="en-US" altLang="ko-KR" sz="16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072066" y="3286124"/>
            <a:ext cx="1643074" cy="1522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String s = "Hello"; </a:t>
            </a:r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리터럴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내에서 공유됨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객체로 생성</a:t>
            </a:r>
            <a:r>
              <a:rPr lang="en-US" altLang="ko-KR" dirty="0" smtClean="0"/>
              <a:t>, String t = new String("Hello");</a:t>
            </a:r>
          </a:p>
          <a:p>
            <a:pPr lvl="2"/>
            <a:r>
              <a:rPr lang="ko-KR" altLang="en-US" dirty="0" err="1" smtClean="0"/>
              <a:t>힙에</a:t>
            </a:r>
            <a:r>
              <a:rPr lang="en-US" altLang="ko-KR" dirty="0" smtClean="0"/>
              <a:t>  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3879653"/>
            <a:ext cx="264320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a = “Hello”;</a:t>
            </a:r>
          </a:p>
          <a:p>
            <a:r>
              <a:rPr lang="en-US" altLang="ko-KR" sz="1600" dirty="0" smtClean="0"/>
              <a:t>String b = “Java”;</a:t>
            </a:r>
          </a:p>
          <a:p>
            <a:r>
              <a:rPr lang="en-US" altLang="ko-KR" sz="1600" dirty="0" smtClean="0"/>
              <a:t>String c = “Hello”;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String d = new String("Hello");</a:t>
            </a:r>
          </a:p>
          <a:p>
            <a:r>
              <a:rPr lang="en-US" altLang="ko-KR" sz="1600" dirty="0" smtClean="0"/>
              <a:t>String e = new String("Java");</a:t>
            </a:r>
          </a:p>
          <a:p>
            <a:r>
              <a:rPr lang="en-US" altLang="ko-KR" sz="1600" dirty="0" smtClean="0"/>
              <a:t>String f = new String("Java");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496" y="3429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86380" y="3500438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“Hello”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4286248" y="357187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순서도: 연결자 35"/>
          <p:cNvSpPr/>
          <p:nvPr/>
        </p:nvSpPr>
        <p:spPr>
          <a:xfrm>
            <a:off x="4429124" y="364331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36" idx="6"/>
            <a:endCxn id="28" idx="1"/>
          </p:cNvCxnSpPr>
          <p:nvPr/>
        </p:nvCxnSpPr>
        <p:spPr>
          <a:xfrm flipV="1">
            <a:off x="4548187" y="3654327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3857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b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6380" y="3929066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“Java”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286248" y="40005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4429124" y="40719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7" idx="6"/>
            <a:endCxn id="15" idx="1"/>
          </p:cNvCxnSpPr>
          <p:nvPr/>
        </p:nvCxnSpPr>
        <p:spPr>
          <a:xfrm flipV="1">
            <a:off x="4548187" y="4082955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0496" y="4286256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286248" y="4429132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4429124" y="4500570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6"/>
            <a:endCxn id="28" idx="1"/>
          </p:cNvCxnSpPr>
          <p:nvPr/>
        </p:nvCxnSpPr>
        <p:spPr>
          <a:xfrm flipV="1">
            <a:off x="4548187" y="3654327"/>
            <a:ext cx="738193" cy="8998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0496" y="5072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6380" y="5072074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“Hello”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286248" y="5143512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4429124" y="5214950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0" name="구부러진 연결선 29"/>
          <p:cNvCxnSpPr>
            <a:stCxn id="29" idx="6"/>
            <a:endCxn id="26" idx="1"/>
          </p:cNvCxnSpPr>
          <p:nvPr/>
        </p:nvCxnSpPr>
        <p:spPr>
          <a:xfrm flipV="1">
            <a:off x="4548187" y="5225963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0496" y="55007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86380" y="5550115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“Java”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286248" y="562155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4429124" y="569299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0" name="구부러진 연결선 39"/>
          <p:cNvCxnSpPr>
            <a:stCxn id="39" idx="6"/>
            <a:endCxn id="37" idx="1"/>
          </p:cNvCxnSpPr>
          <p:nvPr/>
        </p:nvCxnSpPr>
        <p:spPr>
          <a:xfrm flipV="1">
            <a:off x="4548187" y="5704004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00496" y="6000768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f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6380" y="5978743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“Java”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286248" y="6050181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순서도: 연결자 43"/>
          <p:cNvSpPr/>
          <p:nvPr/>
        </p:nvSpPr>
        <p:spPr>
          <a:xfrm>
            <a:off x="4429124" y="6121619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5" name="구부러진 연결선 44"/>
          <p:cNvCxnSpPr>
            <a:stCxn id="44" idx="6"/>
            <a:endCxn id="42" idx="1"/>
          </p:cNvCxnSpPr>
          <p:nvPr/>
        </p:nvCxnSpPr>
        <p:spPr>
          <a:xfrm flipV="1">
            <a:off x="4548187" y="6132632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15140" y="4286256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자바 가상 기계의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리터럴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5072066" y="4929174"/>
            <a:ext cx="1643074" cy="1522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15140" y="614364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메모리</a:t>
            </a:r>
            <a:endParaRPr lang="ko-KR" altLang="en-US" sz="14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스트링 객체의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객체는 수정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비교할 때 반드시 </a:t>
            </a:r>
            <a:r>
              <a:rPr lang="en-US" altLang="ko-KR" dirty="0" smtClean="0"/>
              <a:t>equals()</a:t>
            </a:r>
            <a:r>
              <a:rPr lang="ko-KR" altLang="en-US" dirty="0" smtClean="0"/>
              <a:t>를 사용하여야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equals()</a:t>
            </a:r>
            <a:r>
              <a:rPr lang="ko-KR" altLang="en-US" dirty="0" smtClean="0"/>
              <a:t>는 내용을 비교하기 때문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2143116"/>
            <a:ext cx="264320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s = new String("Hello");</a:t>
            </a:r>
          </a:p>
          <a:p>
            <a:r>
              <a:rPr lang="en-US" altLang="ko-KR" sz="1600" dirty="0" smtClean="0"/>
              <a:t>String t = </a:t>
            </a:r>
            <a:r>
              <a:rPr lang="en-US" altLang="ko-KR" sz="1600" dirty="0" err="1" smtClean="0"/>
              <a:t>s.concat</a:t>
            </a:r>
            <a:r>
              <a:rPr lang="en-US" altLang="ko-KR" sz="1600" dirty="0" smtClean="0"/>
              <a:t>("Java");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6248" y="202226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72132" y="2022265"/>
            <a:ext cx="714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“Hello”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572000" y="209370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4714876" y="216514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8" name="구부러진 연결선 27"/>
          <p:cNvCxnSpPr>
            <a:stCxn id="27" idx="6"/>
            <a:endCxn id="25" idx="1"/>
          </p:cNvCxnSpPr>
          <p:nvPr/>
        </p:nvCxnSpPr>
        <p:spPr>
          <a:xfrm flipV="1">
            <a:off x="4833939" y="2176154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6248" y="2450893"/>
            <a:ext cx="23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2132" y="2500306"/>
            <a:ext cx="10715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HelloJava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572000" y="257174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714876" y="264318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3" name="구부러진 연결선 32"/>
          <p:cNvCxnSpPr>
            <a:stCxn id="32" idx="6"/>
            <a:endCxn id="30" idx="1"/>
          </p:cNvCxnSpPr>
          <p:nvPr/>
        </p:nvCxnSpPr>
        <p:spPr>
          <a:xfrm flipV="1">
            <a:off x="4833939" y="2654195"/>
            <a:ext cx="738193" cy="425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6578" y="2071678"/>
            <a:ext cx="1407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s.concat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("Java")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실행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결과</a:t>
            </a:r>
          </a:p>
          <a:p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스트링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는 변경되지않음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783407"/>
              </p:ext>
            </p:extLst>
          </p:nvPr>
        </p:nvGraphicFramePr>
        <p:xfrm>
          <a:off x="251520" y="1562824"/>
          <a:ext cx="878497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5688632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charAt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index)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지정된 인덱스에 있는 </a:t>
                      </a:r>
                      <a:r>
                        <a:rPr lang="ko-KR" altLang="en-US" sz="1600" dirty="0" err="1" smtClean="0"/>
                        <a:t>문자값을</a:t>
                      </a:r>
                      <a:r>
                        <a:rPr lang="ko-KR" altLang="en-US" sz="160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indexOf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 </a:t>
                      </a:r>
                      <a:r>
                        <a:rPr lang="ko-KR" altLang="en-US" sz="1600" smtClean="0"/>
                        <a:t>문자가 있는 인덱스 리턴</a:t>
                      </a:r>
                      <a:r>
                        <a:rPr lang="en-US" altLang="ko-KR" sz="1600" smtClean="0"/>
                        <a:t>. </a:t>
                      </a:r>
                      <a:r>
                        <a:rPr lang="ko-KR" altLang="en-US" sz="1600" smtClean="0"/>
                        <a:t>없으면 </a:t>
                      </a:r>
                      <a:r>
                        <a:rPr lang="en-US" altLang="ko-KR" sz="1600" smtClean="0"/>
                        <a:t>-1</a:t>
                      </a:r>
                      <a:r>
                        <a:rPr lang="ko-KR" altLang="en-US" sz="1600" smtClean="0"/>
                        <a:t>리턴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indexOf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fromIndex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fromIndex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위치부터 끝까지 문자 </a:t>
                      </a:r>
                      <a:r>
                        <a:rPr lang="en-US" altLang="ko-KR" sz="1600" baseline="0" smtClean="0"/>
                        <a:t>ch </a:t>
                      </a:r>
                      <a:r>
                        <a:rPr lang="ko-KR" altLang="en-US" sz="1600" baseline="0" smtClean="0"/>
                        <a:t>탐색</a:t>
                      </a:r>
                      <a:r>
                        <a:rPr lang="en-US" altLang="ko-KR" sz="1600" baseline="0" smtClean="0"/>
                        <a:t>. </a:t>
                      </a:r>
                      <a:r>
                        <a:rPr lang="ko-KR" altLang="en-US" sz="1600" baseline="0" smtClean="0"/>
                        <a:t>인덱스 리턴</a:t>
                      </a:r>
                      <a:r>
                        <a:rPr lang="en-US" altLang="ko-KR" sz="1600" baseline="0" smtClean="0"/>
                        <a:t>. </a:t>
                      </a:r>
                      <a:r>
                        <a:rPr lang="ko-KR" altLang="en-US" sz="1600" baseline="0" smtClean="0"/>
                        <a:t>없으면 </a:t>
                      </a:r>
                      <a:r>
                        <a:rPr lang="en-US" altLang="ko-KR" sz="1600" baseline="0" smtClean="0"/>
                        <a:t>-1</a:t>
                      </a:r>
                      <a:r>
                        <a:rPr lang="ko-KR" altLang="en-US" sz="1600" baseline="0" smtClean="0"/>
                        <a:t>리턴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concat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지정된 </a:t>
                      </a:r>
                      <a:r>
                        <a:rPr lang="ko-KR" altLang="en-US" sz="1600" dirty="0" err="1" smtClean="0"/>
                        <a:t>스트링을</a:t>
                      </a:r>
                      <a:r>
                        <a:rPr lang="ko-KR" altLang="en-US" sz="1600" dirty="0" smtClean="0"/>
                        <a:t> 현재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뒤에 덧붙인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contains(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CharSequence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일련의 문자들을 포함하고 있으면 </a:t>
                      </a:r>
                      <a:r>
                        <a:rPr lang="en-US" altLang="ko-KR" sz="1600" dirty="0" smtClean="0"/>
                        <a:t>true 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length()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스트링의</a:t>
                      </a:r>
                      <a:r>
                        <a:rPr lang="ko-KR" altLang="en-US" sz="1600" dirty="0" smtClean="0"/>
                        <a:t> 길이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replace(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Charsequece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target,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Charsequence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replacement)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target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지정하는 일련의 문자들을 </a:t>
                      </a:r>
                      <a:r>
                        <a:rPr lang="en-US" altLang="ko-KR" sz="1600" baseline="0" dirty="0" smtClean="0"/>
                        <a:t>replacement</a:t>
                      </a:r>
                      <a:r>
                        <a:rPr lang="ko-KR" altLang="en-US" sz="1600" baseline="0" dirty="0" smtClean="0"/>
                        <a:t>가 지정하는 문자들로 변경한 스트링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String[]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split(String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regex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정규식에 일치하는 부분을 중심으로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분리하여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배열로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beginIndex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</a:t>
                      </a:r>
                      <a:r>
                        <a:rPr lang="ko-KR" altLang="en-US" sz="1600" baseline="0" dirty="0" smtClean="0"/>
                        <a:t>된 인덱스부터 시작하는 서브 </a:t>
                      </a:r>
                      <a:r>
                        <a:rPr lang="ko-KR" altLang="en-US" sz="1600" baseline="0" dirty="0" err="1" smtClean="0"/>
                        <a:t>스트링</a:t>
                      </a:r>
                      <a:r>
                        <a:rPr lang="ko-KR" altLang="en-US" sz="1600" baseline="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toLowerCase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스트링을</a:t>
                      </a:r>
                      <a:r>
                        <a:rPr lang="ko-KR" altLang="en-US" sz="1600" dirty="0" smtClean="0"/>
                        <a:t> 소문자로 변경한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toUpperCase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스트링을</a:t>
                      </a:r>
                      <a:r>
                        <a:rPr lang="ko-KR" altLang="en-US" sz="1600" baseline="0" dirty="0" smtClean="0"/>
                        <a:t> 대문자로 변경한 </a:t>
                      </a:r>
                      <a:r>
                        <a:rPr lang="ko-KR" altLang="en-US" sz="1600" baseline="0" dirty="0" err="1" smtClean="0"/>
                        <a:t>스트링</a:t>
                      </a:r>
                      <a:r>
                        <a:rPr lang="ko-KR" altLang="en-US" sz="1600" baseline="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trim()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앞뒤의 공백문자들을 제거한 </a:t>
                      </a:r>
                      <a:r>
                        <a:rPr lang="ko-KR" altLang="en-US" sz="1600" dirty="0" err="1" smtClean="0"/>
                        <a:t>스트링</a:t>
                      </a:r>
                      <a:r>
                        <a:rPr lang="ko-KR" altLang="en-US" sz="160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는 레퍼런스를 비교하므로 문자열 비교에는 사용할 수 없다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3071810"/>
            <a:ext cx="2952328" cy="2339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String a = "java";</a:t>
            </a:r>
          </a:p>
          <a:p>
            <a:pPr defTabSz="180000"/>
            <a:r>
              <a:rPr lang="en-US" altLang="ko-KR" sz="1600" dirty="0"/>
              <a:t>String b = "</a:t>
            </a:r>
            <a:r>
              <a:rPr lang="en-US" altLang="ko-KR" sz="1600" dirty="0" err="1"/>
              <a:t>jasa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res = </a:t>
            </a:r>
            <a:r>
              <a:rPr lang="en-US" altLang="ko-KR" sz="1600" dirty="0" err="1"/>
              <a:t>a.compareTo</a:t>
            </a:r>
            <a:r>
              <a:rPr lang="en-US" altLang="ko-KR" sz="1600" dirty="0"/>
              <a:t>(b);</a:t>
            </a:r>
          </a:p>
          <a:p>
            <a:pPr defTabSz="180000"/>
            <a:r>
              <a:rPr lang="en-US" altLang="ko-KR" sz="1600" dirty="0"/>
              <a:t>if(res ==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("the same");</a:t>
            </a:r>
          </a:p>
          <a:p>
            <a:pPr defTabSz="180000"/>
            <a:r>
              <a:rPr lang="en-US" altLang="ko-KR" sz="1600" dirty="0"/>
              <a:t>else if(res &lt;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(a </a:t>
            </a:r>
            <a:r>
              <a:rPr lang="en-US" altLang="ko-KR" sz="1600" dirty="0"/>
              <a:t>+"&lt;"+b);</a:t>
            </a:r>
          </a:p>
          <a:p>
            <a:pPr defTabSz="180000"/>
            <a:r>
              <a:rPr lang="en-US" altLang="ko-KR" sz="1600" dirty="0"/>
              <a:t>else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(a </a:t>
            </a:r>
            <a:r>
              <a:rPr lang="en-US" altLang="ko-KR" sz="1600" dirty="0"/>
              <a:t>+"&gt;"+b);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429264"/>
            <a:ext cx="1020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java&gt;</a:t>
            </a:r>
            <a:r>
              <a:rPr lang="en-US" altLang="ko-KR" sz="1600" dirty="0" err="1" smtClean="0"/>
              <a:t>jasa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String concat(String str)</a:t>
            </a:r>
          </a:p>
          <a:p>
            <a:pPr lvl="1"/>
            <a:r>
              <a:rPr lang="ko-KR" altLang="en-US" smtClean="0"/>
              <a:t>자바에서 스트링 연결 연산자 </a:t>
            </a:r>
            <a:r>
              <a:rPr lang="en-US" altLang="ko-KR" smtClean="0"/>
              <a:t>+ </a:t>
            </a:r>
            <a:r>
              <a:rPr lang="ko-KR" altLang="en-US" smtClean="0"/>
              <a:t>지원</a:t>
            </a:r>
            <a:endParaRPr lang="en-US" altLang="ko-KR" smtClean="0"/>
          </a:p>
          <a:p>
            <a:pPr lvl="2"/>
            <a:r>
              <a:rPr lang="en-US" altLang="ko-KR" smtClean="0"/>
              <a:t>+ </a:t>
            </a:r>
            <a:r>
              <a:rPr lang="ko-KR" altLang="en-US" smtClean="0"/>
              <a:t>연산에서 문자열이 인자로 포함되어 있으면 산술 연산이 아닌 문자열 연결 연산으로 간주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객체가 문자열 연결 연산에 포함되어 있는 경우</a:t>
            </a:r>
            <a:endParaRPr lang="en-US" altLang="ko-KR" smtClean="0"/>
          </a:p>
          <a:p>
            <a:pPr lvl="2"/>
            <a:r>
              <a:rPr lang="en-US" altLang="ko-KR" smtClean="0"/>
              <a:t>toString() </a:t>
            </a:r>
            <a:r>
              <a:rPr lang="ko-KR" altLang="en-US" smtClean="0"/>
              <a:t>메소드를 호출하여 객체를 문자열로 변환한 후 문자열 연결</a:t>
            </a:r>
            <a:endParaRPr lang="en-US" altLang="ko-KR" smtClean="0"/>
          </a:p>
          <a:p>
            <a:pPr lvl="1"/>
            <a:r>
              <a:rPr lang="ko-KR" altLang="en-US" smtClean="0"/>
              <a:t>기본 데이터 타입</a:t>
            </a:r>
            <a:endParaRPr lang="en-US" altLang="ko-KR" smtClean="0"/>
          </a:p>
          <a:p>
            <a:pPr lvl="2"/>
            <a:r>
              <a:rPr lang="ko-KR" altLang="en-US" smtClean="0"/>
              <a:t>그대로 문자열로 변환된 후에 문자열 연결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String </a:t>
            </a:r>
            <a:r>
              <a:rPr lang="ko-KR" altLang="en-US" smtClean="0"/>
              <a:t>클래스의 </a:t>
            </a:r>
            <a:r>
              <a:rPr lang="en-US" altLang="ko-KR" smtClean="0"/>
              <a:t>concat(String str) </a:t>
            </a:r>
            <a:r>
              <a:rPr lang="ko-KR" altLang="en-US" smtClean="0"/>
              <a:t>메소드를 이용하여 스트링 연결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기존 </a:t>
            </a:r>
            <a:r>
              <a:rPr lang="en-US" altLang="ko-KR" smtClean="0"/>
              <a:t>String </a:t>
            </a:r>
            <a:r>
              <a:rPr lang="ko-KR" altLang="en-US" smtClean="0"/>
              <a:t>객체에 연결되지 않고 새로운 스트링 객체를 생성하여 리턴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5616624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600" dirty="0" smtClean="0"/>
              <a:t>System.out.print(“abcd“ </a:t>
            </a:r>
            <a:r>
              <a:rPr lang="de-DE" altLang="ko-KR" sz="1600" dirty="0"/>
              <a:t>+ 1 + true + 3.13e-2 + </a:t>
            </a:r>
            <a:r>
              <a:rPr lang="de-DE" altLang="ko-KR" sz="1600" dirty="0" smtClean="0"/>
              <a:t>‘E‘+ </a:t>
            </a:r>
            <a:r>
              <a:rPr lang="en-US" altLang="ko-KR" sz="1600" dirty="0" smtClean="0"/>
              <a:t>”</a:t>
            </a:r>
            <a:r>
              <a:rPr lang="de-DE" altLang="ko-KR" sz="1600" dirty="0" smtClean="0"/>
              <a:t>fgh“ );</a:t>
            </a:r>
          </a:p>
          <a:p>
            <a:pPr marL="0" lvl="2" defTabSz="180000"/>
            <a:r>
              <a:rPr lang="de-DE" altLang="ko-KR" sz="1600" dirty="0" smtClean="0"/>
              <a:t>// </a:t>
            </a:r>
            <a:r>
              <a:rPr lang="en-US" altLang="ko-KR" dirty="0" smtClean="0"/>
              <a:t>abcd1true0.0313Efgh 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1604" y="5143512"/>
            <a:ext cx="48965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abcd”.concat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efgh</a:t>
            </a:r>
            <a:r>
              <a:rPr lang="en-US" altLang="ko-KR" sz="1600" dirty="0" smtClean="0"/>
              <a:t>”);</a:t>
            </a:r>
          </a:p>
          <a:p>
            <a:pPr defTabSz="180000"/>
            <a:r>
              <a:rPr lang="en-US" altLang="ko-KR" sz="1600" dirty="0" smtClean="0"/>
              <a:t>// “</a:t>
            </a:r>
            <a:r>
              <a:rPr lang="en-US" altLang="ko-KR" sz="1600" dirty="0" err="1" smtClean="0"/>
              <a:t>abcdefg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5720" y="1714488"/>
            <a:ext cx="18573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s1 = “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”;</a:t>
            </a:r>
          </a:p>
          <a:p>
            <a:r>
              <a:rPr lang="en-US" altLang="ko-KR" sz="1400" dirty="0" smtClean="0"/>
              <a:t>String s2 = “</a:t>
            </a:r>
            <a:r>
              <a:rPr lang="en-US" altLang="ko-KR" sz="1400" dirty="0" err="1" smtClean="0"/>
              <a:t>efgh</a:t>
            </a:r>
            <a:r>
              <a:rPr lang="en-US" altLang="ko-KR" sz="1400" dirty="0" smtClean="0"/>
              <a:t>”;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248816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86314" y="1714488"/>
            <a:ext cx="1857388" cy="31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 = s1.concat(s2);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14612" y="2214554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857488" y="2357430"/>
            <a:ext cx="857255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786" y="2500306"/>
            <a:ext cx="714380" cy="357190"/>
            <a:chOff x="3214678" y="2428868"/>
            <a:chExt cx="714380" cy="357190"/>
          </a:xfrm>
        </p:grpSpPr>
        <p:sp>
          <p:nvSpPr>
            <p:cNvPr id="49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Shape 48"/>
          <p:cNvCxnSpPr>
            <a:endCxn id="46" idx="1"/>
          </p:cNvCxnSpPr>
          <p:nvPr/>
        </p:nvCxnSpPr>
        <p:spPr>
          <a:xfrm flipV="1">
            <a:off x="1239509" y="2500306"/>
            <a:ext cx="1475103" cy="1785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596" y="313110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2857496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000372"/>
            <a:ext cx="857255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5786" y="3143248"/>
            <a:ext cx="714380" cy="357190"/>
            <a:chOff x="3214678" y="2428868"/>
            <a:chExt cx="714380" cy="357190"/>
          </a:xfrm>
        </p:grpSpPr>
        <p:sp>
          <p:nvSpPr>
            <p:cNvPr id="56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Shape 48"/>
          <p:cNvCxnSpPr>
            <a:endCxn id="53" idx="1"/>
          </p:cNvCxnSpPr>
          <p:nvPr/>
        </p:nvCxnSpPr>
        <p:spPr>
          <a:xfrm flipV="1">
            <a:off x="1239509" y="3143248"/>
            <a:ext cx="1475103" cy="1785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57752" y="23452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143768" y="2071678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214554"/>
            <a:ext cx="100013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14942" y="2357430"/>
            <a:ext cx="714380" cy="357190"/>
            <a:chOff x="3214678" y="2428868"/>
            <a:chExt cx="714380" cy="357190"/>
          </a:xfrm>
        </p:grpSpPr>
        <p:sp>
          <p:nvSpPr>
            <p:cNvPr id="63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Shape 48"/>
          <p:cNvCxnSpPr>
            <a:endCxn id="60" idx="1"/>
          </p:cNvCxnSpPr>
          <p:nvPr/>
        </p:nvCxnSpPr>
        <p:spPr>
          <a:xfrm flipV="1">
            <a:off x="5668665" y="2357430"/>
            <a:ext cx="1475103" cy="1785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57752" y="39169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43768" y="3643314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3786190"/>
            <a:ext cx="857255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214942" y="3929066"/>
            <a:ext cx="714380" cy="357190"/>
            <a:chOff x="3214678" y="2428868"/>
            <a:chExt cx="714380" cy="357190"/>
          </a:xfrm>
        </p:grpSpPr>
        <p:sp>
          <p:nvSpPr>
            <p:cNvPr id="70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Shape 48"/>
          <p:cNvCxnSpPr>
            <a:endCxn id="67" idx="1"/>
          </p:cNvCxnSpPr>
          <p:nvPr/>
        </p:nvCxnSpPr>
        <p:spPr>
          <a:xfrm flipV="1">
            <a:off x="5668665" y="3929066"/>
            <a:ext cx="1475103" cy="1785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6072198" y="2786058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43768" y="2857496"/>
            <a:ext cx="1143008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7286644" y="3000372"/>
            <a:ext cx="857255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endCxn id="74" idx="1"/>
          </p:cNvCxnSpPr>
          <p:nvPr/>
        </p:nvCxnSpPr>
        <p:spPr>
          <a:xfrm rot="16200000" flipH="1">
            <a:off x="6102605" y="2102085"/>
            <a:ext cx="500066" cy="15822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스트링에</a:t>
            </a:r>
            <a:r>
              <a:rPr lang="ko-KR" altLang="en-US" dirty="0" smtClean="0"/>
              <a:t> </a:t>
            </a:r>
            <a:r>
              <a:rPr lang="ko-KR" altLang="en-US" dirty="0"/>
              <a:t>포함된 </a:t>
            </a:r>
            <a:r>
              <a:rPr lang="ko-KR" altLang="en-US" dirty="0" smtClean="0"/>
              <a:t>각 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324036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String a = " 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";</a:t>
            </a:r>
          </a:p>
          <a:p>
            <a:r>
              <a:rPr lang="en-US" altLang="ko-KR" sz="1600" dirty="0"/>
              <a:t>String b = "\</a:t>
            </a:r>
            <a:r>
              <a:rPr lang="en-US" altLang="ko-KR" sz="1600" dirty="0" err="1"/>
              <a:t>txyz</a:t>
            </a:r>
            <a:r>
              <a:rPr lang="en-US" altLang="ko-KR" sz="1600" dirty="0"/>
              <a:t>\t";</a:t>
            </a:r>
          </a:p>
          <a:p>
            <a:r>
              <a:rPr lang="nb-NO" altLang="ko-KR" sz="1600" dirty="0"/>
              <a:t>String c = a.trim(); // c = "abcd def"</a:t>
            </a:r>
          </a:p>
          <a:p>
            <a:r>
              <a:rPr lang="en-US" altLang="ko-KR" sz="1600" dirty="0"/>
              <a:t>String d = </a:t>
            </a:r>
            <a:r>
              <a:rPr lang="en-US" altLang="ko-KR" sz="1600" dirty="0" err="1"/>
              <a:t>b.trim</a:t>
            </a:r>
            <a:r>
              <a:rPr lang="en-US" altLang="ko-KR" sz="1600" dirty="0"/>
              <a:t>(); // d = "xyz"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String a = "class";</a:t>
            </a:r>
          </a:p>
          <a:p>
            <a:r>
              <a:rPr lang="en-US" altLang="ko-KR" sz="1600" dirty="0"/>
              <a:t>char c = </a:t>
            </a:r>
            <a:r>
              <a:rPr lang="en-US" altLang="ko-KR" sz="1600" dirty="0" err="1"/>
              <a:t>a.charAt</a:t>
            </a:r>
            <a:r>
              <a:rPr lang="en-US" altLang="ko-KR" sz="1600" dirty="0"/>
              <a:t>(2); // c = ’a’</a:t>
            </a:r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714752"/>
            <a:ext cx="407196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// “class”</a:t>
            </a:r>
            <a:r>
              <a:rPr lang="ko-KR" altLang="en-US" sz="1600" dirty="0" smtClean="0"/>
              <a:t>에 몇 개의 </a:t>
            </a:r>
            <a:r>
              <a:rPr lang="en-US" altLang="ko-KR" sz="1600" dirty="0" smtClean="0"/>
              <a:t>‘s’</a:t>
            </a:r>
            <a:r>
              <a:rPr lang="ko-KR" altLang="en-US" sz="1600" dirty="0" smtClean="0"/>
              <a:t>가 포함되었는지 알아내는 코드</a:t>
            </a:r>
            <a:endParaRPr lang="en-US" altLang="ko-KR" sz="1600" dirty="0" smtClean="0"/>
          </a:p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count = 0;</a:t>
            </a:r>
          </a:p>
          <a:p>
            <a:pPr defTabSz="180000"/>
            <a:r>
              <a:rPr lang="en-US" altLang="ko-KR" sz="1600" dirty="0" smtClean="0"/>
              <a:t>String a = "class";</a:t>
            </a:r>
          </a:p>
          <a:p>
            <a:pPr defTabSz="180000"/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//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</a:p>
          <a:p>
            <a:pPr defTabSz="180000"/>
            <a:r>
              <a:rPr lang="en-US" altLang="ko-KR" sz="1600" dirty="0" smtClean="0"/>
              <a:t>	if(</a:t>
            </a:r>
            <a:r>
              <a:rPr lang="en-US" altLang="ko-KR" sz="1600" dirty="0" err="1" smtClean="0"/>
              <a:t>a.charAt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== 's')</a:t>
            </a:r>
          </a:p>
          <a:p>
            <a:pPr defTabSz="180000"/>
            <a:r>
              <a:rPr lang="en-US" altLang="ko-KR" sz="1600" dirty="0" smtClean="0"/>
              <a:t>		count++;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(count); // 2 </a:t>
            </a:r>
            <a:r>
              <a:rPr lang="ko-KR" altLang="en-US" sz="1600" dirty="0" smtClean="0"/>
              <a:t>출력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_x163080656" descr="EMB0000129c09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0600"/>
            <a:ext cx="5976664" cy="49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제공되는 클래스의 패키지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82898" y="358618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java.awt.Color</a:t>
            </a:r>
            <a:endParaRPr lang="ko-KR" altLang="en-US" b="1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087777" y="3752813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232078" y="2822694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03484" y="300784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클래스의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경로명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40088" y="43005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패키지명</a:t>
            </a:r>
            <a:endParaRPr lang="ko-KR" altLang="en-US" sz="1400"/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패키지 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java.awt </a:t>
            </a:r>
            <a:r>
              <a:rPr lang="ko-KR" altLang="en-US" sz="1600" smtClean="0"/>
              <a:t>패키지에 속한 클래스</a:t>
            </a:r>
            <a:endParaRPr lang="ko-KR" altLang="en-US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283968" y="3731521"/>
            <a:ext cx="2398930" cy="3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 : </a:t>
            </a:r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4857784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StringEx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String a = new String(" 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String b = new String(",</a:t>
            </a:r>
            <a:r>
              <a:rPr lang="en-US" altLang="ko-KR" sz="1600" dirty="0" err="1"/>
              <a:t>efg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문자열 연결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a = </a:t>
            </a:r>
            <a:r>
              <a:rPr lang="en-US" altLang="ko-KR" sz="1600" dirty="0" err="1"/>
              <a:t>a.concat</a:t>
            </a:r>
            <a:r>
              <a:rPr lang="en-US" altLang="ko-KR" sz="1600" dirty="0"/>
              <a:t>(b);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(a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공백 제거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a = </a:t>
            </a:r>
            <a:r>
              <a:rPr lang="en-US" altLang="ko-KR" sz="1600" dirty="0" err="1"/>
              <a:t>a.trim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(a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문자열 대치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a = </a:t>
            </a:r>
            <a:r>
              <a:rPr lang="en-US" altLang="ko-KR" sz="1600" dirty="0" err="1"/>
              <a:t>a.replace</a:t>
            </a:r>
            <a:r>
              <a:rPr lang="en-US" altLang="ko-KR" sz="1600" dirty="0"/>
              <a:t>("ab","12");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(a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 smtClean="0"/>
              <a:t>문자열 분리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smtClean="0"/>
              <a:t>String s[] = </a:t>
            </a:r>
            <a:r>
              <a:rPr lang="en-US" altLang="ko-KR" sz="1600" dirty="0" err="1" smtClean="0"/>
              <a:t>a.split</a:t>
            </a:r>
            <a:r>
              <a:rPr lang="en-US" altLang="ko-KR" sz="1600" dirty="0" smtClean="0"/>
              <a:t>(",");</a:t>
            </a:r>
          </a:p>
          <a:p>
            <a:pPr defTabSz="180000"/>
            <a:r>
              <a:rPr lang="en-US" altLang="ko-KR" sz="1600" dirty="0" smtClean="0"/>
              <a:t>	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분리된 </a:t>
            </a:r>
            <a:r>
              <a:rPr lang="en-US" altLang="ko-KR" sz="1600" dirty="0" smtClean="0"/>
              <a:t>" +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"</a:t>
            </a:r>
            <a:r>
              <a:rPr lang="ko-KR" altLang="en-US" sz="1600" dirty="0" smtClean="0"/>
              <a:t>번 문자열</a:t>
            </a:r>
            <a:r>
              <a:rPr lang="en-US" altLang="ko-KR" sz="1600" dirty="0" smtClean="0"/>
              <a:t>: " + 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]);</a:t>
            </a:r>
            <a:endParaRPr lang="en-US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071942"/>
            <a:ext cx="17859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abcd,efg</a:t>
            </a:r>
            <a:endParaRPr lang="en-US" altLang="ko-KR" sz="1600" dirty="0"/>
          </a:p>
          <a:p>
            <a:r>
              <a:rPr lang="en-US" altLang="ko-KR" sz="1600" dirty="0" err="1"/>
              <a:t>abcd,efg</a:t>
            </a:r>
            <a:endParaRPr lang="en-US" altLang="ko-KR" sz="1600" dirty="0"/>
          </a:p>
          <a:p>
            <a:r>
              <a:rPr lang="en-US" altLang="ko-KR" sz="1600" dirty="0"/>
              <a:t>12cd,efg</a:t>
            </a:r>
          </a:p>
          <a:p>
            <a:r>
              <a:rPr lang="ko-KR" altLang="en-US" sz="1600" dirty="0"/>
              <a:t>분리된 </a:t>
            </a:r>
            <a:r>
              <a:rPr lang="en-US" altLang="ko-KR" sz="1600" dirty="0"/>
              <a:t>0</a:t>
            </a:r>
            <a:r>
              <a:rPr lang="ko-KR" altLang="en-US" sz="1600" dirty="0"/>
              <a:t>번 문자열</a:t>
            </a:r>
            <a:r>
              <a:rPr lang="en-US" altLang="ko-KR" sz="1600" dirty="0"/>
              <a:t>: 12cd</a:t>
            </a:r>
          </a:p>
          <a:p>
            <a:r>
              <a:rPr lang="ko-KR" altLang="en-US" sz="1600" dirty="0"/>
              <a:t>분리된 </a:t>
            </a:r>
            <a:r>
              <a:rPr lang="en-US" altLang="ko-KR" sz="1600" dirty="0"/>
              <a:t>1</a:t>
            </a:r>
            <a:r>
              <a:rPr lang="ko-KR" altLang="en-US" sz="1600" dirty="0"/>
              <a:t>번 문자열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efg</a:t>
            </a:r>
            <a:endParaRPr lang="en-US" altLang="ko-KR" sz="1600" dirty="0"/>
          </a:p>
          <a:p>
            <a:r>
              <a:rPr lang="en-US" altLang="ko-KR" sz="1600" dirty="0" err="1"/>
              <a:t>d,efg</a:t>
            </a:r>
            <a:endParaRPr lang="en-US" altLang="ko-KR" sz="1600" dirty="0"/>
          </a:p>
          <a:p>
            <a:r>
              <a:rPr lang="en-US" altLang="ko-KR" sz="1600" dirty="0"/>
              <a:t>e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2132" y="1643050"/>
            <a:ext cx="27146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 smtClean="0"/>
              <a:t>서브 </a:t>
            </a:r>
            <a:r>
              <a:rPr lang="ko-KR" altLang="en-US" sz="1600" dirty="0" err="1" smtClean="0"/>
              <a:t>스트링</a:t>
            </a:r>
            <a:endParaRPr lang="ko-KR" altLang="en-US" sz="1600" dirty="0" smtClean="0"/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smtClean="0"/>
              <a:t>a = </a:t>
            </a:r>
            <a:r>
              <a:rPr lang="en-US" altLang="ko-KR" sz="1600" dirty="0" err="1" smtClean="0"/>
              <a:t>a.substring</a:t>
            </a:r>
            <a:r>
              <a:rPr lang="en-US" altLang="ko-KR" sz="1600" dirty="0" smtClean="0"/>
              <a:t>(3);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(a);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 smtClean="0"/>
              <a:t>문자열의 문자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smtClean="0"/>
              <a:t>char c = </a:t>
            </a:r>
            <a:r>
              <a:rPr lang="en-US" altLang="ko-KR" sz="1600" dirty="0" err="1" smtClean="0"/>
              <a:t>a.charAt</a:t>
            </a:r>
            <a:r>
              <a:rPr lang="en-US" altLang="ko-KR" sz="1600" dirty="0" smtClean="0"/>
              <a:t>(2);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(c);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518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7970" y="1266480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4475441" y="138476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707904" y="12851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6"/>
          </p:cNvCxnSpPr>
          <p:nvPr/>
        </p:nvCxnSpPr>
        <p:spPr>
          <a:xfrm flipV="1">
            <a:off x="4583441" y="1428736"/>
            <a:ext cx="774377" cy="1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7970" y="1775860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순서도: 연결자 13"/>
          <p:cNvSpPr/>
          <p:nvPr/>
        </p:nvSpPr>
        <p:spPr>
          <a:xfrm>
            <a:off x="4475441" y="189414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76000"/>
              </p:ext>
            </p:extLst>
          </p:nvPr>
        </p:nvGraphicFramePr>
        <p:xfrm>
          <a:off x="5357818" y="178592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8036603"/>
              </p:ext>
            </p:extLst>
          </p:nvPr>
        </p:nvGraphicFramePr>
        <p:xfrm>
          <a:off x="5643570" y="178592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9488645"/>
              </p:ext>
            </p:extLst>
          </p:nvPr>
        </p:nvGraphicFramePr>
        <p:xfrm>
          <a:off x="5929322" y="178592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7124834"/>
              </p:ext>
            </p:extLst>
          </p:nvPr>
        </p:nvGraphicFramePr>
        <p:xfrm>
          <a:off x="6215074" y="178592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09614" y="1785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4" idx="6"/>
          </p:cNvCxnSpPr>
          <p:nvPr/>
        </p:nvCxnSpPr>
        <p:spPr>
          <a:xfrm flipV="1">
            <a:off x="4583441" y="1934696"/>
            <a:ext cx="776087" cy="1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3750671"/>
              </p:ext>
            </p:extLst>
          </p:nvPr>
        </p:nvGraphicFramePr>
        <p:xfrm>
          <a:off x="5358388" y="127498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9995239"/>
              </p:ext>
            </p:extLst>
          </p:nvPr>
        </p:nvGraphicFramePr>
        <p:xfrm>
          <a:off x="5644140" y="127498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3125464"/>
              </p:ext>
            </p:extLst>
          </p:nvPr>
        </p:nvGraphicFramePr>
        <p:xfrm>
          <a:off x="5929892" y="127498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7577869"/>
              </p:ext>
            </p:extLst>
          </p:nvPr>
        </p:nvGraphicFramePr>
        <p:xfrm>
          <a:off x="6215644" y="127498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108560"/>
              </p:ext>
            </p:extLst>
          </p:nvPr>
        </p:nvGraphicFramePr>
        <p:xfrm>
          <a:off x="6501396" y="127498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357290" y="2398293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a.concat</a:t>
            </a:r>
            <a:r>
              <a:rPr lang="en-US" altLang="ko-KR" sz="1400" dirty="0" smtClean="0"/>
              <a:t>(b);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7970" y="2326652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순서도: 연결자 42"/>
          <p:cNvSpPr/>
          <p:nvPr/>
        </p:nvSpPr>
        <p:spPr>
          <a:xfrm>
            <a:off x="4475441" y="244493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724268" y="2345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6245494"/>
              </p:ext>
            </p:extLst>
          </p:nvPr>
        </p:nvGraphicFramePr>
        <p:xfrm>
          <a:off x="5364088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5698678"/>
              </p:ext>
            </p:extLst>
          </p:nvPr>
        </p:nvGraphicFramePr>
        <p:xfrm>
          <a:off x="5649840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7681549"/>
              </p:ext>
            </p:extLst>
          </p:nvPr>
        </p:nvGraphicFramePr>
        <p:xfrm>
          <a:off x="5935592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4214501"/>
              </p:ext>
            </p:extLst>
          </p:nvPr>
        </p:nvGraphicFramePr>
        <p:xfrm>
          <a:off x="6221344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044347"/>
              </p:ext>
            </p:extLst>
          </p:nvPr>
        </p:nvGraphicFramePr>
        <p:xfrm>
          <a:off x="6507096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4" name="직선 화살표 연결선 63"/>
          <p:cNvCxnSpPr>
            <a:stCxn id="43" idx="6"/>
          </p:cNvCxnSpPr>
          <p:nvPr/>
        </p:nvCxnSpPr>
        <p:spPr>
          <a:xfrm flipV="1">
            <a:off x="4583441" y="2478078"/>
            <a:ext cx="774377" cy="20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2938874"/>
              </p:ext>
            </p:extLst>
          </p:nvPr>
        </p:nvGraphicFramePr>
        <p:xfrm>
          <a:off x="6804248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3632531"/>
              </p:ext>
            </p:extLst>
          </p:nvPr>
        </p:nvGraphicFramePr>
        <p:xfrm>
          <a:off x="7090000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661556"/>
              </p:ext>
            </p:extLst>
          </p:nvPr>
        </p:nvGraphicFramePr>
        <p:xfrm>
          <a:off x="7375752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1767431"/>
              </p:ext>
            </p:extLst>
          </p:nvPr>
        </p:nvGraphicFramePr>
        <p:xfrm>
          <a:off x="7661504" y="232665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357290" y="2906909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a.trim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07970" y="2928934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5" name="순서도: 연결자 74"/>
          <p:cNvSpPr/>
          <p:nvPr/>
        </p:nvSpPr>
        <p:spPr>
          <a:xfrm>
            <a:off x="4475441" y="304721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3733388" y="287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6976807"/>
              </p:ext>
            </p:extLst>
          </p:nvPr>
        </p:nvGraphicFramePr>
        <p:xfrm>
          <a:off x="5364088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6293507"/>
              </p:ext>
            </p:extLst>
          </p:nvPr>
        </p:nvGraphicFramePr>
        <p:xfrm>
          <a:off x="5649840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4629067"/>
              </p:ext>
            </p:extLst>
          </p:nvPr>
        </p:nvGraphicFramePr>
        <p:xfrm>
          <a:off x="5935592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9407548"/>
              </p:ext>
            </p:extLst>
          </p:nvPr>
        </p:nvGraphicFramePr>
        <p:xfrm>
          <a:off x="6221344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직선 화살표 연결선 87"/>
          <p:cNvCxnSpPr>
            <a:stCxn id="75" idx="6"/>
          </p:cNvCxnSpPr>
          <p:nvPr/>
        </p:nvCxnSpPr>
        <p:spPr>
          <a:xfrm flipV="1">
            <a:off x="4583441" y="3071810"/>
            <a:ext cx="774377" cy="29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1000501"/>
              </p:ext>
            </p:extLst>
          </p:nvPr>
        </p:nvGraphicFramePr>
        <p:xfrm>
          <a:off x="6518496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2695477"/>
              </p:ext>
            </p:extLst>
          </p:nvPr>
        </p:nvGraphicFramePr>
        <p:xfrm>
          <a:off x="6804248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0161771"/>
              </p:ext>
            </p:extLst>
          </p:nvPr>
        </p:nvGraphicFramePr>
        <p:xfrm>
          <a:off x="7090000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077758"/>
              </p:ext>
            </p:extLst>
          </p:nvPr>
        </p:nvGraphicFramePr>
        <p:xfrm>
          <a:off x="7375752" y="2879154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357290" y="3427839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a.replace</a:t>
            </a:r>
            <a:r>
              <a:rPr lang="en-US" altLang="ko-KR" sz="1400" dirty="0" smtClean="0"/>
              <a:t>(“ab”,”12”;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07970" y="3416858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6" name="순서도: 연결자 95"/>
          <p:cNvSpPr/>
          <p:nvPr/>
        </p:nvSpPr>
        <p:spPr>
          <a:xfrm>
            <a:off x="4475441" y="353514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3740228" y="34156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679145"/>
              </p:ext>
            </p:extLst>
          </p:nvPr>
        </p:nvGraphicFramePr>
        <p:xfrm>
          <a:off x="5370928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819553"/>
              </p:ext>
            </p:extLst>
          </p:nvPr>
        </p:nvGraphicFramePr>
        <p:xfrm>
          <a:off x="5656680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4135319"/>
              </p:ext>
            </p:extLst>
          </p:nvPr>
        </p:nvGraphicFramePr>
        <p:xfrm>
          <a:off x="5942432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5222734"/>
              </p:ext>
            </p:extLst>
          </p:nvPr>
        </p:nvGraphicFramePr>
        <p:xfrm>
          <a:off x="6228184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화살표 연결선 101"/>
          <p:cNvCxnSpPr>
            <a:stCxn id="96" idx="6"/>
          </p:cNvCxnSpPr>
          <p:nvPr/>
        </p:nvCxnSpPr>
        <p:spPr>
          <a:xfrm flipV="1">
            <a:off x="4583441" y="3571876"/>
            <a:ext cx="774377" cy="17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5735207"/>
              </p:ext>
            </p:extLst>
          </p:nvPr>
        </p:nvGraphicFramePr>
        <p:xfrm>
          <a:off x="6525336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205372"/>
              </p:ext>
            </p:extLst>
          </p:nvPr>
        </p:nvGraphicFramePr>
        <p:xfrm>
          <a:off x="6811088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694395"/>
              </p:ext>
            </p:extLst>
          </p:nvPr>
        </p:nvGraphicFramePr>
        <p:xfrm>
          <a:off x="7096840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7424235"/>
              </p:ext>
            </p:extLst>
          </p:nvPr>
        </p:nvGraphicFramePr>
        <p:xfrm>
          <a:off x="7382592" y="342328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357290" y="3931895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</a:t>
            </a:r>
            <a:r>
              <a:rPr lang="en-US" altLang="ko-KR" sz="1400" dirty="0" smtClean="0"/>
              <a:t>s[]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a.split</a:t>
            </a:r>
            <a:r>
              <a:rPr lang="en-US" altLang="ko-KR" sz="1400" dirty="0"/>
              <a:t>(",");</a:t>
            </a:r>
            <a:endParaRPr lang="en-US" altLang="ko-KR" sz="14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4207970" y="3901118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9" name="순서도: 연결자 108"/>
          <p:cNvSpPr/>
          <p:nvPr/>
        </p:nvSpPr>
        <p:spPr>
          <a:xfrm>
            <a:off x="4475441" y="401940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3714744" y="39290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s[0]</a:t>
            </a:r>
            <a:endParaRPr lang="ko-KR" altLang="en-US" dirty="0"/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2150373"/>
              </p:ext>
            </p:extLst>
          </p:nvPr>
        </p:nvGraphicFramePr>
        <p:xfrm>
          <a:off x="5401996" y="39273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34596"/>
              </p:ext>
            </p:extLst>
          </p:nvPr>
        </p:nvGraphicFramePr>
        <p:xfrm>
          <a:off x="5687748" y="39273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306896"/>
              </p:ext>
            </p:extLst>
          </p:nvPr>
        </p:nvGraphicFramePr>
        <p:xfrm>
          <a:off x="5973500" y="39273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0119608"/>
              </p:ext>
            </p:extLst>
          </p:nvPr>
        </p:nvGraphicFramePr>
        <p:xfrm>
          <a:off x="6259252" y="39273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194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5" name="직선 화살표 연결선 114"/>
          <p:cNvCxnSpPr>
            <a:stCxn id="109" idx="6"/>
          </p:cNvCxnSpPr>
          <p:nvPr/>
        </p:nvCxnSpPr>
        <p:spPr>
          <a:xfrm flipV="1">
            <a:off x="4583441" y="4071942"/>
            <a:ext cx="845815" cy="1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4384117"/>
              </p:ext>
            </p:extLst>
          </p:nvPr>
        </p:nvGraphicFramePr>
        <p:xfrm>
          <a:off x="5400543" y="436826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7244786"/>
              </p:ext>
            </p:extLst>
          </p:nvPr>
        </p:nvGraphicFramePr>
        <p:xfrm>
          <a:off x="5686295" y="436826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4372141"/>
              </p:ext>
            </p:extLst>
          </p:nvPr>
        </p:nvGraphicFramePr>
        <p:xfrm>
          <a:off x="5972047" y="436826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4207970" y="4390057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1" name="순서도: 연결자 120"/>
          <p:cNvSpPr/>
          <p:nvPr/>
        </p:nvSpPr>
        <p:spPr>
          <a:xfrm>
            <a:off x="4475441" y="451441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22" name="직선 화살표 연결선 121"/>
          <p:cNvCxnSpPr>
            <a:stCxn id="121" idx="6"/>
          </p:cNvCxnSpPr>
          <p:nvPr/>
        </p:nvCxnSpPr>
        <p:spPr>
          <a:xfrm>
            <a:off x="4583441" y="4568410"/>
            <a:ext cx="845815" cy="3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57290" y="4899937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= </a:t>
            </a:r>
            <a:r>
              <a:rPr lang="en-US" altLang="ko-KR" sz="1400" dirty="0" err="1"/>
              <a:t>a.substring</a:t>
            </a:r>
            <a:r>
              <a:rPr lang="en-US" altLang="ko-KR" sz="1400" dirty="0"/>
              <a:t>(3);</a:t>
            </a:r>
            <a:endParaRPr lang="en-US" altLang="ko-KR" sz="14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4207970" y="4869160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7" name="순서도: 연결자 126"/>
          <p:cNvSpPr/>
          <p:nvPr/>
        </p:nvSpPr>
        <p:spPr>
          <a:xfrm>
            <a:off x="4475441" y="498744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3755908" y="48877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650657"/>
              </p:ext>
            </p:extLst>
          </p:nvPr>
        </p:nvGraphicFramePr>
        <p:xfrm>
          <a:off x="5407626" y="4855858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3" name="직선 화살표 연결선 132"/>
          <p:cNvCxnSpPr>
            <a:stCxn id="127" idx="6"/>
          </p:cNvCxnSpPr>
          <p:nvPr/>
        </p:nvCxnSpPr>
        <p:spPr>
          <a:xfrm>
            <a:off x="4583441" y="5041442"/>
            <a:ext cx="845815" cy="30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1671763"/>
              </p:ext>
            </p:extLst>
          </p:nvPr>
        </p:nvGraphicFramePr>
        <p:xfrm>
          <a:off x="5704778" y="4855858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7235977"/>
              </p:ext>
            </p:extLst>
          </p:nvPr>
        </p:nvGraphicFramePr>
        <p:xfrm>
          <a:off x="5990530" y="4855858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837097"/>
              </p:ext>
            </p:extLst>
          </p:nvPr>
        </p:nvGraphicFramePr>
        <p:xfrm>
          <a:off x="6276282" y="4855858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3123532"/>
              </p:ext>
            </p:extLst>
          </p:nvPr>
        </p:nvGraphicFramePr>
        <p:xfrm>
          <a:off x="6562034" y="4855858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357290" y="5448073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char c = </a:t>
            </a:r>
            <a:r>
              <a:rPr lang="en-US" altLang="ko-KR" sz="1400" dirty="0" err="1"/>
              <a:t>a.charAt</a:t>
            </a:r>
            <a:r>
              <a:rPr lang="en-US" altLang="ko-KR" sz="1400" dirty="0"/>
              <a:t>(2);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207970" y="5417296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2" name="순서도: 연결자 141"/>
          <p:cNvSpPr/>
          <p:nvPr/>
        </p:nvSpPr>
        <p:spPr>
          <a:xfrm>
            <a:off x="4475441" y="553557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TextBox 142"/>
          <p:cNvSpPr txBox="1"/>
          <p:nvPr/>
        </p:nvSpPr>
        <p:spPr>
          <a:xfrm>
            <a:off x="3755908" y="5435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5311815"/>
              </p:ext>
            </p:extLst>
          </p:nvPr>
        </p:nvGraphicFramePr>
        <p:xfrm>
          <a:off x="5407626" y="5403994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화살표 연결선 144"/>
          <p:cNvCxnSpPr>
            <a:stCxn id="142" idx="6"/>
          </p:cNvCxnSpPr>
          <p:nvPr/>
        </p:nvCxnSpPr>
        <p:spPr>
          <a:xfrm flipV="1">
            <a:off x="4583441" y="5572140"/>
            <a:ext cx="845815" cy="1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136139"/>
              </p:ext>
            </p:extLst>
          </p:nvPr>
        </p:nvGraphicFramePr>
        <p:xfrm>
          <a:off x="5704778" y="5403994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7260972"/>
              </p:ext>
            </p:extLst>
          </p:nvPr>
        </p:nvGraphicFramePr>
        <p:xfrm>
          <a:off x="5990530" y="5403994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8243444"/>
              </p:ext>
            </p:extLst>
          </p:nvPr>
        </p:nvGraphicFramePr>
        <p:xfrm>
          <a:off x="6276282" y="5403994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9861878"/>
              </p:ext>
            </p:extLst>
          </p:nvPr>
        </p:nvGraphicFramePr>
        <p:xfrm>
          <a:off x="6562034" y="5403994"/>
          <a:ext cx="285752" cy="3733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4207970" y="5877272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775144" y="586798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1357290" y="1357298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 = new String(“ 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”);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57290" y="1857364"/>
            <a:ext cx="19855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 = new String(“,</a:t>
            </a:r>
            <a:r>
              <a:rPr lang="en-US" altLang="ko-KR" sz="1400" dirty="0" err="1" smtClean="0"/>
              <a:t>efg</a:t>
            </a:r>
            <a:r>
              <a:rPr lang="en-US" altLang="ko-KR" sz="1400" dirty="0" smtClean="0"/>
              <a:t>”);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14744" y="44169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s[1]</a:t>
            </a:r>
            <a:endParaRPr lang="ko-KR" altLang="en-US" dirty="0"/>
          </a:p>
        </p:txBody>
      </p:sp>
      <p:cxnSp>
        <p:nvCxnSpPr>
          <p:cNvPr id="179" name="꺾인 연결선 178"/>
          <p:cNvCxnSpPr/>
          <p:nvPr/>
        </p:nvCxnSpPr>
        <p:spPr>
          <a:xfrm rot="10800000" flipV="1">
            <a:off x="4714876" y="5715016"/>
            <a:ext cx="1428760" cy="357190"/>
          </a:xfrm>
          <a:prstGeom prst="bentConnector3">
            <a:avLst>
              <a:gd name="adj1" fmla="val -5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java.lang.StringBuffer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스트링과</a:t>
            </a:r>
            <a:r>
              <a:rPr lang="ko-KR" altLang="en-US" dirty="0" smtClean="0"/>
              <a:t> 달리 객체 생성 후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크기는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길이에 따라 가변적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8136509"/>
              </p:ext>
            </p:extLst>
          </p:nvPr>
        </p:nvGraphicFramePr>
        <p:xfrm>
          <a:off x="357158" y="4500570"/>
          <a:ext cx="8143932" cy="18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638"/>
                <a:gridCol w="5064294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StringBuffer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문자를 포함하고 있지 않고 초기 크기가 </a:t>
                      </a: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인 스트링 버퍼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StringBuffer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charSequence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seq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/>
                        <a:t>seq</a:t>
                      </a:r>
                      <a:r>
                        <a:rPr lang="ko-KR" altLang="en-US" baseline="0" dirty="0" smtClean="0"/>
                        <a:t>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지정하는 일련의 문자들을 포함하는 </a:t>
                      </a:r>
                      <a:r>
                        <a:rPr lang="ko-KR" altLang="en-US" baseline="0" dirty="0" err="1" smtClean="0"/>
                        <a:t>스트링</a:t>
                      </a:r>
                      <a:r>
                        <a:rPr lang="ko-KR" altLang="en-US" baseline="0" dirty="0" smtClean="0"/>
                        <a:t> 버퍼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capacity)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문자를 포함하고 있지 않고 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초기 크기를 갖는 스트링 버퍼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err="1" smtClean="0"/>
                        <a:t>스트링으로</a:t>
                      </a:r>
                      <a:r>
                        <a:rPr lang="ko-KR" altLang="en-US" dirty="0" smtClean="0"/>
                        <a:t> 초기화된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 생성</a:t>
                      </a:r>
                      <a:endParaRPr lang="en-US" altLang="ko-K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3500438"/>
            <a:ext cx="41092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("java");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785926"/>
          <a:ext cx="814393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4429156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baseline="0" dirty="0" smtClean="0"/>
                        <a:t> append(String </a:t>
                      </a:r>
                      <a:r>
                        <a:rPr lang="en-US" altLang="ko-KR" baseline="0" dirty="0" err="1" smtClean="0"/>
                        <a:t>str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err="1" smtClean="0"/>
                        <a:t>스트링을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버퍼에 덧붙인다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baseline="0" dirty="0" smtClean="0"/>
                        <a:t> append(</a:t>
                      </a:r>
                      <a:r>
                        <a:rPr lang="en-US" altLang="ko-KR" baseline="0" dirty="0" err="1" smtClean="0"/>
                        <a:t>StringBuffer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sb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버퍼를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버퍼에 덧붙인다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capacity()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버퍼의 크기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dirty="0" smtClean="0"/>
                        <a:t> delete(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start,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end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서브 </a:t>
                      </a:r>
                      <a:r>
                        <a:rPr lang="ko-KR" altLang="en-US" baseline="0" dirty="0" err="1" smtClean="0"/>
                        <a:t>스트링을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스트링</a:t>
                      </a:r>
                      <a:r>
                        <a:rPr lang="ko-KR" altLang="en-US" baseline="0" dirty="0" smtClean="0"/>
                        <a:t> 버퍼에서 제거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StringBuffer</a:t>
                      </a:r>
                      <a:r>
                        <a:rPr lang="en-US" altLang="ko-KR" baseline="0" dirty="0" smtClean="0"/>
                        <a:t> insert(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offset, String </a:t>
                      </a:r>
                      <a:r>
                        <a:rPr lang="en-US" altLang="ko-KR" baseline="0" dirty="0" err="1" smtClean="0"/>
                        <a:t>str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스트링을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버퍼의 특정 위치에 삽입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dirty="0" smtClean="0"/>
                        <a:t> replace(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start,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end, String </a:t>
                      </a:r>
                      <a:r>
                        <a:rPr lang="en-US" altLang="ko-KR" baseline="0" dirty="0" err="1" smtClean="0"/>
                        <a:t>str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버퍼 내의 서브 </a:t>
                      </a:r>
                      <a:r>
                        <a:rPr lang="ko-KR" altLang="en-US" baseline="0" dirty="0" err="1" smtClean="0"/>
                        <a:t>스트링을</a:t>
                      </a:r>
                      <a:r>
                        <a:rPr lang="ko-KR" altLang="en-US" baseline="0" dirty="0" smtClean="0"/>
                        <a:t> 지정된 </a:t>
                      </a:r>
                      <a:r>
                        <a:rPr lang="ko-KR" altLang="en-US" baseline="0" dirty="0" err="1" smtClean="0"/>
                        <a:t>스트링으로</a:t>
                      </a:r>
                      <a:r>
                        <a:rPr lang="ko-KR" altLang="en-US" baseline="0" dirty="0" smtClean="0"/>
                        <a:t> 대치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StringBuffer</a:t>
                      </a:r>
                      <a:r>
                        <a:rPr lang="en-US" altLang="ko-KR" dirty="0" smtClean="0"/>
                        <a:t> reverse()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버퍼 내의 문자들을 반대</a:t>
                      </a:r>
                      <a:r>
                        <a:rPr lang="ko-KR" altLang="en-US" baseline="0" dirty="0" smtClean="0"/>
                        <a:t> 순서로 변경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setLength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버퍼 내 저장된 문자열 길이를 설정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현재 길이보다 큰 경우 널 문자로 채우며 작은 경우는 문자열이 잘린다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4535566"/>
              </p:ext>
            </p:extLst>
          </p:nvPr>
        </p:nvGraphicFramePr>
        <p:xfrm>
          <a:off x="5357818" y="1214422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1934" y="1267224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6" name="순서도: 연결자 5"/>
          <p:cNvSpPr/>
          <p:nvPr/>
        </p:nvSpPr>
        <p:spPr>
          <a:xfrm>
            <a:off x="4281486" y="139217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28596" y="1277290"/>
            <a:ext cx="307180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StringBuffer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StringBuffer</a:t>
            </a:r>
            <a:r>
              <a:rPr lang="en-US" altLang="ko-KR" sz="1400" dirty="0" smtClean="0"/>
              <a:t>(“a”);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68" y="128586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6" idx="6"/>
          </p:cNvCxnSpPr>
          <p:nvPr/>
        </p:nvCxnSpPr>
        <p:spPr>
          <a:xfrm>
            <a:off x="4389486" y="1446174"/>
            <a:ext cx="968332" cy="2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785926"/>
            <a:ext cx="17859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sb.append</a:t>
            </a:r>
            <a:r>
              <a:rPr lang="en-US" altLang="ko-KR" sz="1400" dirty="0" smtClean="0"/>
              <a:t>(“ pencil”);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1934" y="1733124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4281486" y="182080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1897001"/>
              </p:ext>
            </p:extLst>
          </p:nvPr>
        </p:nvGraphicFramePr>
        <p:xfrm>
          <a:off x="5357818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1236390"/>
              </p:ext>
            </p:extLst>
          </p:nvPr>
        </p:nvGraphicFramePr>
        <p:xfrm>
          <a:off x="5643570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2441860"/>
              </p:ext>
            </p:extLst>
          </p:nvPr>
        </p:nvGraphicFramePr>
        <p:xfrm>
          <a:off x="5929322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4946887"/>
              </p:ext>
            </p:extLst>
          </p:nvPr>
        </p:nvGraphicFramePr>
        <p:xfrm>
          <a:off x="6215074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0494903"/>
              </p:ext>
            </p:extLst>
          </p:nvPr>
        </p:nvGraphicFramePr>
        <p:xfrm>
          <a:off x="6500826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1488120"/>
              </p:ext>
            </p:extLst>
          </p:nvPr>
        </p:nvGraphicFramePr>
        <p:xfrm>
          <a:off x="6786578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789423"/>
              </p:ext>
            </p:extLst>
          </p:nvPr>
        </p:nvGraphicFramePr>
        <p:xfrm>
          <a:off x="7072330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6830155"/>
              </p:ext>
            </p:extLst>
          </p:nvPr>
        </p:nvGraphicFramePr>
        <p:xfrm>
          <a:off x="7358082" y="1705918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71868" y="1733124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27" idx="6"/>
          </p:cNvCxnSpPr>
          <p:nvPr/>
        </p:nvCxnSpPr>
        <p:spPr>
          <a:xfrm>
            <a:off x="4389486" y="1874802"/>
            <a:ext cx="968332" cy="2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1934" y="2233190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4281486" y="2320868"/>
            <a:ext cx="108000" cy="108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1744426"/>
              </p:ext>
            </p:extLst>
          </p:nvPr>
        </p:nvGraphicFramePr>
        <p:xfrm>
          <a:off x="5572132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5279460"/>
              </p:ext>
            </p:extLst>
          </p:nvPr>
        </p:nvGraphicFramePr>
        <p:xfrm>
          <a:off x="7286644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4438531"/>
              </p:ext>
            </p:extLst>
          </p:nvPr>
        </p:nvGraphicFramePr>
        <p:xfrm>
          <a:off x="7572396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6120669"/>
              </p:ext>
            </p:extLst>
          </p:nvPr>
        </p:nvGraphicFramePr>
        <p:xfrm>
          <a:off x="7858148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7633177"/>
              </p:ext>
            </p:extLst>
          </p:nvPr>
        </p:nvGraphicFramePr>
        <p:xfrm>
          <a:off x="8143900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710094"/>
              </p:ext>
            </p:extLst>
          </p:nvPr>
        </p:nvGraphicFramePr>
        <p:xfrm>
          <a:off x="8429652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9415130"/>
              </p:ext>
            </p:extLst>
          </p:nvPr>
        </p:nvGraphicFramePr>
        <p:xfrm>
          <a:off x="8715404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571868" y="2223124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701300"/>
              </p:ext>
            </p:extLst>
          </p:nvPr>
        </p:nvGraphicFramePr>
        <p:xfrm>
          <a:off x="5357818" y="2233190"/>
          <a:ext cx="21431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314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28596" y="2285992"/>
            <a:ext cx="17859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sb.insert</a:t>
            </a:r>
            <a:r>
              <a:rPr lang="en-US" altLang="ko-KR" sz="1400" dirty="0" smtClean="0"/>
              <a:t>(2, “nice ”);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648761"/>
              </p:ext>
            </p:extLst>
          </p:nvPr>
        </p:nvGraphicFramePr>
        <p:xfrm>
          <a:off x="5857884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9330902"/>
              </p:ext>
            </p:extLst>
          </p:nvPr>
        </p:nvGraphicFramePr>
        <p:xfrm>
          <a:off x="6143636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4799561"/>
              </p:ext>
            </p:extLst>
          </p:nvPr>
        </p:nvGraphicFramePr>
        <p:xfrm>
          <a:off x="6429388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9902844"/>
              </p:ext>
            </p:extLst>
          </p:nvPr>
        </p:nvGraphicFramePr>
        <p:xfrm>
          <a:off x="6715140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0005733"/>
              </p:ext>
            </p:extLst>
          </p:nvPr>
        </p:nvGraphicFramePr>
        <p:xfrm>
          <a:off x="7000892" y="223319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직선 화살표 연결선 60"/>
          <p:cNvCxnSpPr>
            <a:stCxn id="41" idx="6"/>
          </p:cNvCxnSpPr>
          <p:nvPr/>
        </p:nvCxnSpPr>
        <p:spPr>
          <a:xfrm>
            <a:off x="4389486" y="2374868"/>
            <a:ext cx="968332" cy="2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86446" y="2643182"/>
            <a:ext cx="743125" cy="374571"/>
          </a:xfrm>
          <a:prstGeom prst="wedgeRoundRectCallout">
            <a:avLst>
              <a:gd name="adj1" fmla="val -19603"/>
              <a:gd name="adj2" fmla="val -717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071934" y="3376198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66" name="순서도: 연결자 65"/>
          <p:cNvSpPr/>
          <p:nvPr/>
        </p:nvSpPr>
        <p:spPr>
          <a:xfrm>
            <a:off x="4281486" y="3463876"/>
            <a:ext cx="108000" cy="108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3759157"/>
              </p:ext>
            </p:extLst>
          </p:nvPr>
        </p:nvGraphicFramePr>
        <p:xfrm>
          <a:off x="5634046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402979"/>
              </p:ext>
            </p:extLst>
          </p:nvPr>
        </p:nvGraphicFramePr>
        <p:xfrm>
          <a:off x="7072330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8764667"/>
              </p:ext>
            </p:extLst>
          </p:nvPr>
        </p:nvGraphicFramePr>
        <p:xfrm>
          <a:off x="7358082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236485"/>
              </p:ext>
            </p:extLst>
          </p:nvPr>
        </p:nvGraphicFramePr>
        <p:xfrm>
          <a:off x="7643834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7865751"/>
              </p:ext>
            </p:extLst>
          </p:nvPr>
        </p:nvGraphicFramePr>
        <p:xfrm>
          <a:off x="7929586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5934360"/>
              </p:ext>
            </p:extLst>
          </p:nvPr>
        </p:nvGraphicFramePr>
        <p:xfrm>
          <a:off x="8215338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9064118"/>
              </p:ext>
            </p:extLst>
          </p:nvPr>
        </p:nvGraphicFramePr>
        <p:xfrm>
          <a:off x="8501090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571868" y="330476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3175896"/>
              </p:ext>
            </p:extLst>
          </p:nvPr>
        </p:nvGraphicFramePr>
        <p:xfrm>
          <a:off x="5348294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428596" y="3357562"/>
            <a:ext cx="20097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sb.replace</a:t>
            </a:r>
            <a:r>
              <a:rPr lang="en-US" altLang="ko-KR" sz="1400" dirty="0" smtClean="0"/>
              <a:t>(2, 6, “bad”);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8331762"/>
              </p:ext>
            </p:extLst>
          </p:nvPr>
        </p:nvGraphicFramePr>
        <p:xfrm>
          <a:off x="5919798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4894481"/>
              </p:ext>
            </p:extLst>
          </p:nvPr>
        </p:nvGraphicFramePr>
        <p:xfrm>
          <a:off x="6205550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623488"/>
              </p:ext>
            </p:extLst>
          </p:nvPr>
        </p:nvGraphicFramePr>
        <p:xfrm>
          <a:off x="6491302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2357584"/>
              </p:ext>
            </p:extLst>
          </p:nvPr>
        </p:nvGraphicFramePr>
        <p:xfrm>
          <a:off x="6786578" y="330476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화살표 연결선 82"/>
          <p:cNvCxnSpPr>
            <a:stCxn id="66" idx="6"/>
          </p:cNvCxnSpPr>
          <p:nvPr/>
        </p:nvCxnSpPr>
        <p:spPr>
          <a:xfrm>
            <a:off x="4389486" y="3517876"/>
            <a:ext cx="968332" cy="1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29454" y="2643182"/>
            <a:ext cx="743125" cy="374571"/>
          </a:xfrm>
          <a:prstGeom prst="wedgeRoundRectCallout">
            <a:avLst>
              <a:gd name="adj1" fmla="val -22064"/>
              <a:gd name="adj2" fmla="val -766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인덱스 </a:t>
            </a:r>
            <a:r>
              <a:rPr lang="en-US" altLang="ko-KR" sz="1600" smtClean="0"/>
              <a:t>6</a:t>
            </a:r>
            <a:endParaRPr lang="ko-KR" altLang="en-US" sz="1600"/>
          </a:p>
        </p:txBody>
      </p:sp>
      <p:sp>
        <p:nvSpPr>
          <p:cNvPr id="106" name="TextBox 105"/>
          <p:cNvSpPr txBox="1"/>
          <p:nvPr/>
        </p:nvSpPr>
        <p:spPr>
          <a:xfrm>
            <a:off x="4071934" y="4500570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07" name="순서도: 연결자 106"/>
          <p:cNvSpPr/>
          <p:nvPr/>
        </p:nvSpPr>
        <p:spPr>
          <a:xfrm>
            <a:off x="4281486" y="4606884"/>
            <a:ext cx="108000" cy="108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6318854"/>
              </p:ext>
            </p:extLst>
          </p:nvPr>
        </p:nvGraphicFramePr>
        <p:xfrm>
          <a:off x="6500826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292260"/>
              </p:ext>
            </p:extLst>
          </p:nvPr>
        </p:nvGraphicFramePr>
        <p:xfrm>
          <a:off x="6786578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6434549"/>
              </p:ext>
            </p:extLst>
          </p:nvPr>
        </p:nvGraphicFramePr>
        <p:xfrm>
          <a:off x="7072330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9670601"/>
              </p:ext>
            </p:extLst>
          </p:nvPr>
        </p:nvGraphicFramePr>
        <p:xfrm>
          <a:off x="7358082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149694"/>
              </p:ext>
            </p:extLst>
          </p:nvPr>
        </p:nvGraphicFramePr>
        <p:xfrm>
          <a:off x="7643834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4659165"/>
              </p:ext>
            </p:extLst>
          </p:nvPr>
        </p:nvGraphicFramePr>
        <p:xfrm>
          <a:off x="7929586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571868" y="450057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8596" y="4500570"/>
            <a:ext cx="16430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sb.delete</a:t>
            </a:r>
            <a:r>
              <a:rPr lang="en-US" altLang="ko-KR" sz="1400" dirty="0" smtClean="0"/>
              <a:t>(0, 2);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3409847"/>
              </p:ext>
            </p:extLst>
          </p:nvPr>
        </p:nvGraphicFramePr>
        <p:xfrm>
          <a:off x="5634046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6372052"/>
              </p:ext>
            </p:extLst>
          </p:nvPr>
        </p:nvGraphicFramePr>
        <p:xfrm>
          <a:off x="5919798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9191453"/>
              </p:ext>
            </p:extLst>
          </p:nvPr>
        </p:nvGraphicFramePr>
        <p:xfrm>
          <a:off x="6215074" y="449200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2" name="직선 화살표 연결선 121"/>
          <p:cNvCxnSpPr>
            <a:stCxn id="107" idx="6"/>
          </p:cNvCxnSpPr>
          <p:nvPr/>
        </p:nvCxnSpPr>
        <p:spPr>
          <a:xfrm>
            <a:off x="4389486" y="4660884"/>
            <a:ext cx="968332" cy="1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14942" y="3714752"/>
            <a:ext cx="743125" cy="374571"/>
          </a:xfrm>
          <a:prstGeom prst="wedgeRoundRectCallout">
            <a:avLst>
              <a:gd name="adj1" fmla="val -20833"/>
              <a:gd name="adj2" fmla="val -6688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인덱스 </a:t>
            </a:r>
            <a:r>
              <a:rPr lang="en-US" altLang="ko-KR" sz="1600" smtClean="0"/>
              <a:t>0</a:t>
            </a:r>
            <a:endParaRPr lang="ko-KR" altLang="en-US" sz="1600"/>
          </a:p>
        </p:txBody>
      </p:sp>
      <p:sp>
        <p:nvSpPr>
          <p:cNvPr id="125" name="TextBox 124"/>
          <p:cNvSpPr txBox="1"/>
          <p:nvPr/>
        </p:nvSpPr>
        <p:spPr>
          <a:xfrm>
            <a:off x="6215074" y="3714752"/>
            <a:ext cx="743125" cy="374571"/>
          </a:xfrm>
          <a:prstGeom prst="wedgeRoundRectCallout">
            <a:avLst>
              <a:gd name="adj1" fmla="val -67591"/>
              <a:gd name="adj2" fmla="val -668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인덱스 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127" name="TextBox 126"/>
          <p:cNvSpPr txBox="1"/>
          <p:nvPr/>
        </p:nvSpPr>
        <p:spPr>
          <a:xfrm>
            <a:off x="4071934" y="5000636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28" name="순서도: 연결자 127"/>
          <p:cNvSpPr/>
          <p:nvPr/>
        </p:nvSpPr>
        <p:spPr>
          <a:xfrm>
            <a:off x="4281486" y="5143512"/>
            <a:ext cx="108000" cy="108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0725473"/>
              </p:ext>
            </p:extLst>
          </p:nvPr>
        </p:nvGraphicFramePr>
        <p:xfrm>
          <a:off x="6224598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6217408"/>
              </p:ext>
            </p:extLst>
          </p:nvPr>
        </p:nvGraphicFramePr>
        <p:xfrm>
          <a:off x="6510350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832785"/>
              </p:ext>
            </p:extLst>
          </p:nvPr>
        </p:nvGraphicFramePr>
        <p:xfrm>
          <a:off x="6796102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4086855"/>
              </p:ext>
            </p:extLst>
          </p:nvPr>
        </p:nvGraphicFramePr>
        <p:xfrm>
          <a:off x="7081854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5327850"/>
              </p:ext>
            </p:extLst>
          </p:nvPr>
        </p:nvGraphicFramePr>
        <p:xfrm>
          <a:off x="7367606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168181"/>
              </p:ext>
            </p:extLst>
          </p:nvPr>
        </p:nvGraphicFramePr>
        <p:xfrm>
          <a:off x="7653358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3571868" y="500063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28596" y="5000636"/>
            <a:ext cx="16430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sb.reverse</a:t>
            </a:r>
            <a:r>
              <a:rPr lang="en-US" altLang="ko-KR" sz="1400" dirty="0" smtClean="0"/>
              <a:t>();</a:t>
            </a: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036737"/>
              </p:ext>
            </p:extLst>
          </p:nvPr>
        </p:nvGraphicFramePr>
        <p:xfrm>
          <a:off x="5357818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1271331"/>
              </p:ext>
            </p:extLst>
          </p:nvPr>
        </p:nvGraphicFramePr>
        <p:xfrm>
          <a:off x="5643570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1671580"/>
              </p:ext>
            </p:extLst>
          </p:nvPr>
        </p:nvGraphicFramePr>
        <p:xfrm>
          <a:off x="5938846" y="5000636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0" name="직선 화살표 연결선 139"/>
          <p:cNvCxnSpPr>
            <a:stCxn id="128" idx="6"/>
          </p:cNvCxnSpPr>
          <p:nvPr/>
        </p:nvCxnSpPr>
        <p:spPr>
          <a:xfrm>
            <a:off x="4389486" y="5197512"/>
            <a:ext cx="968332" cy="1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28596" y="5537200"/>
            <a:ext cx="16430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dirty="0" err="1" smtClean="0"/>
              <a:t>sb.length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43108" y="557214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 = 10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8596" y="6108704"/>
            <a:ext cx="17859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char c = </a:t>
            </a:r>
            <a:r>
              <a:rPr lang="en-US" altLang="ko-KR" sz="1400" dirty="0" err="1" smtClean="0"/>
              <a:t>sb.charAt</a:t>
            </a:r>
            <a:r>
              <a:rPr lang="en-US" altLang="ko-KR" sz="1400" dirty="0" smtClean="0"/>
              <a:t>(3);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062410" y="5929330"/>
            <a:ext cx="6429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6" name="순서도: 연결자 145"/>
          <p:cNvSpPr/>
          <p:nvPr/>
        </p:nvSpPr>
        <p:spPr>
          <a:xfrm>
            <a:off x="4281486" y="6070584"/>
            <a:ext cx="108000" cy="108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216184"/>
              </p:ext>
            </p:extLst>
          </p:nvPr>
        </p:nvGraphicFramePr>
        <p:xfrm>
          <a:off x="6215074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0677235"/>
              </p:ext>
            </p:extLst>
          </p:nvPr>
        </p:nvGraphicFramePr>
        <p:xfrm>
          <a:off x="6500826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4116539"/>
              </p:ext>
            </p:extLst>
          </p:nvPr>
        </p:nvGraphicFramePr>
        <p:xfrm>
          <a:off x="6786578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0778115"/>
              </p:ext>
            </p:extLst>
          </p:nvPr>
        </p:nvGraphicFramePr>
        <p:xfrm>
          <a:off x="7072330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3240533"/>
              </p:ext>
            </p:extLst>
          </p:nvPr>
        </p:nvGraphicFramePr>
        <p:xfrm>
          <a:off x="7358082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826612"/>
              </p:ext>
            </p:extLst>
          </p:nvPr>
        </p:nvGraphicFramePr>
        <p:xfrm>
          <a:off x="7643834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3562344" y="592933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sb</a:t>
            </a:r>
            <a:endParaRPr lang="ko-KR" altLang="en-US" sz="1600" dirty="0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6060205"/>
              </p:ext>
            </p:extLst>
          </p:nvPr>
        </p:nvGraphicFramePr>
        <p:xfrm>
          <a:off x="5348294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3771594"/>
              </p:ext>
            </p:extLst>
          </p:nvPr>
        </p:nvGraphicFramePr>
        <p:xfrm>
          <a:off x="5634046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4940719"/>
              </p:ext>
            </p:extLst>
          </p:nvPr>
        </p:nvGraphicFramePr>
        <p:xfrm>
          <a:off x="5929322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7" name="직선 화살표 연결선 156"/>
          <p:cNvCxnSpPr>
            <a:stCxn id="146" idx="6"/>
          </p:cNvCxnSpPr>
          <p:nvPr/>
        </p:nvCxnSpPr>
        <p:spPr>
          <a:xfrm>
            <a:off x="4389486" y="6124584"/>
            <a:ext cx="958808" cy="1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3335247"/>
              </p:ext>
            </p:extLst>
          </p:nvPr>
        </p:nvGraphicFramePr>
        <p:xfrm>
          <a:off x="5337298" y="44891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617432"/>
              </p:ext>
            </p:extLst>
          </p:nvPr>
        </p:nvGraphicFramePr>
        <p:xfrm>
          <a:off x="7941525" y="4996351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876603"/>
              </p:ext>
            </p:extLst>
          </p:nvPr>
        </p:nvGraphicFramePr>
        <p:xfrm>
          <a:off x="7943071" y="5929330"/>
          <a:ext cx="2857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4071934" y="6357958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643306" y="635795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StringBuffer</a:t>
            </a:r>
            <a:r>
              <a:rPr lang="ko-KR" altLang="en-US" smtClean="0"/>
              <a:t>의 메소드 활용 예</a:t>
            </a:r>
            <a:endParaRPr lang="ko-KR" altLang="en-US" dirty="0"/>
          </a:p>
        </p:txBody>
      </p:sp>
      <p:sp>
        <p:nvSpPr>
          <p:cNvPr id="158" name="슬라이드 번호 개체 틀 1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cxnSp>
        <p:nvCxnSpPr>
          <p:cNvPr id="168" name="꺾인 연결선 167"/>
          <p:cNvCxnSpPr/>
          <p:nvPr/>
        </p:nvCxnSpPr>
        <p:spPr>
          <a:xfrm rot="10800000" flipV="1">
            <a:off x="4572000" y="6215082"/>
            <a:ext cx="1785950" cy="357190"/>
          </a:xfrm>
          <a:prstGeom prst="bentConnector3">
            <a:avLst>
              <a:gd name="adj1" fmla="val 33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79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6-5 :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785926"/>
            <a:ext cx="524974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StringBufferEx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StringBuffer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sb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StringBuffer</a:t>
            </a:r>
            <a:r>
              <a:rPr lang="en-US" altLang="ko-KR" sz="1600" dirty="0"/>
              <a:t>("This");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sb.hashCode</a:t>
            </a:r>
            <a:r>
              <a:rPr lang="en-US" altLang="ko-KR" sz="1600" dirty="0" smtClean="0"/>
              <a:t>());</a:t>
            </a:r>
            <a:endParaRPr lang="ko-KR" altLang="en-US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sb.append</a:t>
            </a:r>
            <a:r>
              <a:rPr lang="en-US" altLang="ko-KR" sz="1600" dirty="0"/>
              <a:t>(" is pencil</a:t>
            </a:r>
            <a:r>
              <a:rPr lang="en-US" altLang="ko-KR" sz="1600" dirty="0" smtClean="0"/>
              <a:t>"); // </a:t>
            </a:r>
            <a:r>
              <a:rPr lang="ko-KR" altLang="en-US" sz="1600" dirty="0" smtClean="0"/>
              <a:t>문자열 덧붙이기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</a:t>
            </a:r>
            <a:r>
              <a:rPr lang="en-US" altLang="ko-KR" sz="1600" dirty="0"/>
              <a:t>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sb.insert</a:t>
            </a:r>
            <a:r>
              <a:rPr lang="en-US" altLang="ko-KR" sz="1600" dirty="0"/>
              <a:t>(7, " my</a:t>
            </a:r>
            <a:r>
              <a:rPr lang="en-US" altLang="ko-KR" sz="1600" dirty="0" smtClean="0"/>
              <a:t>"); // </a:t>
            </a:r>
            <a:r>
              <a:rPr lang="ko-KR" altLang="en-US" sz="1600" dirty="0" smtClean="0"/>
              <a:t>문자열 삽입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</a:t>
            </a:r>
            <a:r>
              <a:rPr lang="en-US" altLang="ko-KR" sz="1600" dirty="0"/>
              <a:t>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sb.replace</a:t>
            </a:r>
            <a:r>
              <a:rPr lang="en-US" altLang="ko-KR" sz="1600" dirty="0"/>
              <a:t>(8, 10, "your</a:t>
            </a:r>
            <a:r>
              <a:rPr lang="en-US" altLang="ko-KR" sz="1600" dirty="0" smtClean="0"/>
              <a:t>"); // </a:t>
            </a:r>
            <a:r>
              <a:rPr lang="ko-KR" altLang="en-US" sz="1600" dirty="0" smtClean="0"/>
              <a:t>문자열 대치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</a:t>
            </a:r>
            <a:r>
              <a:rPr lang="en-US" altLang="ko-KR" sz="1600" dirty="0"/>
              <a:t>);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sb.setLength</a:t>
            </a:r>
            <a:r>
              <a:rPr lang="en-US" altLang="ko-KR" sz="1600" dirty="0"/>
              <a:t>(5</a:t>
            </a:r>
            <a:r>
              <a:rPr lang="en-US" altLang="ko-KR" sz="1600" dirty="0" smtClean="0"/>
              <a:t>); //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버퍼 내 문자열 길이 설정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sb.hashCode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5000636"/>
            <a:ext cx="159242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14576877</a:t>
            </a:r>
          </a:p>
          <a:p>
            <a:r>
              <a:rPr lang="en-US" altLang="ko-KR" sz="1600" dirty="0"/>
              <a:t>This is pencil</a:t>
            </a:r>
          </a:p>
          <a:p>
            <a:r>
              <a:rPr lang="en-US" altLang="ko-KR" sz="1600" dirty="0"/>
              <a:t>This is my pencil</a:t>
            </a:r>
          </a:p>
          <a:p>
            <a:r>
              <a:rPr lang="en-US" altLang="ko-KR" sz="1600" dirty="0"/>
              <a:t>This is your pencil</a:t>
            </a:r>
          </a:p>
          <a:p>
            <a:r>
              <a:rPr lang="en-US" altLang="ko-KR" sz="1600" dirty="0"/>
              <a:t>This</a:t>
            </a:r>
          </a:p>
          <a:p>
            <a:r>
              <a:rPr lang="en-US" altLang="ko-KR" sz="1600" dirty="0"/>
              <a:t>14576877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java.util.StringTokenizer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분리하여 토큰 형태로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스트링을</a:t>
            </a:r>
            <a:r>
              <a:rPr lang="ko-KR" altLang="en-US" dirty="0" smtClean="0"/>
              <a:t> 구분할 때 사용되는 문자들을 구분 문자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delimeter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위의 예에서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가 구분 문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</a:p>
          <a:p>
            <a:pPr lvl="2"/>
            <a:r>
              <a:rPr lang="ko-KR" altLang="en-US" dirty="0" smtClean="0"/>
              <a:t>구분 문자로 분리된 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split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동일한 구현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556193"/>
            <a:ext cx="468052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String query = "name=</a:t>
            </a:r>
            <a:r>
              <a:rPr lang="en-US" altLang="ko-KR" sz="1600" dirty="0" err="1"/>
              <a:t>kitae</a:t>
            </a:r>
            <a:r>
              <a:rPr lang="en-US" altLang="ko-KR" sz="1600" dirty="0" err="1">
                <a:solidFill>
                  <a:srgbClr val="FF0000"/>
                </a:solidFill>
              </a:rPr>
              <a:t>&amp;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=</a:t>
            </a:r>
            <a:r>
              <a:rPr lang="en-US" altLang="ko-KR" sz="1600" dirty="0" err="1"/>
              <a:t>seoul</a:t>
            </a:r>
            <a:r>
              <a:rPr lang="en-US" altLang="ko-KR" sz="1600" dirty="0" err="1">
                <a:solidFill>
                  <a:srgbClr val="FF0000"/>
                </a:solidFill>
              </a:rPr>
              <a:t>&amp;</a:t>
            </a:r>
            <a:r>
              <a:rPr lang="en-US" altLang="ko-KR" sz="1600" dirty="0" err="1"/>
              <a:t>age</a:t>
            </a:r>
            <a:r>
              <a:rPr lang="en-US" altLang="ko-KR" sz="1600" dirty="0"/>
              <a:t>=21";</a:t>
            </a:r>
          </a:p>
          <a:p>
            <a:r>
              <a:rPr lang="en-US" altLang="ko-KR" sz="1600" dirty="0" err="1"/>
              <a:t>StringTokenizer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StringTokenizer</a:t>
            </a:r>
            <a:r>
              <a:rPr lang="en-US" altLang="ko-KR" sz="1600" dirty="0"/>
              <a:t>(query, "</a:t>
            </a:r>
            <a:r>
              <a:rPr lang="en-US" altLang="ko-KR" sz="1600" dirty="0">
                <a:solidFill>
                  <a:srgbClr val="FF0000"/>
                </a:solidFill>
              </a:rPr>
              <a:t>&amp;</a:t>
            </a:r>
            <a:r>
              <a:rPr lang="en-US" altLang="ko-KR" sz="1600" dirty="0"/>
              <a:t>");</a:t>
            </a:r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주요 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1857364"/>
          <a:ext cx="8501122" cy="203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572032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StringTokenizer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err="1" smtClean="0"/>
                        <a:t>스트링으로</a:t>
                      </a:r>
                      <a:r>
                        <a:rPr lang="ko-KR" altLang="en-US" dirty="0" smtClean="0"/>
                        <a:t> 초기화된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토크나이저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StringTokenizer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, String </a:t>
                      </a:r>
                      <a:r>
                        <a:rPr lang="en-US" altLang="ko-KR" dirty="0" err="1" smtClean="0"/>
                        <a:t>delim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err="1" smtClean="0"/>
                        <a:t>스트링과</a:t>
                      </a:r>
                      <a:r>
                        <a:rPr lang="ko-KR" altLang="en-US" dirty="0" smtClean="0"/>
                        <a:t> 구분 문자로 초기화된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토크나이저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StringTokenizer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, String </a:t>
                      </a:r>
                      <a:r>
                        <a:rPr lang="en-US" altLang="ko-KR" dirty="0" err="1" smtClean="0"/>
                        <a:t>delim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returnDelims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err="1" smtClean="0"/>
                        <a:t>스트링과</a:t>
                      </a:r>
                      <a:r>
                        <a:rPr lang="ko-KR" altLang="en-US" dirty="0" smtClean="0"/>
                        <a:t> 구분 문자로 초기화된 </a:t>
                      </a:r>
                      <a:r>
                        <a:rPr lang="ko-KR" altLang="en-US" dirty="0" err="1" smtClean="0"/>
                        <a:t>스트링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토크나이저</a:t>
                      </a:r>
                      <a:r>
                        <a:rPr lang="ko-KR" altLang="en-US" baseline="0" dirty="0" smtClean="0"/>
                        <a:t> 생성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en-US" altLang="ko-KR" baseline="0" dirty="0" err="1" smtClean="0"/>
                        <a:t>returnDelims</a:t>
                      </a:r>
                      <a:r>
                        <a:rPr lang="ko-KR" altLang="en-US" baseline="0" dirty="0" smtClean="0"/>
                        <a:t>가 </a:t>
                      </a:r>
                      <a:r>
                        <a:rPr lang="en-US" altLang="ko-KR" baseline="0" dirty="0" smtClean="0"/>
                        <a:t>true</a:t>
                      </a:r>
                      <a:r>
                        <a:rPr lang="ko-KR" altLang="en-US" baseline="0" dirty="0" smtClean="0"/>
                        <a:t>이면 </a:t>
                      </a:r>
                      <a:r>
                        <a:rPr lang="ko-KR" altLang="en-US" dirty="0" smtClean="0"/>
                        <a:t>구분 문자로 </a:t>
                      </a:r>
                      <a:r>
                        <a:rPr lang="ko-KR" altLang="en-US" baseline="0" dirty="0" smtClean="0"/>
                        <a:t>지정된 문자도 분리된 토큰에 포함된다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4572008"/>
          <a:ext cx="8143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4429156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int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countTokens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스트링에남아</a:t>
                      </a:r>
                      <a:r>
                        <a:rPr lang="ko-KR" altLang="en-US" dirty="0" smtClean="0"/>
                        <a:t> 토큰 수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hasMoreTokens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스트링에</a:t>
                      </a:r>
                      <a:r>
                        <a:rPr lang="ko-KR" altLang="en-US" dirty="0" smtClean="0"/>
                        <a:t> 토큰이 남아 있으면 </a:t>
                      </a:r>
                      <a:r>
                        <a:rPr lang="en-US" altLang="ko-KR" dirty="0" smtClean="0"/>
                        <a:t>true </a:t>
                      </a: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nextToken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 토큰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nextToken</a:t>
                      </a:r>
                      <a:r>
                        <a:rPr lang="en-US" altLang="ko-KR" baseline="0" dirty="0" smtClean="0"/>
                        <a:t>(String </a:t>
                      </a:r>
                      <a:r>
                        <a:rPr lang="en-US" altLang="ko-KR" baseline="0" dirty="0" err="1" smtClean="0"/>
                        <a:t>delim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분리자에</a:t>
                      </a:r>
                      <a:r>
                        <a:rPr lang="ko-KR" altLang="en-US" baseline="0" dirty="0" smtClean="0"/>
                        <a:t> 대한 다음 토큰 반환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153400" cy="70007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생성과 문자열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44" y="1571612"/>
            <a:ext cx="45720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String query = "name=</a:t>
            </a:r>
            <a:r>
              <a:rPr lang="en-US" altLang="ko-KR" sz="1600" dirty="0" err="1" smtClean="0"/>
              <a:t>kitae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/>
              <a:t>addr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seoul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/>
              <a:t>age</a:t>
            </a:r>
            <a:r>
              <a:rPr lang="en-US" altLang="ko-KR" sz="1600" dirty="0" smtClean="0"/>
              <a:t>=21";</a:t>
            </a:r>
          </a:p>
          <a:p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(query, "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smtClean="0"/>
              <a:t>");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1571612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143504" y="1643050"/>
            <a:ext cx="21431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628" y="12144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72198" y="1571612"/>
            <a:ext cx="2786082" cy="150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6"/>
          </p:cNvCxnSpPr>
          <p:nvPr/>
        </p:nvCxnSpPr>
        <p:spPr>
          <a:xfrm flipV="1">
            <a:off x="5357818" y="1714488"/>
            <a:ext cx="714380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72264" y="1214422"/>
            <a:ext cx="1955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1643050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"name=kitae"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6643702" y="2143116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"addr=seoul"</a:t>
            </a:r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6643702" y="2643182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"age=21"</a:t>
            </a:r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8215338" y="1643050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1</a:t>
            </a: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8215338" y="2143116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8215338" y="2571744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142844" y="4357694"/>
            <a:ext cx="46434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</a:t>
            </a:r>
            <a:r>
              <a:rPr lang="en-US" altLang="ko-KR" sz="1600" dirty="0" smtClean="0"/>
              <a:t> = new </a:t>
            </a:r>
            <a:r>
              <a:rPr lang="en-US" altLang="ko-KR" sz="1600" dirty="0" err="1" smtClean="0"/>
              <a:t>StringTokenizer</a:t>
            </a:r>
            <a:r>
              <a:rPr lang="en-US" altLang="ko-KR" sz="1600" dirty="0" smtClean="0"/>
              <a:t>(query, "&amp;=");</a:t>
            </a:r>
            <a:endParaRPr lang="en-US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929190" y="3398222"/>
            <a:ext cx="642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5143504" y="3469660"/>
            <a:ext cx="214314" cy="21431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628" y="30718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72198" y="3398222"/>
            <a:ext cx="2786082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0" idx="6"/>
          </p:cNvCxnSpPr>
          <p:nvPr/>
        </p:nvCxnSpPr>
        <p:spPr>
          <a:xfrm>
            <a:off x="5357818" y="3576817"/>
            <a:ext cx="714380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72264" y="6488668"/>
            <a:ext cx="195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StringTokenizer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43702" y="3541098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"name"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6643702" y="4041164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"kitae"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6643702" y="4541230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"addr"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8215338" y="354109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1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8215338" y="404116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8215338" y="4469792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6643702" y="5029130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"seoul"</a:t>
            </a:r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643702" y="5529196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"age"</a:t>
            </a:r>
            <a:endParaRPr lang="ko-KR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6643702" y="6029262"/>
            <a:ext cx="150019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"21"</a:t>
            </a:r>
            <a:endParaRPr lang="ko-KR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8215338" y="502913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8215338" y="5529196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5</a:t>
            </a:r>
            <a:endParaRPr lang="ko-KR" alt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8215338" y="595782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토큰 </a:t>
            </a:r>
            <a:r>
              <a:rPr lang="en-US" altLang="ko-KR" sz="1600" smtClean="0"/>
              <a:t>6</a:t>
            </a:r>
            <a:endParaRPr lang="ko-KR" altLang="en-US" sz="160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6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 :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143116"/>
            <a:ext cx="648072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</a:t>
            </a:r>
            <a:r>
              <a:rPr lang="en-US" altLang="ko-KR" sz="1600" dirty="0" err="1"/>
              <a:t>java.util.StringTokenizer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StringTokenizerEx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StringTokenizer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StringTokenizer</a:t>
            </a:r>
            <a:r>
              <a:rPr lang="en-US" altLang="ko-KR" sz="1600" dirty="0"/>
              <a:t>("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/</a:t>
            </a:r>
            <a:r>
              <a:rPr lang="ko-KR" altLang="en-US" sz="1600" dirty="0"/>
              <a:t>장화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홍련</a:t>
            </a:r>
            <a:r>
              <a:rPr lang="en-US" altLang="ko-KR" sz="1600" dirty="0"/>
              <a:t>/</a:t>
            </a:r>
            <a:r>
              <a:rPr lang="ko-KR" altLang="en-US" sz="1600" dirty="0"/>
              <a:t>콩쥐</a:t>
            </a:r>
            <a:r>
              <a:rPr lang="en-US" altLang="ko-KR" sz="1600" dirty="0"/>
              <a:t>/</a:t>
            </a:r>
            <a:r>
              <a:rPr lang="ko-KR" altLang="en-US" sz="1600" dirty="0"/>
              <a:t>팥쥐</a:t>
            </a:r>
            <a:r>
              <a:rPr lang="en-US" altLang="ko-KR" sz="1600" dirty="0"/>
              <a:t>", "/");</a:t>
            </a:r>
          </a:p>
          <a:p>
            <a:pPr defTabSz="180000"/>
            <a:r>
              <a:rPr lang="en-US" altLang="ko-KR" sz="1600" dirty="0"/>
              <a:t>		while (</a:t>
            </a:r>
            <a:r>
              <a:rPr lang="en-US" altLang="ko-KR" sz="1600" dirty="0" err="1"/>
              <a:t>st.hasMoreTokens</a:t>
            </a:r>
            <a:r>
              <a:rPr lang="en-US" altLang="ko-KR" sz="1600" dirty="0"/>
              <a:t>()) 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st.nextToken</a:t>
            </a:r>
            <a:r>
              <a:rPr lang="en-US" altLang="ko-KR" sz="1600" dirty="0"/>
              <a:t>());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하여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8082" y="3357562"/>
            <a:ext cx="48282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홍길동</a:t>
            </a:r>
          </a:p>
          <a:p>
            <a:r>
              <a:rPr lang="ko-KR" altLang="en-US" sz="1600" dirty="0"/>
              <a:t>장화</a:t>
            </a:r>
          </a:p>
          <a:p>
            <a:r>
              <a:rPr lang="ko-KR" altLang="en-US" sz="1600" dirty="0" err="1"/>
              <a:t>홍련</a:t>
            </a:r>
            <a:endParaRPr lang="ko-KR" altLang="en-US" sz="1600" dirty="0"/>
          </a:p>
          <a:p>
            <a:r>
              <a:rPr lang="ko-KR" altLang="en-US" sz="1600" dirty="0"/>
              <a:t>콩쥐</a:t>
            </a:r>
          </a:p>
          <a:p>
            <a:r>
              <a:rPr lang="ko-KR" altLang="en-US" sz="1600" dirty="0"/>
              <a:t>팥쥐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사용하기</a:t>
            </a:r>
            <a:r>
              <a:rPr lang="en-US" altLang="ko-KR" smtClean="0"/>
              <a:t>, import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4459418" cy="528641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다른 패키지 갖다 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를 이용하지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매번 전체 패키지                                                              이름과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써주어야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키워드 이용하는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소스의 시작 부분에 사용하려는 패키지 명시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클래스 명만 명시하면 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클래스의 경로명만 포함하는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패키지 내의 모든 클래스를 포함시키는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lvl="2"/>
            <a:r>
              <a:rPr lang="en-US" altLang="ko-KR" dirty="0" smtClean="0"/>
              <a:t>*</a:t>
            </a:r>
            <a:r>
              <a:rPr lang="ko-KR" altLang="en-US" dirty="0" smtClean="0"/>
              <a:t>는 현재 패키지 내의 클래스만을 의미하며 하위 패키지의 클래스까지 포함하지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1857364"/>
            <a:ext cx="496342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ImportExample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java.util.Scanner</a:t>
            </a:r>
            <a:r>
              <a:rPr lang="en-US" altLang="ko-KR" sz="1400" dirty="0" smtClean="0"/>
              <a:t> scanner = new </a:t>
            </a:r>
            <a:r>
              <a:rPr lang="en-US" altLang="ko-KR" sz="1400" b="1" dirty="0" err="1" smtClean="0"/>
              <a:t>java.util.Scanner</a:t>
            </a:r>
            <a:r>
              <a:rPr lang="en-US" altLang="ko-KR" sz="1400" dirty="0" smtClean="0"/>
              <a:t>(System.in);</a:t>
            </a:r>
            <a:endParaRPr lang="en-US" altLang="ko-KR" sz="1400" i="1" dirty="0" smtClean="0"/>
          </a:p>
          <a:p>
            <a:pPr defTabSz="180000"/>
            <a:r>
              <a:rPr lang="en-US" altLang="ko-KR" sz="1400" i="1" dirty="0" smtClean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3286124"/>
            <a:ext cx="364333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java.util.Scanner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ImportExample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 smtClean="0"/>
              <a:t>scanner</a:t>
            </a:r>
            <a:r>
              <a:rPr lang="en-US" altLang="ko-KR" sz="1400" dirty="0" smtClean="0"/>
              <a:t> = new Scanner(System.in)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942" y="5072074"/>
            <a:ext cx="364333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java.util</a:t>
            </a:r>
            <a:r>
              <a:rPr lang="en-US" altLang="ko-KR" sz="1400" b="1" dirty="0" smtClean="0"/>
              <a:t>.*;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ImportExample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 smtClean="0"/>
              <a:t>scanner</a:t>
            </a:r>
            <a:r>
              <a:rPr lang="en-US" altLang="ko-KR" sz="1400" dirty="0" smtClean="0"/>
              <a:t> = new Scanner(System.in)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78608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java.lang.Math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산술 연산을 수행하는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멤버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정의됨</a:t>
            </a:r>
            <a:endParaRPr lang="en-US" altLang="ko-KR" dirty="0" smtClean="0"/>
          </a:p>
          <a:p>
            <a:pPr lvl="1"/>
            <a:r>
              <a:rPr lang="ko-KR" altLang="en-US" dirty="0"/>
              <a:t>객체를 만들어서 사용할 필요 없음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8581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double </a:t>
            </a:r>
            <a:r>
              <a:rPr lang="ko-KR" altLang="en-US" dirty="0" smtClean="0"/>
              <a:t>타입에 대한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5980968"/>
              </p:ext>
            </p:extLst>
          </p:nvPr>
        </p:nvGraphicFramePr>
        <p:xfrm>
          <a:off x="248482" y="1772816"/>
          <a:ext cx="864399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4929222"/>
              </a:tblGrid>
              <a:tr h="2356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 double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abs(double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절대값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 double </a:t>
                      </a:r>
                      <a:r>
                        <a:rPr lang="en-US" altLang="ko-KR" sz="1600" dirty="0" err="1" smtClean="0"/>
                        <a:t>cos</a:t>
                      </a:r>
                      <a:r>
                        <a:rPr lang="en-US" altLang="ko-KR" sz="1600" dirty="0" smtClean="0"/>
                        <a:t>(double</a:t>
                      </a:r>
                      <a:r>
                        <a:rPr lang="en-US" altLang="ko-KR" sz="1600" baseline="0" dirty="0" smtClean="0"/>
                        <a:t>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cosine </a:t>
                      </a:r>
                      <a:r>
                        <a:rPr lang="ko-KR" altLang="en-US" sz="1600" dirty="0" smtClean="0"/>
                        <a:t>값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 double sin(double</a:t>
                      </a:r>
                      <a:r>
                        <a:rPr lang="en-US" altLang="ko-KR" sz="1600" baseline="0" dirty="0" smtClean="0"/>
                        <a:t>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sine</a:t>
                      </a:r>
                      <a:r>
                        <a:rPr lang="ko-KR" altLang="en-US" sz="1600" dirty="0" smtClean="0"/>
                        <a:t> 값 반환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 double tan(double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tangent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exp(double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600" baseline="0" dirty="0" smtClean="0"/>
                        <a:t>값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 double ceil(double</a:t>
                      </a:r>
                      <a:r>
                        <a:rPr lang="en-US" altLang="ko-KR" sz="1600" baseline="0" dirty="0" smtClean="0"/>
                        <a:t>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지정된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실수보다 크거나 같은 수 중에서 가장 작은 정수를 실수 타입으로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floor(double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지정된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실수보다 작거나 같은 수 중에서 가장 큰 정수를 실수 타입으로 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max(double a, double b)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두 수 중에서 큰 수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min(double a, double b)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두 수 중에서 작은 수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random()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0.0</a:t>
                      </a:r>
                      <a:r>
                        <a:rPr lang="ko-KR" altLang="en-US" sz="1600" baseline="0" dirty="0" smtClean="0"/>
                        <a:t>보다 크거나 같고 </a:t>
                      </a:r>
                      <a:r>
                        <a:rPr lang="en-US" altLang="ko-KR" sz="1600" baseline="0" dirty="0" smtClean="0"/>
                        <a:t>1.0</a:t>
                      </a:r>
                      <a:r>
                        <a:rPr lang="ko-KR" altLang="en-US" sz="1600" baseline="0" dirty="0" smtClean="0"/>
                        <a:t>보다 작은 임의의 수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</a:t>
                      </a:r>
                      <a:r>
                        <a:rPr lang="en-US" altLang="ko-KR" sz="1600" baseline="0" dirty="0" err="1" smtClean="0"/>
                        <a:t>rint</a:t>
                      </a:r>
                      <a:r>
                        <a:rPr lang="en-US" altLang="ko-KR" sz="1600" baseline="0" dirty="0" smtClean="0"/>
                        <a:t>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지정된 실수와 가장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근접한 정수를 실수 타입으로 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round(double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지정된 실수를 소수 첫째 자리에서 반올림한 정수를 실수 타입으로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static</a:t>
                      </a:r>
                      <a:r>
                        <a:rPr lang="en-US" altLang="ko-KR" sz="1600" baseline="0" dirty="0" smtClean="0"/>
                        <a:t> double </a:t>
                      </a:r>
                      <a:r>
                        <a:rPr lang="en-US" altLang="ko-KR" sz="1600" baseline="0" dirty="0" err="1" smtClean="0"/>
                        <a:t>sqrt</a:t>
                      </a:r>
                      <a:r>
                        <a:rPr lang="en-US" altLang="ko-KR" sz="1600" baseline="0" dirty="0" smtClean="0"/>
                        <a:t>(double a)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제곱근을 반환</a:t>
                      </a:r>
                      <a:endParaRPr lang="en-US" altLang="ko-KR" sz="16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4000496" y="3857628"/>
          <a:ext cx="285752" cy="351695"/>
        </p:xfrm>
        <a:graphic>
          <a:graphicData uri="http://schemas.openxmlformats.org/presentationml/2006/ole">
            <p:oleObj spid="_x0000_s4142" name="수식" r:id="rId3" imgW="164957" imgH="203024" progId="Equation.3">
              <p:embed/>
            </p:oleObj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double random()</a:t>
            </a:r>
          </a:p>
          <a:p>
            <a:pPr lvl="2"/>
            <a:r>
              <a:rPr lang="en-US" altLang="ko-KR" dirty="0" smtClean="0"/>
              <a:t>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미만의 임의의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위의 코드에서 </a:t>
            </a:r>
            <a:r>
              <a:rPr lang="en-US" altLang="ko-KR" dirty="0" smtClean="0"/>
              <a:t>round()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Math. round(55.3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</a:t>
            </a:r>
            <a:r>
              <a:rPr lang="en-US" altLang="ko-KR" dirty="0" smtClean="0"/>
              <a:t>. round(55.9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이용하면 좀 더 다양한 형태로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564904"/>
            <a:ext cx="652593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x=0; x&lt;10; x++) {</a:t>
            </a:r>
          </a:p>
          <a:p>
            <a:pPr defTabSz="180000"/>
            <a:r>
              <a:rPr lang="en-US" altLang="ko-KR" dirty="0" smtClean="0"/>
              <a:t>	double </a:t>
            </a:r>
            <a:r>
              <a:rPr lang="en-US" altLang="ko-KR" dirty="0"/>
              <a:t>d = </a:t>
            </a:r>
            <a:r>
              <a:rPr lang="en-US" altLang="ko-KR" dirty="0" err="1"/>
              <a:t>Math.random</a:t>
            </a:r>
            <a:r>
              <a:rPr lang="en-US" altLang="ko-KR" dirty="0"/>
              <a:t>()*100; // [0.0 ~ 99.9999] </a:t>
            </a:r>
            <a:r>
              <a:rPr lang="ko-KR" altLang="en-US" dirty="0"/>
              <a:t>실수 발생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 = (</a:t>
            </a:r>
            <a:r>
              <a:rPr lang="en-US" altLang="ko-KR" dirty="0" err="1"/>
              <a:t>int</a:t>
            </a:r>
            <a:r>
              <a:rPr lang="en-US" altLang="ko-KR" dirty="0"/>
              <a:t>)(</a:t>
            </a:r>
            <a:r>
              <a:rPr lang="en-US" altLang="ko-KR" dirty="0" err="1" smtClean="0"/>
              <a:t>Math.round</a:t>
            </a:r>
            <a:r>
              <a:rPr lang="en-US" altLang="ko-KR" dirty="0" smtClean="0"/>
              <a:t>(d</a:t>
            </a:r>
            <a:r>
              <a:rPr lang="en-US" altLang="ko-KR" dirty="0"/>
              <a:t>)); // </a:t>
            </a:r>
            <a:r>
              <a:rPr lang="en-US" altLang="ko-KR" dirty="0" err="1" smtClean="0"/>
              <a:t>Math.round</a:t>
            </a:r>
            <a:r>
              <a:rPr lang="en-US" altLang="ko-KR" dirty="0" smtClean="0"/>
              <a:t>(d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가장 가까운 정수를 리턴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</a:t>
            </a:r>
            <a:r>
              <a:rPr lang="en-US" altLang="ko-KR" dirty="0"/>
              <a:t>);</a:t>
            </a:r>
          </a:p>
          <a:p>
            <a:pPr defTabSz="180000"/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: </a:t>
            </a:r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92935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MathEx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double a = -2.78987434;</a:t>
            </a:r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절대값 구하기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(Math.abs(a)); 		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Math.ceil</a:t>
            </a:r>
            <a:r>
              <a:rPr lang="en-US" altLang="ko-KR" sz="1600" dirty="0" smtClean="0"/>
              <a:t>(a)); // ceil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Math.floor</a:t>
            </a:r>
            <a:r>
              <a:rPr lang="en-US" altLang="ko-KR" sz="1600" dirty="0"/>
              <a:t>(a</a:t>
            </a:r>
            <a:r>
              <a:rPr lang="en-US" altLang="ko-KR" sz="1600" dirty="0" smtClean="0"/>
              <a:t>)); // floor</a:t>
            </a:r>
            <a:endParaRPr lang="en-US" altLang="ko-KR" sz="1600" dirty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(9.0</a:t>
            </a:r>
            <a:r>
              <a:rPr lang="en-US" altLang="ko-KR" sz="1600" dirty="0" smtClean="0"/>
              <a:t>)); // </a:t>
            </a:r>
            <a:r>
              <a:rPr lang="ko-KR" altLang="en-US" sz="1600" dirty="0" smtClean="0"/>
              <a:t>제곱근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(Math.exp(1.5</a:t>
            </a:r>
            <a:r>
              <a:rPr lang="en-US" altLang="ko-KR" sz="1600" dirty="0" smtClean="0"/>
              <a:t>)); // exp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Math.rint</a:t>
            </a:r>
            <a:r>
              <a:rPr lang="en-US" altLang="ko-KR" sz="1600" dirty="0"/>
              <a:t>(3.141592</a:t>
            </a:r>
            <a:r>
              <a:rPr lang="en-US" altLang="ko-KR" sz="1600" dirty="0" smtClean="0"/>
              <a:t>)); // </a:t>
            </a:r>
            <a:r>
              <a:rPr lang="en-US" altLang="ko-KR" sz="1600" dirty="0" err="1" smtClean="0"/>
              <a:t>rint</a:t>
            </a:r>
            <a:endParaRPr lang="en-US" altLang="ko-KR" sz="1600" dirty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smtClean="0"/>
              <a:t>// [1,45] </a:t>
            </a:r>
            <a:r>
              <a:rPr lang="ko-KR" altLang="en-US" sz="1600" dirty="0" smtClean="0"/>
              <a:t>사이의 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발생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이번주</a:t>
            </a:r>
            <a:r>
              <a:rPr lang="ko-KR" altLang="en-US" sz="1600" dirty="0"/>
              <a:t> 행운의 번호는</a:t>
            </a:r>
            <a:r>
              <a:rPr lang="en-US" altLang="ko-KR" sz="1600" dirty="0" smtClean="0"/>
              <a:t>");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i&lt;5; i++) 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Math.round</a:t>
            </a:r>
            <a:r>
              <a:rPr lang="en-US" altLang="ko-KR" sz="1600" dirty="0"/>
              <a:t>(1 + </a:t>
            </a:r>
            <a:r>
              <a:rPr lang="en-US" altLang="ko-KR" sz="1600" dirty="0" err="1"/>
              <a:t>Math.random</a:t>
            </a:r>
            <a:r>
              <a:rPr lang="en-US" altLang="ko-KR" sz="1600" dirty="0"/>
              <a:t>() * </a:t>
            </a:r>
            <a:r>
              <a:rPr lang="en-US" altLang="ko-KR" sz="1600" dirty="0" smtClean="0"/>
              <a:t>44) </a:t>
            </a:r>
            <a:r>
              <a:rPr lang="en-US" altLang="ko-KR" sz="1600" dirty="0"/>
              <a:t>+ " 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7950" y="4714884"/>
            <a:ext cx="238078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2.78987434</a:t>
            </a:r>
          </a:p>
          <a:p>
            <a:r>
              <a:rPr lang="en-US" altLang="ko-KR" sz="1400" dirty="0"/>
              <a:t>-2.0</a:t>
            </a:r>
          </a:p>
          <a:p>
            <a:r>
              <a:rPr lang="en-US" altLang="ko-KR" sz="1400" dirty="0"/>
              <a:t>-3.0</a:t>
            </a:r>
          </a:p>
          <a:p>
            <a:r>
              <a:rPr lang="en-US" altLang="ko-KR" sz="1400" dirty="0"/>
              <a:t>3.0</a:t>
            </a:r>
          </a:p>
          <a:p>
            <a:r>
              <a:rPr lang="en-US" altLang="ko-KR" sz="1400" dirty="0"/>
              <a:t>4.4816890703380645</a:t>
            </a:r>
          </a:p>
          <a:p>
            <a:r>
              <a:rPr lang="en-US" altLang="ko-KR" sz="1400" dirty="0"/>
              <a:t>3.0</a:t>
            </a:r>
          </a:p>
          <a:p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 </a:t>
            </a:r>
            <a:r>
              <a:rPr lang="en-US" altLang="ko-KR" sz="1400" dirty="0"/>
              <a:t>35 42 18 31 33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14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탐색 경로를 지정하는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경로의 환경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환경 변수 </a:t>
            </a:r>
            <a:r>
              <a:rPr lang="en-US" altLang="ko-KR" dirty="0" smtClean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옵션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실행 시 </a:t>
            </a:r>
            <a:r>
              <a:rPr lang="ko-KR" altLang="en-US" dirty="0"/>
              <a:t>클래스 파일이 존재하는 패키지 </a:t>
            </a:r>
            <a:r>
              <a:rPr lang="ko-KR" altLang="en-US" dirty="0" smtClean="0"/>
              <a:t>디렉터리 </a:t>
            </a:r>
            <a:r>
              <a:rPr lang="ko-KR" altLang="en-US" dirty="0"/>
              <a:t>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0361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98402768" descr="EMB0000198c71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90601"/>
            <a:ext cx="3919538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28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9868"/>
            <a:ext cx="64373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844824"/>
            <a:ext cx="4949834" cy="370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749756"/>
            <a:ext cx="4946646" cy="3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0534" y="3099297"/>
            <a:ext cx="4222048" cy="378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1556792"/>
            <a:ext cx="122413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1" y="2460027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27784" y="422108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84168" y="6165304"/>
            <a:ext cx="14588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                                            CLASSPATH 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</a:t>
            </a:r>
            <a:r>
              <a:rPr lang="ko-KR" altLang="en-US" dirty="0" smtClean="0"/>
              <a:t>지정 방법</a:t>
            </a:r>
            <a:endParaRPr lang="ko-KR" altLang="en-US" dirty="0"/>
          </a:p>
        </p:txBody>
      </p:sp>
      <p:pic>
        <p:nvPicPr>
          <p:cNvPr id="13" name="_x98402768" descr="EMB0000198c717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462" y="4214818"/>
            <a:ext cx="3919538" cy="14144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59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수동으로 패키지를 만드는 과정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수동으로 패키지를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패키지로 사용할 디렉터리 생성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자바 </a:t>
            </a:r>
            <a:r>
              <a:rPr lang="ko-KR" altLang="en-US" dirty="0"/>
              <a:t>소스 내의 패키지 선언</a:t>
            </a:r>
            <a:endParaRPr lang="en-US" altLang="ko-KR" dirty="0"/>
          </a:p>
          <a:p>
            <a:pPr lvl="2"/>
            <a:r>
              <a:rPr lang="en-US" altLang="ko-KR" dirty="0"/>
              <a:t>package </a:t>
            </a:r>
            <a:r>
              <a:rPr lang="ko-KR" altLang="en-US" dirty="0"/>
              <a:t>패키지 이름</a:t>
            </a:r>
            <a:r>
              <a:rPr lang="en-US" altLang="ko-KR" dirty="0"/>
              <a:t>;</a:t>
            </a:r>
          </a:p>
          <a:p>
            <a:pPr lvl="3"/>
            <a:r>
              <a:rPr lang="ko-KR" altLang="en-US" dirty="0"/>
              <a:t>이 소스 파일이 </a:t>
            </a:r>
            <a:r>
              <a:rPr lang="ko-KR" altLang="en-US" dirty="0" err="1"/>
              <a:t>컴파일되면</a:t>
            </a:r>
            <a:r>
              <a:rPr lang="ko-KR" altLang="en-US" dirty="0"/>
              <a:t> 생성된 클래스 파일이 속할 패키지 이름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자바 소스를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클래스 파일을 패키지 디렉터리에 저장</a:t>
            </a:r>
            <a:endParaRPr lang="en-US" altLang="ko-KR" dirty="0" smtClean="0"/>
          </a:p>
          <a:p>
            <a:r>
              <a:rPr lang="ko-KR" altLang="en-US" dirty="0" smtClean="0"/>
              <a:t>패키지에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속한 자바프로그램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 클래</a:t>
            </a:r>
            <a:r>
              <a:rPr lang="ko-KR" altLang="en-US" dirty="0"/>
              <a:t>스</a:t>
            </a:r>
            <a:r>
              <a:rPr lang="ko-KR" altLang="en-US" dirty="0" smtClean="0"/>
              <a:t>의 정확한 경로명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패키지가 포함된 디렉터리로 이동하여 경로명을 지정하여 실행하거나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디렉터리에서 </a:t>
            </a:r>
            <a:r>
              <a:rPr lang="en-US" altLang="ko-KR" dirty="0" smtClean="0"/>
              <a:t>java -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패키지경로명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이름으로 실행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221186"/>
            <a:ext cx="364333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package </a:t>
            </a:r>
            <a:r>
              <a:rPr lang="ko-KR" altLang="en-US" sz="1400" b="1" dirty="0" err="1"/>
              <a:t>패키지명</a:t>
            </a:r>
            <a:r>
              <a:rPr lang="en-US" altLang="ko-KR" sz="1400" b="1" dirty="0"/>
              <a:t>;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.............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8738</TotalTime>
  <Words>3723</Words>
  <Application>Microsoft Office PowerPoint</Application>
  <PresentationFormat>화면 슬라이드 쇼(4:3)</PresentationFormat>
  <Paragraphs>1262</Paragraphs>
  <Slides>63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5" baseType="lpstr">
      <vt:lpstr>가을</vt:lpstr>
      <vt:lpstr>수식</vt:lpstr>
      <vt:lpstr>제 6 장 패키지 개념과 자바 기본 패키지</vt:lpstr>
      <vt:lpstr>패키지 개념과 필요성</vt:lpstr>
      <vt:lpstr>샘플의 디렉터리 관리(패키지)</vt:lpstr>
      <vt:lpstr>자바의 패키지 (package)</vt:lpstr>
      <vt:lpstr>JDK에서 제공되는 클래스의 패키지</vt:lpstr>
      <vt:lpstr>패키지 사용하기, import문</vt:lpstr>
      <vt:lpstr>클래스 경로</vt:lpstr>
      <vt:lpstr>                                              CLASSPATH                                                 지정 방법</vt:lpstr>
      <vt:lpstr>수동으로 패키지를 만드는 과정</vt:lpstr>
      <vt:lpstr>패키지를 포함하는 응용프로그램 개발 사례 1</vt:lpstr>
      <vt:lpstr>패키지를 포함하는 응용프로그램 개발 사례 2</vt:lpstr>
      <vt:lpstr>사례 2의 컴파일 과정 및 실행</vt:lpstr>
      <vt:lpstr>이클립스에서 쉽게 패키지 만들기</vt:lpstr>
      <vt:lpstr>프로젝트 작성(프로젝트 이름 : PackageEx)</vt:lpstr>
      <vt:lpstr>패키지 lib 작성</vt:lpstr>
      <vt:lpstr>패키지 app 작성</vt:lpstr>
      <vt:lpstr>패키지 작성이 완료된 결과</vt:lpstr>
      <vt:lpstr>클래스 Calculator 만들기</vt:lpstr>
      <vt:lpstr>Calculator 소스 수정</vt:lpstr>
      <vt:lpstr>GoodCalc.java 작성 후 소스 수정</vt:lpstr>
      <vt:lpstr>                                         실행을 위한                                         Run                                          Configurations                                         작성 </vt:lpstr>
      <vt:lpstr>프로젝트 PackageEx 실행</vt:lpstr>
      <vt:lpstr>패키지의 특징</vt:lpstr>
      <vt:lpstr>자바 JDK의 패키지 구조</vt:lpstr>
      <vt:lpstr>자바 패키지 구조 </vt:lpstr>
      <vt:lpstr>주요 패키지</vt:lpstr>
      <vt:lpstr>자바 API 참조</vt:lpstr>
      <vt:lpstr>Object 클래스</vt:lpstr>
      <vt:lpstr>객체 속성</vt:lpstr>
      <vt:lpstr>객체를 문자열로 변환</vt:lpstr>
      <vt:lpstr>새로운 toString() 만들기</vt:lpstr>
      <vt:lpstr>객체 비교</vt:lpstr>
      <vt:lpstr>예제 6-1 : Rect 클래스 만들고 equals() 만들기</vt:lpstr>
      <vt:lpstr>Wrapper 클래스</vt:lpstr>
      <vt:lpstr>Wrapper 객체 생성</vt:lpstr>
      <vt:lpstr>주요 메소드</vt:lpstr>
      <vt:lpstr>Wrapper 활용</vt:lpstr>
      <vt:lpstr>예제 6-2 : Wrapper 클래스 활용</vt:lpstr>
      <vt:lpstr>박싱과 언박싱</vt:lpstr>
      <vt:lpstr>Auto boxing &amp; unboxing</vt:lpstr>
      <vt:lpstr>예제 6-3 : 박싱 언박싱의 예</vt:lpstr>
      <vt:lpstr>String의 생성과 특징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6-4 : String 클래스 메소드 활용</vt:lpstr>
      <vt:lpstr>예제 실행 과정</vt:lpstr>
      <vt:lpstr>StringBuffer 클래스</vt:lpstr>
      <vt:lpstr>주요 메소드</vt:lpstr>
      <vt:lpstr>StringBuffer의 메소드 활용 예</vt:lpstr>
      <vt:lpstr>예제 6-5 : StringBuffer 클래스 메소드 활용</vt:lpstr>
      <vt:lpstr>StringTokenizer 클래스</vt:lpstr>
      <vt:lpstr>생성자와 주요 메소드</vt:lpstr>
      <vt:lpstr>StringTokenizer 객체 생성과 문자열 파싱 </vt:lpstr>
      <vt:lpstr>예제 6-6 : StringTokenizer 클래스 메소드 활용 </vt:lpstr>
      <vt:lpstr>Math 클래스</vt:lpstr>
      <vt:lpstr>주요 메소드</vt:lpstr>
      <vt:lpstr>Math 클래스를 활용한 난수 발생</vt:lpstr>
      <vt:lpstr>예제 6-7 : Math 클래스 메소드 활용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1108</cp:revision>
  <dcterms:created xsi:type="dcterms:W3CDTF">2009-09-01T01:24:33Z</dcterms:created>
  <dcterms:modified xsi:type="dcterms:W3CDTF">2011-07-31T20:31:02Z</dcterms:modified>
</cp:coreProperties>
</file>