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03" r:id="rId3"/>
    <p:sldId id="338" r:id="rId4"/>
    <p:sldId id="340" r:id="rId5"/>
    <p:sldId id="341" r:id="rId6"/>
    <p:sldId id="305" r:id="rId7"/>
    <p:sldId id="349" r:id="rId8"/>
    <p:sldId id="366" r:id="rId9"/>
    <p:sldId id="354" r:id="rId10"/>
    <p:sldId id="311" r:id="rId11"/>
    <p:sldId id="356" r:id="rId12"/>
    <p:sldId id="314" r:id="rId13"/>
    <p:sldId id="315" r:id="rId14"/>
    <p:sldId id="320" r:id="rId15"/>
    <p:sldId id="358" r:id="rId16"/>
    <p:sldId id="359" r:id="rId17"/>
    <p:sldId id="360" r:id="rId18"/>
    <p:sldId id="361" r:id="rId19"/>
    <p:sldId id="362" r:id="rId20"/>
    <p:sldId id="324" r:id="rId21"/>
    <p:sldId id="326" r:id="rId22"/>
    <p:sldId id="363" r:id="rId23"/>
    <p:sldId id="339" r:id="rId24"/>
    <p:sldId id="327" r:id="rId25"/>
    <p:sldId id="348" r:id="rId26"/>
    <p:sldId id="364" r:id="rId27"/>
    <p:sldId id="334" r:id="rId28"/>
    <p:sldId id="336" r:id="rId29"/>
    <p:sldId id="33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A9"/>
    <a:srgbClr val="DCE6F0"/>
    <a:srgbClr val="ADA5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09" autoAdjust="0"/>
    <p:restoredTop sz="95471" autoAdjust="0"/>
  </p:normalViewPr>
  <p:slideViewPr>
    <p:cSldViewPr>
      <p:cViewPr varScale="1">
        <p:scale>
          <a:sx n="107" d="100"/>
          <a:sy n="107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9962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B757A0-E45E-4AD6-9B12-648EF6310C78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9CA5D918-415A-4E48-BC9A-B648A490B382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27066EA-9189-4BBD-8844-266C4378A45C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77B486B-9A69-473F-B11D-790886E46E72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8A1829CC-7A8B-494A-B928-AEBFB52A5AD1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34ADD00-48B1-464B-8301-C9EB6FB5B5FE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6F086113-469F-4AAA-AC13-946C56A47489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B362A5B-D249-4667-822B-0687835346FF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CD528D6-A2A9-4F4D-90E0-5520C5E1F8E0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2A0C2A8B-6EAC-430B-ACA2-AC1D86E71CFA}" type="datetime1">
              <a:rPr lang="ko-KR" altLang="en-US" smtClean="0"/>
              <a:pPr/>
              <a:t>2011-07-31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000108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00108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99217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7 </a:t>
            </a:r>
            <a:r>
              <a:rPr lang="ko-KR" altLang="en-US" smtClean="0"/>
              <a:t>장 입출력 스트림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614079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DataOutputStreamEx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FileOutputStream f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DataOutputStream</a:t>
            </a:r>
            <a:r>
              <a:rPr lang="en-US" altLang="ko-KR" sz="1200" dirty="0"/>
              <a:t> out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 = new FileOutputStream("c:\\temp\\</a:t>
            </a:r>
            <a:r>
              <a:rPr lang="en-US" altLang="ko-KR" sz="1200" dirty="0" err="1"/>
              <a:t>tmp.out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	out = new </a:t>
            </a:r>
            <a:r>
              <a:rPr lang="en-US" altLang="ko-KR" sz="1200" dirty="0" err="1"/>
              <a:t>DataOutputStream</a:t>
            </a:r>
            <a:r>
              <a:rPr lang="en-US" altLang="ko-KR" sz="1200" dirty="0"/>
              <a:t>(f);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out.writeBoolean</a:t>
            </a:r>
            <a:r>
              <a:rPr lang="en-US" altLang="ko-KR" sz="1200" dirty="0"/>
              <a:t>(false); // 0x00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out.writeByte</a:t>
            </a:r>
            <a:r>
              <a:rPr lang="en-US" altLang="ko-KR" sz="1200" dirty="0"/>
              <a:t>(0x33); // 0x33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out.writeShort</a:t>
            </a:r>
            <a:r>
              <a:rPr lang="en-US" altLang="ko-KR" sz="1200" dirty="0"/>
              <a:t>(0x1234); // 0x1234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out.writeInt</a:t>
            </a:r>
            <a:r>
              <a:rPr lang="en-US" altLang="ko-KR" sz="1200" dirty="0"/>
              <a:t>(0x5678); // 0x00005678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out.writeLong</a:t>
            </a:r>
            <a:r>
              <a:rPr lang="en-US" altLang="ko-KR" sz="1200" dirty="0"/>
              <a:t>(0x12abcdef); // 0x0000000012abcdef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out.writeChar</a:t>
            </a:r>
            <a:r>
              <a:rPr lang="en-US" altLang="ko-KR" sz="1200" dirty="0"/>
              <a:t>('c'); // 0x0063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out.writeDouble</a:t>
            </a:r>
            <a:r>
              <a:rPr lang="en-US" altLang="ko-KR" sz="1200" dirty="0"/>
              <a:t>(0.12e-3); // long</a:t>
            </a:r>
            <a:r>
              <a:rPr lang="ko-KR" altLang="en-US" sz="1200" dirty="0"/>
              <a:t>으로 변환 후 </a:t>
            </a:r>
            <a:r>
              <a:rPr lang="en-US" altLang="ko-KR" sz="1200" dirty="0"/>
              <a:t>0x3f1f75104d551d69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out.writeFloat</a:t>
            </a:r>
            <a:r>
              <a:rPr lang="en-US" altLang="ko-KR" sz="1200" dirty="0"/>
              <a:t>((float) 3.14); //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변환 후 </a:t>
            </a:r>
            <a:r>
              <a:rPr lang="en-US" altLang="ko-KR" sz="1200" dirty="0"/>
              <a:t>0x4048f5c3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out.writeUTF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가나다라</a:t>
            </a:r>
            <a:r>
              <a:rPr lang="en-US" altLang="ko-KR" sz="1200" dirty="0"/>
              <a:t>"); // UTF-8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인코딩</a:t>
            </a:r>
            <a:r>
              <a:rPr lang="ko-KR" altLang="en-US" sz="1200" dirty="0"/>
              <a:t> 후 </a:t>
            </a:r>
            <a:r>
              <a:rPr lang="en-US" altLang="ko-KR" sz="1200" dirty="0"/>
              <a:t>0x000ceab080eb8298eb8ba4eb9dbc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 smtClean="0"/>
              <a:t>out.close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f.close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        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sv-SE" altLang="ko-KR" sz="1200" dirty="0" smtClean="0">
              <a:latin typeface="+mj-lt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9286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7-2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/>
              <a:t>FileOutputStream</a:t>
            </a:r>
            <a:r>
              <a:rPr lang="ko-KR" altLang="en-US" dirty="0"/>
              <a:t>과 </a:t>
            </a:r>
            <a:r>
              <a:rPr lang="en-US" altLang="ko-KR" dirty="0" err="1"/>
              <a:t>DataOutputStream</a:t>
            </a:r>
            <a:r>
              <a:rPr lang="ko-KR" altLang="en-US" dirty="0"/>
              <a:t>을 이용한 파일 출력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472" y="121442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DataOutputStream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자바 기본 데이터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 값을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tmp.out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저장하고 파일의 내부를 살펴보라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 결과 </a:t>
            </a:r>
            <a:r>
              <a:rPr lang="en-US" altLang="ko-KR" dirty="0" smtClean="0"/>
              <a:t>-</a:t>
            </a:r>
            <a:r>
              <a:rPr lang="ko-KR" altLang="en-US" dirty="0" smtClean="0"/>
              <a:t> 출력 파일의 내용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출력된 </a:t>
            </a:r>
            <a:r>
              <a:rPr lang="en-US" altLang="ko-KR" dirty="0" err="1" smtClean="0"/>
              <a:t>tmp.out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</a:t>
            </a:r>
            <a:r>
              <a:rPr lang="ko-KR" altLang="en-US" dirty="0"/>
              <a:t>텍스트 파일이 아니므로 </a:t>
            </a:r>
            <a:r>
              <a:rPr lang="ko-KR" altLang="en-US" dirty="0" smtClean="0"/>
              <a:t>바이너리로</a:t>
            </a:r>
            <a:r>
              <a:rPr lang="ko-KR" altLang="en-US" dirty="0"/>
              <a:t> </a:t>
            </a:r>
            <a:r>
              <a:rPr lang="ko-KR" altLang="en-US" dirty="0" smtClean="0"/>
              <a:t>파일을 </a:t>
            </a:r>
            <a:r>
              <a:rPr lang="ko-KR" altLang="en-US" dirty="0"/>
              <a:t>열어 </a:t>
            </a:r>
            <a:r>
              <a:rPr lang="en-US" altLang="ko-KR" dirty="0"/>
              <a:t>16</a:t>
            </a:r>
            <a:r>
              <a:rPr lang="ko-KR" altLang="en-US" dirty="0"/>
              <a:t>진수 형식으로 보면 다음과 같다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65045208" descr="EMB000012c468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171843" cy="1061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50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0"/>
            <a:ext cx="8586536" cy="9286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7-3 : </a:t>
            </a:r>
            <a:r>
              <a:rPr lang="en-US" altLang="ko-KR" dirty="0" err="1"/>
              <a:t>FileInputStream</a:t>
            </a:r>
            <a:r>
              <a:rPr lang="ko-KR" altLang="en-US" dirty="0"/>
              <a:t>과 </a:t>
            </a:r>
            <a:r>
              <a:rPr lang="en-US" altLang="ko-KR" dirty="0" err="1"/>
              <a:t>DataInputStream</a:t>
            </a:r>
            <a:r>
              <a:rPr lang="ko-KR" altLang="en-US" dirty="0"/>
              <a:t>을 이용하여 파일로부터 기본 데이터 타입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857364"/>
            <a:ext cx="5149236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ReadData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defTabSz="180000"/>
            <a:r>
              <a:rPr lang="en-US" altLang="ko-KR" sz="1200" dirty="0"/>
              <a:t>		FileInputStream f =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DataInputStream</a:t>
            </a:r>
            <a:r>
              <a:rPr lang="en-US" altLang="ko-KR" sz="1200" dirty="0"/>
              <a:t> in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f = new FileInputStream("c:\\temp\\</a:t>
            </a:r>
            <a:r>
              <a:rPr lang="en-US" altLang="ko-KR" sz="1200" dirty="0" err="1"/>
              <a:t>tmp.out</a:t>
            </a:r>
            <a:r>
              <a:rPr lang="en-US" altLang="ko-KR" sz="1200" dirty="0"/>
              <a:t>");  </a:t>
            </a:r>
          </a:p>
          <a:p>
            <a:pPr defTabSz="180000"/>
            <a:r>
              <a:rPr lang="en-US" altLang="ko-KR" sz="1200" dirty="0"/>
              <a:t>			in = new </a:t>
            </a:r>
            <a:r>
              <a:rPr lang="en-US" altLang="ko-KR" sz="1200" dirty="0" err="1"/>
              <a:t>DataInputStream</a:t>
            </a:r>
            <a:r>
              <a:rPr lang="en-US" altLang="ko-KR" sz="1200" dirty="0"/>
              <a:t>(f); // </a:t>
            </a:r>
            <a:r>
              <a:rPr lang="ko-KR" altLang="en-US" sz="1200" dirty="0"/>
              <a:t>파일에 연결된 데이터 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in.readBoolean</a:t>
            </a:r>
            <a:r>
              <a:rPr lang="en-US" altLang="ko-KR" sz="1200" dirty="0"/>
              <a:t>()); // 1</a:t>
            </a:r>
            <a:r>
              <a:rPr lang="ko-KR" altLang="en-US" sz="1200" dirty="0"/>
              <a:t>바이트 읽어 </a:t>
            </a:r>
            <a:r>
              <a:rPr lang="en-US" altLang="ko-KR" sz="1200" dirty="0" err="1"/>
              <a:t>boolean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("%x\n",(byte)</a:t>
            </a:r>
            <a:r>
              <a:rPr lang="en-US" altLang="ko-KR" sz="1200" dirty="0" err="1"/>
              <a:t>in.readByte</a:t>
            </a:r>
            <a:r>
              <a:rPr lang="en-US" altLang="ko-KR" sz="1200" dirty="0"/>
              <a:t>()); // 1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byte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</a:t>
            </a:r>
            <a:r>
              <a:rPr lang="en-US" altLang="ko-KR" sz="1200" dirty="0" err="1"/>
              <a:t>in.readShort</a:t>
            </a:r>
            <a:r>
              <a:rPr lang="en-US" altLang="ko-KR" sz="1200" dirty="0"/>
              <a:t>()); // 2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short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</a:t>
            </a:r>
            <a:r>
              <a:rPr lang="en-US" altLang="ko-KR" sz="1200" dirty="0" err="1"/>
              <a:t>in.readInt</a:t>
            </a:r>
            <a:r>
              <a:rPr lang="en-US" altLang="ko-KR" sz="1200" dirty="0"/>
              <a:t>()); // 4</a:t>
            </a:r>
            <a:r>
              <a:rPr lang="ko-KR" altLang="en-US" sz="1200" dirty="0"/>
              <a:t>바이트 읽어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</a:t>
            </a:r>
            <a:r>
              <a:rPr lang="en-US" altLang="ko-KR" sz="1200" dirty="0" err="1"/>
              <a:t>in.readLong</a:t>
            </a:r>
            <a:r>
              <a:rPr lang="en-US" altLang="ko-KR" sz="1200" dirty="0"/>
              <a:t>()); // 8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long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((char)</a:t>
            </a:r>
            <a:r>
              <a:rPr lang="en-US" altLang="ko-KR" sz="1200" dirty="0" err="1"/>
              <a:t>in.readChar</a:t>
            </a:r>
            <a:r>
              <a:rPr lang="en-US" altLang="ko-KR" sz="1200" dirty="0"/>
              <a:t>()); // 2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char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in.readDouble</a:t>
            </a:r>
            <a:r>
              <a:rPr lang="en-US" altLang="ko-KR" sz="1200" dirty="0"/>
              <a:t>()); // 8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double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in.readFloat</a:t>
            </a:r>
            <a:r>
              <a:rPr lang="en-US" altLang="ko-KR" sz="1200" dirty="0"/>
              <a:t>()); // 4</a:t>
            </a:r>
            <a:r>
              <a:rPr lang="ko-KR" altLang="en-US" sz="1200" dirty="0"/>
              <a:t>바이트 읽어 </a:t>
            </a:r>
            <a:r>
              <a:rPr lang="en-US" altLang="ko-KR" sz="1200" dirty="0"/>
              <a:t>float</a:t>
            </a:r>
            <a:r>
              <a:rPr lang="ko-KR" altLang="en-US" sz="1200" dirty="0"/>
              <a:t>값 반환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in.readUTF</a:t>
            </a:r>
            <a:r>
              <a:rPr lang="en-US" altLang="ko-KR" sz="1200" dirty="0"/>
              <a:t>()); // UTF-8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인코딩된</a:t>
            </a:r>
            <a:r>
              <a:rPr lang="ko-KR" altLang="en-US" sz="1200" dirty="0"/>
              <a:t> 문자열 읽어 </a:t>
            </a:r>
            <a:r>
              <a:rPr lang="ko-KR" altLang="en-US" sz="1200" dirty="0" smtClean="0"/>
              <a:t>반환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 smtClean="0"/>
              <a:t>f.close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입출력 오류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DataInputStream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앞의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예제에서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만든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tmp.out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읽어 값을 화면에 출력하고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예제에서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기록된 대로 읽혀졌는지 확인하라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4500570"/>
            <a:ext cx="899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33</a:t>
            </a:r>
          </a:p>
          <a:p>
            <a:r>
              <a:rPr lang="en-US" altLang="ko-KR" sz="1400" dirty="0"/>
              <a:t>1234</a:t>
            </a:r>
          </a:p>
          <a:p>
            <a:r>
              <a:rPr lang="en-US" altLang="ko-KR" sz="1400" dirty="0"/>
              <a:t>5678</a:t>
            </a:r>
          </a:p>
          <a:p>
            <a:r>
              <a:rPr lang="en-US" altLang="ko-KR" sz="1400" dirty="0"/>
              <a:t>12abcdef</a:t>
            </a:r>
          </a:p>
          <a:p>
            <a:r>
              <a:rPr lang="en-US" altLang="ko-KR" sz="1400" dirty="0"/>
              <a:t>c</a:t>
            </a:r>
          </a:p>
          <a:p>
            <a:r>
              <a:rPr lang="en-US" altLang="ko-KR" sz="1400" dirty="0"/>
              <a:t>1.2E-4</a:t>
            </a:r>
          </a:p>
          <a:p>
            <a:r>
              <a:rPr lang="en-US" altLang="ko-KR" sz="1400" dirty="0"/>
              <a:t>3.14</a:t>
            </a:r>
          </a:p>
          <a:p>
            <a:r>
              <a:rPr lang="ko-KR" altLang="en-US" sz="1400" dirty="0" err="1"/>
              <a:t>가나다라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 코드로 된 문자 단위의 데이터가 흐르는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문자 집합으로 데이터를 자동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Reader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의 서브 클래스이다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이미지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파일 등과 같은 바이너리 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처리에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문자 데이터 </a:t>
            </a:r>
            <a:r>
              <a:rPr lang="ko-KR" altLang="en-US" dirty="0" err="1" smtClean="0"/>
              <a:t>스트림만</a:t>
            </a:r>
            <a:r>
              <a:rPr lang="ko-KR" altLang="en-US" dirty="0" smtClean="0"/>
              <a:t> 처리할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 입력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Reader, </a:t>
            </a:r>
            <a:r>
              <a:rPr lang="en-US" altLang="ko-KR" dirty="0" err="1" smtClean="0"/>
              <a:t>InputStreamReader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문자 출력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Writer, </a:t>
            </a:r>
            <a:r>
              <a:rPr lang="en-US" altLang="ko-KR" dirty="0" err="1" smtClean="0"/>
              <a:t>OutputStreamWriter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Reader/Writer</a:t>
            </a:r>
          </a:p>
          <a:p>
            <a:pPr lvl="1"/>
            <a:r>
              <a:rPr lang="en-US" altLang="ko-KR" dirty="0" smtClean="0"/>
              <a:t>java.io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 클래스로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나타내는 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r>
              <a:rPr lang="en-US" altLang="ko-KR" dirty="0" err="1" smtClean="0"/>
              <a:t>InputStreamReader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OutputStreamWriter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연결시켜주는 </a:t>
            </a:r>
            <a:r>
              <a:rPr lang="ko-KR" altLang="en-US" dirty="0" err="1" smtClean="0"/>
              <a:t>브릿지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문자집합을 이용하여 입력 </a:t>
            </a:r>
            <a:r>
              <a:rPr lang="ko-KR" altLang="en-US" dirty="0" err="1" smtClean="0"/>
              <a:t>스트림에서</a:t>
            </a:r>
            <a:r>
              <a:rPr lang="ko-KR" altLang="en-US" dirty="0" smtClean="0"/>
              <a:t> 바이트를 읽어 문자로 </a:t>
            </a:r>
            <a:r>
              <a:rPr lang="ko-KR" altLang="en-US" dirty="0" err="1" smtClean="0"/>
              <a:t>인코드</a:t>
            </a:r>
            <a:r>
              <a:rPr lang="ko-KR" altLang="en-US" dirty="0" smtClean="0"/>
              <a:t> 또는 문자를 바이트로 </a:t>
            </a:r>
            <a:r>
              <a:rPr lang="ko-KR" altLang="en-US" dirty="0" err="1" smtClean="0"/>
              <a:t>디코드하여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 err="1" smtClean="0"/>
              <a:t>FileReader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FileWriter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파일로 문자 데이터를 입출력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FileInputStream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FileOutputStream</a:t>
            </a:r>
            <a:r>
              <a:rPr lang="ko-KR" altLang="en-US" dirty="0" smtClean="0"/>
              <a:t>을 이용하여 바이트 스트림을 문자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7-4 : </a:t>
            </a:r>
            <a:r>
              <a:rPr lang="en-US" altLang="ko-KR" dirty="0"/>
              <a:t>System.ini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538" y="2071678"/>
            <a:ext cx="535785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java.io.*;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FileReaderEx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FileReader in = null;</a:t>
            </a:r>
          </a:p>
          <a:p>
            <a:pPr defTabSz="180000"/>
            <a:r>
              <a:rPr lang="en-US" altLang="ko-KR" sz="1600" dirty="0"/>
              <a:t>		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	// </a:t>
            </a:r>
            <a:r>
              <a:rPr lang="ko-KR" altLang="en-US" sz="1600" dirty="0" smtClean="0"/>
              <a:t>파일로부터 문자 입력 </a:t>
            </a:r>
            <a:r>
              <a:rPr lang="ko-KR" altLang="en-US" sz="1600" dirty="0" err="1" smtClean="0"/>
              <a:t>스트림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	in = new FileReader("c:\\windows\\system.ini"); 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            while ((c = </a:t>
            </a:r>
            <a:r>
              <a:rPr lang="en-US" altLang="ko-KR" sz="1600" dirty="0" err="1"/>
              <a:t>in.read</a:t>
            </a:r>
            <a:r>
              <a:rPr lang="en-US" altLang="ko-KR" sz="1600" dirty="0"/>
              <a:t>()) != -1) { // </a:t>
            </a:r>
            <a:r>
              <a:rPr lang="ko-KR" altLang="en-US" sz="1600" dirty="0"/>
              <a:t>문자 단위로 읽는다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                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((char)c);</a:t>
            </a:r>
          </a:p>
          <a:p>
            <a:pPr defTabSz="180000"/>
            <a:r>
              <a:rPr lang="en-US" altLang="ko-KR" sz="1600" dirty="0"/>
              <a:t>            </a:t>
            </a:r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 smtClean="0"/>
              <a:t>in.close</a:t>
            </a:r>
            <a:r>
              <a:rPr lang="en-US" altLang="ko-KR" sz="1600" dirty="0"/>
              <a:t>();    </a:t>
            </a:r>
          </a:p>
          <a:p>
            <a:pPr defTabSz="180000"/>
            <a:r>
              <a:rPr lang="en-US" altLang="ko-KR" sz="1600" dirty="0"/>
              <a:t>		} catch 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e)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입출력 오류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}		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71472" y="1285860"/>
            <a:ext cx="8153400" cy="8023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FileReader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이용하여 사용자 컴퓨터의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sz="18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8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2264" y="3714752"/>
            <a:ext cx="300601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for 16-bit app support</a:t>
            </a:r>
          </a:p>
          <a:p>
            <a:r>
              <a:rPr lang="en-US" altLang="ko-KR" sz="1400" dirty="0"/>
              <a:t>[386Enh]</a:t>
            </a:r>
          </a:p>
          <a:p>
            <a:r>
              <a:rPr lang="en-US" altLang="ko-KR" sz="1400" dirty="0"/>
              <a:t>woafont=dosapp.fon</a:t>
            </a:r>
          </a:p>
          <a:p>
            <a:r>
              <a:rPr lang="en-US" altLang="ko-KR" sz="1400" dirty="0"/>
              <a:t>EGA80WOA.FON=EGA80WOA.FON</a:t>
            </a:r>
          </a:p>
          <a:p>
            <a:r>
              <a:rPr lang="en-US" altLang="ko-KR" sz="1400" dirty="0"/>
              <a:t>EGA40WOA.FON=EGA40WOA.FON</a:t>
            </a:r>
          </a:p>
          <a:p>
            <a:r>
              <a:rPr lang="en-US" altLang="ko-KR" sz="1400" dirty="0"/>
              <a:t>CGA80WOA.FON=CGA80WOA.FON</a:t>
            </a:r>
          </a:p>
          <a:p>
            <a:r>
              <a:rPr lang="en-US" altLang="ko-KR" sz="1400" dirty="0" smtClean="0"/>
              <a:t>CGA40WOA.FON=CGA40WOA.FON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[drivers]</a:t>
            </a:r>
          </a:p>
          <a:p>
            <a:r>
              <a:rPr lang="en-US" altLang="ko-KR" sz="1400" dirty="0"/>
              <a:t>wave=mmdrv.dll</a:t>
            </a:r>
          </a:p>
          <a:p>
            <a:r>
              <a:rPr lang="en-US" altLang="ko-KR" sz="1400" dirty="0" smtClean="0"/>
              <a:t>timer=timer.drv</a:t>
            </a:r>
          </a:p>
          <a:p>
            <a:endParaRPr lang="en-US" altLang="ko-KR" sz="1400" dirty="0"/>
          </a:p>
          <a:p>
            <a:r>
              <a:rPr lang="en-US" altLang="ko-KR" sz="1400" dirty="0"/>
              <a:t>[mci]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54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7-5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문자 집합 지정이 잘못된 한글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857364"/>
            <a:ext cx="592935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</a:t>
            </a:r>
            <a:r>
              <a:rPr lang="en-US" altLang="ko-KR" sz="1400" dirty="0" smtClean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FileReadHangulEx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 smtClean="0"/>
              <a:t>			fin = new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("c:\\temp\\hangul.txt"); </a:t>
            </a:r>
            <a:endParaRPr lang="ko-KR" altLang="en-US" sz="1400" dirty="0" smtClean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in 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"US-ASCII");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   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 // </a:t>
            </a:r>
            <a:r>
              <a:rPr lang="ko-KR" altLang="en-US" sz="1400" dirty="0"/>
              <a:t>문자 집합 출력</a:t>
            </a:r>
          </a:p>
          <a:p>
            <a:pPr defTabSz="180000"/>
            <a:r>
              <a:rPr lang="ko-KR" altLang="en-US" sz="1400" dirty="0"/>
              <a:t>           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((c = </a:t>
            </a:r>
            <a:r>
              <a:rPr lang="en-US" altLang="ko-KR" sz="1400" dirty="0" err="1"/>
              <a:t>in.read</a:t>
            </a:r>
            <a:r>
              <a:rPr lang="en-US" altLang="ko-KR" sz="1400" dirty="0"/>
              <a:t>()) != -1) { // </a:t>
            </a:r>
            <a:r>
              <a:rPr lang="ko-KR" altLang="en-US" sz="1400" dirty="0"/>
              <a:t>문자 단위로 읽는다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    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        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       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        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77234" y="437520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hangul.txt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05" y="2722434"/>
            <a:ext cx="2642604" cy="164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473" y="1209526"/>
            <a:ext cx="846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InputStreamReader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문자 집합을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US-ASCII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지정하여 한글 파일을 읽고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7950" y="6072206"/>
            <a:ext cx="23839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인코딩</a:t>
            </a:r>
            <a:r>
              <a:rPr lang="ko-KR" altLang="en-US" sz="1600" dirty="0"/>
              <a:t> 문자 집합은 </a:t>
            </a:r>
            <a:r>
              <a:rPr lang="en-US" altLang="ko-KR" sz="1600" dirty="0"/>
              <a:t>ASCII</a:t>
            </a:r>
          </a:p>
          <a:p>
            <a:r>
              <a:rPr lang="en-US" altLang="ko-KR" sz="1600" dirty="0"/>
              <a:t>????????????????????????????</a:t>
            </a:r>
            <a:endParaRPr lang="ko-KR" altLang="en-US" sz="16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72000" y="3048401"/>
            <a:ext cx="1857388" cy="817245"/>
          </a:xfrm>
          <a:prstGeom prst="wedgeRoundRectCallout">
            <a:avLst>
              <a:gd name="adj1" fmla="val -74407"/>
              <a:gd name="adj2" fmla="val 3727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문자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집합 지정이 잘못된 </a:t>
            </a:r>
            <a:r>
              <a:rPr lang="ko-KR" altLang="en-US" sz="1400" dirty="0" err="1" smtClean="0"/>
              <a:t>경우의예를</a:t>
            </a:r>
            <a:r>
              <a:rPr lang="ko-KR" altLang="en-US" sz="1400" dirty="0" smtClean="0"/>
              <a:t> 보이기 위해 일부러 틀린 문자 집합 지정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7-6 : </a:t>
            </a:r>
            <a:r>
              <a:rPr lang="ko-KR" altLang="en-US" dirty="0"/>
              <a:t>한글 파일 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643050"/>
            <a:ext cx="51486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FileReadHangul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public static void main(String[]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FileInputStream fin = null;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fin = new FileInputStream("c:\\temp\\hangul.txt");</a:t>
            </a:r>
          </a:p>
          <a:p>
            <a:pPr defTabSz="180000"/>
            <a:r>
              <a:rPr lang="en-US" altLang="ko-KR" sz="1400" dirty="0"/>
              <a:t>			in 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(fin, "MS949");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문자 집합은 </a:t>
            </a:r>
            <a:r>
              <a:rPr lang="en-US" altLang="ko-KR" sz="1400" dirty="0"/>
              <a:t>" + </a:t>
            </a:r>
            <a:r>
              <a:rPr lang="en-US" altLang="ko-KR" sz="1400" dirty="0" err="1"/>
              <a:t>in.getEncoding</a:t>
            </a:r>
            <a:r>
              <a:rPr lang="en-US" altLang="ko-KR" sz="1400" dirty="0"/>
              <a:t>());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smtClean="0"/>
              <a:t>while </a:t>
            </a:r>
            <a:r>
              <a:rPr lang="en-US" altLang="ko-KR" sz="1400" dirty="0"/>
              <a:t>((c = </a:t>
            </a:r>
            <a:r>
              <a:rPr lang="en-US" altLang="ko-KR" sz="1400" dirty="0" err="1"/>
              <a:t>in.read</a:t>
            </a:r>
            <a:r>
              <a:rPr lang="en-US" altLang="ko-KR" sz="1400" dirty="0"/>
              <a:t>()) != -1) {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System.out.print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fin.close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        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        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        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sv-SE" altLang="ko-KR" sz="1400" dirty="0" smtClean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3073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7-5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인코딩을 수정하여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정상적으로 한글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출력하라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6446" y="5786454"/>
            <a:ext cx="24064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인코딩</a:t>
            </a:r>
            <a:r>
              <a:rPr lang="ko-KR" altLang="en-US" dirty="0"/>
              <a:t> 문자 집합은 </a:t>
            </a:r>
            <a:r>
              <a:rPr lang="en-US" altLang="ko-KR" dirty="0"/>
              <a:t>MS949</a:t>
            </a:r>
          </a:p>
          <a:p>
            <a:r>
              <a:rPr lang="ko-KR" altLang="en-US" dirty="0" err="1"/>
              <a:t>가나다라마바사아자차카타파하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714876" y="3429000"/>
            <a:ext cx="1928810" cy="578882"/>
          </a:xfrm>
          <a:prstGeom prst="wedgeRoundRectCallout">
            <a:avLst>
              <a:gd name="adj1" fmla="val -77071"/>
              <a:gd name="adj2" fmla="val -366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MS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만든 한글 확장</a:t>
            </a:r>
          </a:p>
          <a:p>
            <a:r>
              <a:rPr lang="ko-KR" altLang="en-US" sz="1400" dirty="0" smtClean="0"/>
              <a:t>완성형 문자 집합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01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FileWriter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파일에 문자 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생성하는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문자 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446449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("c</a:t>
            </a:r>
            <a:r>
              <a:rPr lang="en-US" altLang="ko-KR" sz="1600" dirty="0" smtClean="0"/>
              <a:t>:\\</a:t>
            </a:r>
            <a:r>
              <a:rPr lang="en-US" altLang="ko-KR" sz="1600" dirty="0" err="1" smtClean="0"/>
              <a:t>tmp</a:t>
            </a:r>
            <a:r>
              <a:rPr lang="en-US" altLang="ko-KR" sz="1600" dirty="0" smtClean="0"/>
              <a:t>\\test.txt</a:t>
            </a:r>
            <a:r>
              <a:rPr lang="en-US" altLang="ko-KR" sz="1600" dirty="0"/>
              <a:t>");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23436"/>
            <a:ext cx="4464496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("c:\\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\\test.txt");</a:t>
            </a:r>
          </a:p>
          <a:p>
            <a:r>
              <a:rPr lang="en-US" altLang="ko-KR" sz="1600" dirty="0" err="1" smtClean="0"/>
              <a:t>fout.write</a:t>
            </a:r>
            <a:r>
              <a:rPr lang="en-US" altLang="ko-KR" sz="1600" dirty="0" smtClean="0"/>
              <a:t>(‘A</a:t>
            </a:r>
            <a:r>
              <a:rPr lang="en-US" altLang="ko-KR" sz="1600" dirty="0"/>
              <a:t>’); // </a:t>
            </a:r>
            <a:r>
              <a:rPr lang="ko-KR" altLang="en-US" sz="1600" dirty="0"/>
              <a:t>한 문자 출력</a:t>
            </a:r>
          </a:p>
          <a:p>
            <a:r>
              <a:rPr lang="en-US" altLang="ko-KR" sz="1600" dirty="0" err="1"/>
              <a:t>fout.close</a:t>
            </a:r>
            <a:r>
              <a:rPr lang="en-US" altLang="ko-KR" sz="1600" dirty="0"/>
              <a:t>();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119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7-7 : </a:t>
            </a:r>
            <a:r>
              <a:rPr lang="ko-KR" altLang="en-US" dirty="0"/>
              <a:t>키보드 입력을 파일로 저장하기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키보드에서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데이터를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c:\temp\test.txt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파일에 저장하는 코드를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571612"/>
            <a:ext cx="500066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java.io.*;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FileWriterEx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InputStreamReader</a:t>
            </a:r>
            <a:r>
              <a:rPr lang="en-US" altLang="ko-KR" sz="1600" dirty="0"/>
              <a:t> in = new </a:t>
            </a:r>
            <a:r>
              <a:rPr lang="en-US" altLang="ko-KR" sz="1600" dirty="0" err="1"/>
              <a:t>InputStreamReader</a:t>
            </a:r>
            <a:r>
              <a:rPr lang="en-US" altLang="ko-KR" sz="1600" dirty="0"/>
              <a:t>(System.in); </a:t>
            </a:r>
            <a:endParaRPr lang="en-US" altLang="ko-KR" sz="1600" dirty="0" smtClean="0"/>
          </a:p>
          <a:p>
            <a:pPr defTabSz="180000"/>
            <a:r>
              <a:rPr lang="ko-KR" altLang="en-US" sz="1600" dirty="0"/>
              <a:t>		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null;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		try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FileWriter</a:t>
            </a:r>
            <a:r>
              <a:rPr lang="en-US" altLang="ko-KR" sz="1600" dirty="0"/>
              <a:t>("c:\\temp\\test.txt"); 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		</a:t>
            </a:r>
            <a:r>
              <a:rPr lang="en-US" altLang="ko-KR" sz="1600" dirty="0"/>
              <a:t>while ((c = </a:t>
            </a:r>
            <a:r>
              <a:rPr lang="en-US" altLang="ko-KR" sz="1600" dirty="0" err="1"/>
              <a:t>in.read</a:t>
            </a:r>
            <a:r>
              <a:rPr lang="en-US" altLang="ko-KR" sz="1600" dirty="0"/>
              <a:t>()) != -1) {</a:t>
            </a:r>
          </a:p>
          <a:p>
            <a:pPr defTabSz="180000"/>
            <a:r>
              <a:rPr lang="en-US" altLang="ko-KR" sz="1600" dirty="0"/>
              <a:t>				</a:t>
            </a:r>
            <a:r>
              <a:rPr lang="en-US" altLang="ko-KR" sz="1600" dirty="0" err="1"/>
              <a:t>fout.write</a:t>
            </a:r>
            <a:r>
              <a:rPr lang="en-US" altLang="ko-KR" sz="1600" dirty="0"/>
              <a:t>(c</a:t>
            </a:r>
            <a:r>
              <a:rPr lang="en-US" altLang="ko-KR" sz="1600" dirty="0" smtClean="0"/>
              <a:t>);</a:t>
            </a:r>
            <a:endParaRPr lang="ko-KR" altLang="en-US" sz="1600" dirty="0"/>
          </a:p>
          <a:p>
            <a:pPr defTabSz="180000"/>
            <a:r>
              <a:rPr lang="ko-KR" altLang="en-US" sz="1600" dirty="0"/>
              <a:t>			</a:t>
            </a:r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/>
              <a:t>   </a:t>
            </a:r>
            <a:r>
              <a:rPr lang="en-US" altLang="ko-KR" sz="1600" dirty="0" smtClean="0"/>
              <a:t>        </a:t>
            </a:r>
            <a:r>
              <a:rPr lang="en-US" altLang="ko-KR" sz="1600" dirty="0" err="1"/>
              <a:t>in.close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fout.close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	} catch 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e)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입출력  오류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		}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143116"/>
            <a:ext cx="3390907" cy="118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214818"/>
            <a:ext cx="3429024" cy="11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사각형 설명선 6"/>
          <p:cNvSpPr/>
          <p:nvPr/>
        </p:nvSpPr>
        <p:spPr>
          <a:xfrm>
            <a:off x="5643570" y="3357562"/>
            <a:ext cx="1857388" cy="578882"/>
          </a:xfrm>
          <a:prstGeom prst="wedgeRoundRectCallout">
            <a:avLst>
              <a:gd name="adj1" fmla="val -25820"/>
              <a:gd name="adj2" fmla="val -1361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abcdef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 후 </a:t>
            </a:r>
            <a:r>
              <a:rPr lang="en-US" altLang="ko-KR" sz="1400" dirty="0" smtClean="0"/>
              <a:t>&lt;Enter&gt; </a:t>
            </a:r>
            <a:r>
              <a:rPr lang="ko-KR" altLang="en-US" sz="1400" dirty="0" smtClean="0"/>
              <a:t>키와 </a:t>
            </a:r>
            <a:r>
              <a:rPr lang="en-US" altLang="ko-KR" sz="1400" dirty="0" smtClean="0"/>
              <a:t>ctrl-z</a:t>
            </a:r>
            <a:r>
              <a:rPr lang="ko-KR" altLang="en-US" sz="1400" dirty="0" smtClean="0"/>
              <a:t>키 입력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072198" y="5357826"/>
            <a:ext cx="20297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실행 결과 </a:t>
            </a:r>
            <a:r>
              <a:rPr lang="en-US" altLang="ko-KR" sz="1600" dirty="0" smtClean="0"/>
              <a:t>test.txt </a:t>
            </a:r>
            <a:r>
              <a:rPr lang="ko-KR" altLang="en-US" sz="1600" dirty="0" smtClean="0"/>
              <a:t>파일 생성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66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데이터의 흐름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입출력 장치와 프로그램 사이의 일련의 데이터 흐름을 의미</a:t>
            </a:r>
            <a:endParaRPr lang="en-US" altLang="ko-KR" dirty="0" smtClean="0"/>
          </a:p>
          <a:p>
            <a:pPr lvl="1"/>
            <a:r>
              <a:rPr lang="ko-KR" altLang="en-US" dirty="0" err="1"/>
              <a:t>스트림을</a:t>
            </a:r>
            <a:r>
              <a:rPr lang="ko-KR" altLang="en-US" dirty="0"/>
              <a:t> 통해 흘러가는 데이터의 기본 단위는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" y="3284984"/>
            <a:ext cx="8990515" cy="346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버퍼 입출력 </a:t>
            </a:r>
            <a:r>
              <a:rPr lang="ko-KR" altLang="en-US" dirty="0" err="1"/>
              <a:t>스트림과</a:t>
            </a:r>
            <a:r>
              <a:rPr lang="ko-KR" altLang="en-US" dirty="0"/>
              <a:t> 버퍼 입출력의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8153400" cy="18573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버퍼 입출력</a:t>
            </a:r>
            <a:r>
              <a:rPr lang="en-US" altLang="ko-KR" dirty="0" smtClean="0"/>
              <a:t>(Buffered I/O)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버퍼 입출력은 입출력 장치와 프로그램 사이에 버퍼를 두어 효율적으로 입출력 처리</a:t>
            </a:r>
            <a:endParaRPr lang="en-US" altLang="ko-KR" dirty="0" smtClean="0"/>
          </a:p>
          <a:p>
            <a:r>
              <a:rPr lang="ko-KR" altLang="en-US" dirty="0" smtClean="0"/>
              <a:t>버퍼 입출력의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실행 속도와 입출력 장치의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처리 속도의 불일치에 대해 대처하기 쉬움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143248"/>
            <a:ext cx="7451470" cy="357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</a:t>
            </a:r>
            <a:r>
              <a:rPr lang="ko-KR" altLang="en-US" dirty="0" err="1" smtClean="0"/>
              <a:t>데이타를</a:t>
            </a:r>
            <a:r>
              <a:rPr lang="ko-KR" altLang="en-US" dirty="0" smtClean="0"/>
              <a:t>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BufferedInputStream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BufferedOutputStream</a:t>
            </a:r>
          </a:p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유니코드의 문자 </a:t>
            </a:r>
            <a:r>
              <a:rPr lang="ko-KR" altLang="en-US" dirty="0" err="1" smtClean="0"/>
              <a:t>데이타만을</a:t>
            </a:r>
            <a:r>
              <a:rPr lang="ko-KR" altLang="en-US" dirty="0" smtClean="0"/>
              <a:t> 처리하는 버퍼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BufferedReader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BufferedWriter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BufferedOutputStream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2648" y="1285860"/>
            <a:ext cx="8153400" cy="52864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</a:t>
            </a:r>
            <a:r>
              <a:rPr lang="ko-KR" altLang="en-US" dirty="0" smtClean="0"/>
              <a:t>바이트 크기의 버퍼를 사용하고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 </a:t>
            </a:r>
            <a:r>
              <a:rPr lang="ko-KR" altLang="en-US" dirty="0" err="1" smtClean="0"/>
              <a:t>스트림에</a:t>
            </a:r>
            <a:r>
              <a:rPr lang="ko-KR" altLang="en-US" dirty="0" smtClean="0"/>
              <a:t> 출력하는 버퍼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전체를 읽어 화면에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버퍼에 남아 있는 데이터 출력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2143116"/>
            <a:ext cx="633670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BufferedOutputStream out = new BufferedOutputStream(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, 20);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071810"/>
            <a:ext cx="6357982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BufferedOutputStream bout = new BufferedOutputStream(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, 20);</a:t>
            </a:r>
          </a:p>
          <a:p>
            <a:pPr defTabSz="180000"/>
            <a:r>
              <a:rPr lang="en-US" altLang="ko-KR" sz="1600" dirty="0"/>
              <a:t>FileReader fin = new FileReader("c:\\windows\\system.ini");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while ((c = </a:t>
            </a:r>
            <a:r>
              <a:rPr lang="en-US" altLang="ko-KR" sz="1600" dirty="0" err="1"/>
              <a:t>fin.read</a:t>
            </a:r>
            <a:r>
              <a:rPr lang="en-US" altLang="ko-KR" sz="1600" dirty="0"/>
              <a:t>()) != -1) {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bout.write</a:t>
            </a:r>
            <a:r>
              <a:rPr lang="en-US" altLang="ko-KR" sz="1600" dirty="0"/>
              <a:t>((char)c);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 err="1"/>
              <a:t>bout.close</a:t>
            </a:r>
            <a:r>
              <a:rPr lang="en-US" altLang="ko-KR" sz="1600" dirty="0"/>
              <a:t>();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00100" y="5786454"/>
            <a:ext cx="11521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 err="1"/>
              <a:t>bout.flush</a:t>
            </a:r>
            <a:r>
              <a:rPr lang="en-US" altLang="ko-KR" sz="1600" dirty="0"/>
              <a:t>();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99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7-8 : </a:t>
            </a:r>
            <a:r>
              <a:rPr lang="ko-KR" altLang="en-US" dirty="0"/>
              <a:t>버퍼 출력 이용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2143116"/>
            <a:ext cx="57241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BufferedIOEx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 in = new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(System.in);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BufferedOutputStream out = new BufferedOutputStream(</a:t>
            </a:r>
            <a:r>
              <a:rPr lang="en-US" altLang="ko-KR" sz="1400" dirty="0" err="1"/>
              <a:t>System.out</a:t>
            </a:r>
            <a:r>
              <a:rPr lang="en-US" altLang="ko-KR" sz="1400" dirty="0"/>
              <a:t>, 5); </a:t>
            </a:r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        while ((c = </a:t>
            </a:r>
            <a:r>
              <a:rPr lang="en-US" altLang="ko-KR" sz="1400" dirty="0" err="1"/>
              <a:t>in.read</a:t>
            </a:r>
            <a:r>
              <a:rPr lang="en-US" altLang="ko-KR" sz="1400" dirty="0"/>
              <a:t>()) != -1) {</a:t>
            </a:r>
          </a:p>
          <a:p>
            <a:pPr defTabSz="180000"/>
            <a:r>
              <a:rPr lang="en-US" altLang="ko-KR" sz="1400" dirty="0"/>
              <a:t>	        	</a:t>
            </a:r>
            <a:r>
              <a:rPr lang="en-US" altLang="ko-KR" sz="1400" dirty="0" err="1"/>
              <a:t>out.write</a:t>
            </a:r>
            <a:r>
              <a:rPr lang="en-US" altLang="ko-KR" sz="1400" dirty="0"/>
              <a:t>(c);</a:t>
            </a:r>
          </a:p>
          <a:p>
            <a:pPr defTabSz="180000"/>
            <a:r>
              <a:rPr lang="en-US" altLang="ko-KR" sz="1400" dirty="0"/>
              <a:t>	        }</a:t>
            </a:r>
          </a:p>
          <a:p>
            <a:pPr defTabSz="180000"/>
            <a:r>
              <a:rPr lang="en-US" altLang="ko-KR" sz="1400" dirty="0"/>
              <a:t>	        </a:t>
            </a:r>
            <a:r>
              <a:rPr lang="en-US" altLang="ko-KR" sz="1400" dirty="0" err="1"/>
              <a:t>out.flush</a:t>
            </a:r>
            <a:r>
              <a:rPr lang="en-US" altLang="ko-KR" sz="1400" dirty="0"/>
              <a:t>(); // </a:t>
            </a:r>
            <a:r>
              <a:rPr lang="ko-KR" altLang="en-US" sz="1400" dirty="0"/>
              <a:t>버퍼에 남아 있던 문자 출력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if (in != null)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/>
              <a:t>		} catch (</a:t>
            </a:r>
            <a:r>
              <a:rPr lang="en-US" altLang="ko-KR" sz="1400" dirty="0" err="1"/>
              <a:t>IOException</a:t>
            </a:r>
            <a:r>
              <a:rPr lang="en-US" altLang="ko-KR" sz="1400" dirty="0"/>
              <a:t> e)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입출력 오류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}		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버퍼 크기가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출력 버퍼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표준 출력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연결하고 키보드에서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입력받은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문자를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입력의 끝을 알리면 버퍼에 남아 있는 모든 문자를 출력하는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5074" y="4643446"/>
            <a:ext cx="2643206" cy="1055608"/>
          </a:xfrm>
          <a:prstGeom prst="wedgeRoundRectCallout">
            <a:avLst>
              <a:gd name="adj1" fmla="val 180"/>
              <a:gd name="adj2" fmla="val 10238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버퍼가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이므로 “</a:t>
            </a:r>
            <a:r>
              <a:rPr lang="en-US" altLang="ko-KR" sz="1400" dirty="0" smtClean="0"/>
              <a:t>12345678</a:t>
            </a:r>
            <a:r>
              <a:rPr lang="ko-KR" altLang="en-US" sz="1400" dirty="0"/>
              <a:t>”을 입력하고 </a:t>
            </a:r>
            <a:r>
              <a:rPr lang="ko-KR" altLang="en-US" sz="1400" dirty="0" err="1"/>
              <a:t>리턴을</a:t>
            </a:r>
            <a:r>
              <a:rPr lang="ko-KR" altLang="en-US" sz="1400" dirty="0"/>
              <a:t> 치면 </a:t>
            </a:r>
            <a:r>
              <a:rPr lang="ko-KR" altLang="en-US" sz="1400" dirty="0" smtClean="0"/>
              <a:t>화면에</a:t>
            </a:r>
            <a:r>
              <a:rPr lang="ko-KR" altLang="en-US" sz="1400" dirty="0"/>
              <a:t>“</a:t>
            </a:r>
            <a:r>
              <a:rPr lang="en-US" altLang="ko-KR" sz="1400" dirty="0"/>
              <a:t>12345</a:t>
            </a:r>
            <a:r>
              <a:rPr lang="ko-KR" altLang="en-US" sz="1400" dirty="0"/>
              <a:t>”가 먼저 </a:t>
            </a:r>
            <a:r>
              <a:rPr lang="ko-KR" altLang="en-US" sz="1400" dirty="0" smtClean="0"/>
              <a:t>출력 </a:t>
            </a:r>
            <a:r>
              <a:rPr lang="ko-KR" altLang="en-US" sz="1400" dirty="0"/>
              <a:t>되고 </a:t>
            </a:r>
            <a:r>
              <a:rPr lang="en-US" altLang="ko-KR" sz="1400" dirty="0"/>
              <a:t>ctrl-z</a:t>
            </a:r>
            <a:r>
              <a:rPr lang="ko-KR" altLang="en-US" sz="1400" dirty="0"/>
              <a:t>를 눌러 입력의 끝을 알리면 버퍼에 남아 있던“</a:t>
            </a:r>
            <a:r>
              <a:rPr lang="en-US" altLang="ko-KR" sz="1400" dirty="0"/>
              <a:t>678</a:t>
            </a:r>
            <a:r>
              <a:rPr lang="ko-KR" altLang="en-US" sz="1400" dirty="0"/>
              <a:t>”이 출력된다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388" y="6072206"/>
            <a:ext cx="11977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12345678</a:t>
            </a:r>
          </a:p>
          <a:p>
            <a:r>
              <a:rPr lang="en-US" altLang="ko-KR" dirty="0"/>
              <a:t>12345678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643042" y="3500438"/>
            <a:ext cx="1828005" cy="340519"/>
          </a:xfrm>
          <a:prstGeom prst="wedgeRoundRectCallout">
            <a:avLst>
              <a:gd name="adj1" fmla="val -21343"/>
              <a:gd name="adj2" fmla="val 8111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ctrl-z</a:t>
            </a:r>
            <a:r>
              <a:rPr lang="ko-KR" altLang="en-US" sz="1400" dirty="0" smtClean="0"/>
              <a:t>가 입력될 때까지 반복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57554" y="3929066"/>
            <a:ext cx="1571636" cy="578882"/>
          </a:xfrm>
          <a:prstGeom prst="wedgeRoundRectCallout">
            <a:avLst>
              <a:gd name="adj1" fmla="val -137772"/>
              <a:gd name="adj2" fmla="val -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실제 버퍼가 다 찰 때만</a:t>
            </a:r>
          </a:p>
          <a:p>
            <a:r>
              <a:rPr lang="ko-KR" altLang="en-US" sz="1400" dirty="0" smtClean="0"/>
              <a:t>문자가 화면으로 출력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경로명을 다루는 클래스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 </a:t>
            </a:r>
            <a:r>
              <a:rPr lang="ko-KR" altLang="en-US" dirty="0" smtClean="0"/>
              <a:t>클래스는 파일과 디렉터리 경로명의 추상적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클래스의 객체는 파일 또는 디렉터리를 다룸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 smtClean="0"/>
              <a:t>클래스는 파일의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디렉터리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등과 같은 파일 관리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파일의 내용 읽고 쓰기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ko-KR" altLang="en-US" dirty="0" smtClean="0"/>
              <a:t>객체와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연결하여 파일 접근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55527959"/>
              </p:ext>
            </p:extLst>
          </p:nvPr>
        </p:nvGraphicFramePr>
        <p:xfrm>
          <a:off x="500034" y="1104880"/>
          <a:ext cx="800105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06"/>
                <a:gridCol w="5278850"/>
              </a:tblGrid>
              <a:tr h="171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File</a:t>
                      </a:r>
                      <a:r>
                        <a:rPr lang="en-US" altLang="ko-KR" sz="1400" baseline="0" dirty="0" smtClean="0"/>
                        <a:t>(File parent, String child)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 경로명 </a:t>
                      </a:r>
                      <a:r>
                        <a:rPr lang="en-US" altLang="ko-KR" sz="1400" dirty="0" smtClean="0"/>
                        <a:t>parent</a:t>
                      </a:r>
                      <a:r>
                        <a:rPr lang="ko-KR" altLang="en-US" sz="1400" dirty="0" smtClean="0"/>
                        <a:t>가 나타내는 디렉터리에 문자열 </a:t>
                      </a:r>
                      <a:r>
                        <a:rPr lang="en-US" altLang="ko-KR" sz="1400" dirty="0" smtClean="0"/>
                        <a:t>child</a:t>
                      </a:r>
                      <a:r>
                        <a:rPr lang="ko-KR" altLang="en-US" sz="1400" dirty="0" smtClean="0"/>
                        <a:t>가 나타내는 새로운 </a:t>
                      </a:r>
                      <a:r>
                        <a:rPr lang="en-US" altLang="ko-KR" sz="1400" dirty="0" smtClean="0"/>
                        <a:t>File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객체</a:t>
                      </a:r>
                      <a:r>
                        <a:rPr lang="ko-KR" altLang="en-US" sz="1400" dirty="0" smtClean="0"/>
                        <a:t> 생성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File(String pathname)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pathname</a:t>
                      </a:r>
                      <a:r>
                        <a:rPr lang="ko-KR" altLang="en-US" sz="1400" dirty="0" smtClean="0"/>
                        <a:t>이 나타내는 </a:t>
                      </a:r>
                      <a:r>
                        <a:rPr lang="en-US" altLang="ko-KR" sz="1400" dirty="0" smtClean="0"/>
                        <a:t>File </a:t>
                      </a:r>
                      <a:r>
                        <a:rPr lang="ko-KR" altLang="en-US" sz="1400" dirty="0" smtClean="0"/>
                        <a:t>객체 생성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File(String parent, String child)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</a:t>
                      </a:r>
                      <a:r>
                        <a:rPr lang="en-US" altLang="ko-KR" sz="1400" dirty="0" smtClean="0"/>
                        <a:t>parent</a:t>
                      </a:r>
                      <a:r>
                        <a:rPr lang="ko-KR" altLang="en-US" sz="1400" dirty="0" smtClean="0"/>
                        <a:t>가 나타내는 디렉터리에 문자열 </a:t>
                      </a:r>
                      <a:r>
                        <a:rPr lang="en-US" altLang="ko-KR" sz="1400" dirty="0" smtClean="0"/>
                        <a:t>child</a:t>
                      </a:r>
                      <a:r>
                        <a:rPr lang="ko-KR" altLang="en-US" sz="1400" dirty="0" smtClean="0"/>
                        <a:t>가 나타내는 새로운 </a:t>
                      </a:r>
                      <a:r>
                        <a:rPr lang="en-US" altLang="ko-KR" sz="1400" dirty="0" smtClean="0"/>
                        <a:t>File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객체</a:t>
                      </a:r>
                      <a:r>
                        <a:rPr lang="ko-KR" altLang="en-US" sz="1400" dirty="0" smtClean="0"/>
                        <a:t> 생성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File(URI </a:t>
                      </a:r>
                      <a:r>
                        <a:rPr lang="en-US" altLang="ko-KR" sz="1400" dirty="0" err="1" smtClean="0"/>
                        <a:t>uri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file:URI</a:t>
                      </a:r>
                      <a:r>
                        <a:rPr lang="ko-KR" altLang="en-US" sz="1400" dirty="0" smtClean="0"/>
                        <a:t>를 추상</a:t>
                      </a:r>
                      <a:r>
                        <a:rPr lang="ko-KR" altLang="en-US" sz="1400" baseline="0" dirty="0" smtClean="0"/>
                        <a:t> 경로명으로 변환하여 </a:t>
                      </a:r>
                      <a:r>
                        <a:rPr lang="en-US" altLang="ko-KR" sz="1400" baseline="0" dirty="0" smtClean="0"/>
                        <a:t>File </a:t>
                      </a:r>
                      <a:r>
                        <a:rPr lang="ko-KR" altLang="en-US" sz="1400" baseline="0" dirty="0" smtClean="0"/>
                        <a:t>객체 생성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4928304"/>
              </p:ext>
            </p:extLst>
          </p:nvPr>
        </p:nvGraphicFramePr>
        <p:xfrm>
          <a:off x="500034" y="2714620"/>
          <a:ext cx="800105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5286412"/>
              </a:tblGrid>
              <a:tr h="171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mkdir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경로명이 나타내는 새로운 디렉터리 생성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String[] list()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 경로명이 나타내는 디렉터리 내에 있는 파일과 디렉터리 이름을 문자열 배열로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String[] </a:t>
                      </a:r>
                      <a:r>
                        <a:rPr lang="en-US" altLang="ko-KR" sz="1400" baseline="0" dirty="0" err="1" smtClean="0"/>
                        <a:t>listFiles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 경로명이 나타내는 디렉터리 내에 있는 파일의 이름을 문자열 배열로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renameTo</a:t>
                      </a:r>
                      <a:r>
                        <a:rPr lang="en-US" altLang="ko-KR" sz="1400" dirty="0" smtClean="0"/>
                        <a:t>(File </a:t>
                      </a:r>
                      <a:r>
                        <a:rPr lang="en-US" altLang="ko-KR" sz="1400" dirty="0" err="1" smtClean="0"/>
                        <a:t>dest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dest</a:t>
                      </a:r>
                      <a:r>
                        <a:rPr lang="ko-KR" altLang="en-US" sz="1400" dirty="0" smtClean="0"/>
                        <a:t>가 지정하는 추상 경로명으로 파일 이름 변경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delete()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경로명이 나타내는 파일 또는 디렉터리 삭제</a:t>
                      </a:r>
                      <a:endParaRPr lang="ko-KR" alt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baseline="0" dirty="0" smtClean="0"/>
                        <a:t>length()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경로명이 나타내는 파일의 크기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String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getPath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경로명</a:t>
                      </a:r>
                      <a:r>
                        <a:rPr lang="ko-KR" altLang="en-US" sz="1400" baseline="0" dirty="0" smtClean="0"/>
                        <a:t> 전체를 </a:t>
                      </a:r>
                      <a:r>
                        <a:rPr lang="ko-KR" altLang="en-US" sz="1400" dirty="0" smtClean="0"/>
                        <a:t>문자열로 변환하여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String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err="1" smtClean="0"/>
                        <a:t>getName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경로명이 나타내는 파일 또는 디렉터리 이름을 문자열로 변환하여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isFile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경로명이 일반 파일이면 </a:t>
                      </a:r>
                      <a:r>
                        <a:rPr lang="en-US" altLang="ko-KR" sz="1400" dirty="0" smtClean="0"/>
                        <a:t>true </a:t>
                      </a:r>
                      <a:r>
                        <a:rPr lang="ko-KR" altLang="en-US" sz="1400" dirty="0" smtClean="0"/>
                        <a:t>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isDirectory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경로명이 디렉터리이면 </a:t>
                      </a:r>
                      <a:r>
                        <a:rPr lang="en-US" altLang="ko-KR" sz="1400" baseline="0" dirty="0" smtClean="0"/>
                        <a:t>true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long </a:t>
                      </a:r>
                      <a:r>
                        <a:rPr lang="en-US" altLang="ko-KR" sz="1400" dirty="0" err="1" smtClean="0"/>
                        <a:t>lastModified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경로명이 나타내는 파일이 마지막으로 변경된 시간 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714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boolean</a:t>
                      </a:r>
                      <a:r>
                        <a:rPr lang="en-US" altLang="ko-KR" sz="1400" baseline="0" dirty="0" smtClean="0"/>
                        <a:t> exists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추상 경로명이 나타내는 파일 또는 디렉터리가 존재하면 </a:t>
                      </a:r>
                      <a:r>
                        <a:rPr lang="en-US" altLang="ko-KR" sz="1400" dirty="0" smtClean="0"/>
                        <a:t>true </a:t>
                      </a:r>
                      <a:r>
                        <a:rPr lang="ko-KR" altLang="en-US" sz="1400" dirty="0" smtClean="0"/>
                        <a:t>반환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7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</a:t>
            </a:r>
            <a:r>
              <a:rPr lang="ko-KR" altLang="en-US" dirty="0" smtClean="0"/>
              <a:t>클래스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파일을 나타내는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 관리</a:t>
            </a:r>
            <a:endParaRPr lang="en-US" altLang="ko-KR" dirty="0" smtClean="0"/>
          </a:p>
          <a:p>
            <a:pPr lvl="1"/>
            <a:r>
              <a:rPr lang="ko-KR" altLang="en-US" dirty="0"/>
              <a:t>파일 타입 구분하기</a:t>
            </a:r>
            <a:r>
              <a:rPr lang="en-US" altLang="ko-KR" dirty="0"/>
              <a:t>, </a:t>
            </a:r>
            <a:r>
              <a:rPr lang="en-US" altLang="ko-KR" dirty="0" smtClean="0"/>
              <a:t>                                                  </a:t>
            </a:r>
            <a:r>
              <a:rPr lang="en-US" altLang="ko-KR" dirty="0" err="1" smtClean="0"/>
              <a:t>isFile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isDirectory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디렉터리에 있는                                                            파일 리스트 얻기</a:t>
            </a:r>
            <a:r>
              <a:rPr lang="en-US" altLang="ko-KR" dirty="0" smtClean="0"/>
              <a:t>,                                                               list()</a:t>
            </a: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772816"/>
            <a:ext cx="266429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 f = new File("c:\\test.txt");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2143116"/>
            <a:ext cx="43924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 f = new File("c:\\windows\\system.ini");</a:t>
            </a:r>
          </a:p>
          <a:p>
            <a:pPr defTabSz="180000"/>
            <a:r>
              <a:rPr lang="en-US" altLang="ko-KR" sz="1600" dirty="0"/>
              <a:t>String res;</a:t>
            </a:r>
          </a:p>
          <a:p>
            <a:pPr defTabSz="180000"/>
            <a:r>
              <a:rPr lang="en-US" altLang="ko-KR" sz="1600" dirty="0"/>
              <a:t>if(</a:t>
            </a:r>
            <a:r>
              <a:rPr lang="en-US" altLang="ko-KR" sz="1600" dirty="0" err="1"/>
              <a:t>f.isFile</a:t>
            </a:r>
            <a:r>
              <a:rPr lang="en-US" altLang="ko-KR" sz="1600" dirty="0"/>
              <a:t>()) // </a:t>
            </a:r>
            <a:r>
              <a:rPr lang="ko-KR" altLang="en-US" sz="1600" dirty="0"/>
              <a:t>파일 타입이면</a:t>
            </a:r>
          </a:p>
          <a:p>
            <a:pPr defTabSz="180000"/>
            <a:r>
              <a:rPr lang="en-US" altLang="ko-KR" sz="1600" dirty="0" smtClean="0"/>
              <a:t>	res </a:t>
            </a:r>
            <a:r>
              <a:rPr lang="en-US" altLang="ko-KR" sz="1600" dirty="0"/>
              <a:t>= "</a:t>
            </a:r>
            <a:r>
              <a:rPr lang="ko-KR" altLang="en-US" sz="1600" dirty="0"/>
              <a:t>파일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/>
              <a:t>else // </a:t>
            </a:r>
            <a:r>
              <a:rPr lang="ko-KR" altLang="en-US" sz="1600" dirty="0"/>
              <a:t>디렉터리 타입이면</a:t>
            </a:r>
          </a:p>
          <a:p>
            <a:pPr defTabSz="180000"/>
            <a:r>
              <a:rPr lang="en-US" altLang="ko-KR" sz="1600" dirty="0" smtClean="0"/>
              <a:t>	res </a:t>
            </a:r>
            <a:r>
              <a:rPr lang="en-US" altLang="ko-KR" sz="1600" dirty="0"/>
              <a:t>= "</a:t>
            </a:r>
            <a:r>
              <a:rPr lang="ko-KR" altLang="en-US" sz="1600" dirty="0"/>
              <a:t>디렉터리</a:t>
            </a:r>
            <a:r>
              <a:rPr lang="en-US" altLang="ko-KR" sz="1600" dirty="0"/>
              <a:t>";</a:t>
            </a:r>
          </a:p>
          <a:p>
            <a:pPr defTabSz="180000"/>
            <a:r>
              <a:rPr lang="en-US" altLang="ko-KR" sz="1600" dirty="0" err="1"/>
              <a:t>System.out.println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f.getPath</a:t>
            </a:r>
            <a:r>
              <a:rPr lang="en-US" altLang="ko-KR" sz="1600" dirty="0"/>
              <a:t>() + "</a:t>
            </a:r>
            <a:r>
              <a:rPr lang="ko-KR" altLang="en-US" sz="1600" dirty="0"/>
              <a:t>은 </a:t>
            </a:r>
            <a:r>
              <a:rPr lang="en-US" altLang="ko-KR" sz="1600" dirty="0"/>
              <a:t>" + res + "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000504"/>
            <a:ext cx="28083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c:\windows\system.ini</a:t>
            </a:r>
            <a:r>
              <a:rPr lang="ko-KR" altLang="en-US" sz="1600" dirty="0"/>
              <a:t>은 파일입니다</a:t>
            </a:r>
            <a:r>
              <a:rPr lang="en-US" altLang="ko-KR" sz="1600" dirty="0"/>
              <a:t>.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4500570"/>
            <a:ext cx="468796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 f = new File("c:\\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\\</a:t>
            </a:r>
            <a:r>
              <a:rPr lang="en-US" altLang="ko-KR" sz="1600" dirty="0" err="1"/>
              <a:t>java_sample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String[] filenames = </a:t>
            </a:r>
            <a:r>
              <a:rPr lang="en-US" altLang="ko-KR" sz="1600" dirty="0" err="1"/>
              <a:t>f.list</a:t>
            </a:r>
            <a:r>
              <a:rPr lang="en-US" altLang="ko-KR" sz="1600" dirty="0"/>
              <a:t>(); // </a:t>
            </a:r>
            <a:r>
              <a:rPr lang="ko-KR" altLang="en-US" sz="1600" dirty="0"/>
              <a:t>파일명 리스트 얻기</a:t>
            </a:r>
          </a:p>
          <a:p>
            <a:pPr defTabSz="180000"/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</a:t>
            </a:r>
            <a:r>
              <a:rPr lang="en-US" altLang="ko-KR" sz="1600" dirty="0" err="1"/>
              <a:t>filenames.length</a:t>
            </a:r>
            <a:r>
              <a:rPr lang="en-US" altLang="ko-KR" sz="1600" dirty="0"/>
              <a:t>; i++)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File </a:t>
            </a:r>
            <a:r>
              <a:rPr lang="en-US" altLang="ko-KR" sz="1600" dirty="0" err="1"/>
              <a:t>sf</a:t>
            </a:r>
            <a:r>
              <a:rPr lang="en-US" altLang="ko-KR" sz="1600" dirty="0"/>
              <a:t> = new File(f, filenames[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]);</a:t>
            </a:r>
            <a:endParaRPr lang="ko-KR" altLang="en-US" sz="1600" dirty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 smtClean="0"/>
              <a:t>(filenames[i</a:t>
            </a:r>
            <a:r>
              <a:rPr lang="en-US" altLang="ko-KR" sz="1600" dirty="0"/>
              <a:t>]); 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("\t</a:t>
            </a:r>
            <a:r>
              <a:rPr lang="ko-KR" altLang="en-US" sz="1600" dirty="0"/>
              <a:t>파일 크기</a:t>
            </a:r>
            <a:r>
              <a:rPr lang="en-US" altLang="ko-KR" sz="1600" dirty="0"/>
              <a:t>: " + </a:t>
            </a:r>
            <a:r>
              <a:rPr lang="en-US" altLang="ko-KR" sz="1600" dirty="0" err="1"/>
              <a:t>sf.length</a:t>
            </a:r>
            <a:r>
              <a:rPr lang="en-US" altLang="ko-KR" sz="1600" dirty="0" smtClean="0"/>
              <a:t>());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}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84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7-9 : </a:t>
            </a:r>
            <a:r>
              <a:rPr lang="en-US" altLang="ko-KR" dirty="0"/>
              <a:t>File </a:t>
            </a:r>
            <a:r>
              <a:rPr lang="ko-KR" altLang="en-US" dirty="0"/>
              <a:t>클래스 활용한 파일 관리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856631"/>
            <a:ext cx="4214810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import </a:t>
            </a:r>
            <a:r>
              <a:rPr lang="en-US" altLang="ko-KR" sz="1100" dirty="0" err="1"/>
              <a:t>java.io.File</a:t>
            </a:r>
            <a:r>
              <a:rPr lang="en-US" altLang="ko-KR" sz="1100" dirty="0"/>
              <a:t>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public class </a:t>
            </a:r>
            <a:r>
              <a:rPr lang="en-US" altLang="ko-KR" sz="1100" dirty="0" err="1"/>
              <a:t>FileClassExample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 smtClean="0"/>
              <a:t>디렉터리에 </a:t>
            </a:r>
            <a:r>
              <a:rPr lang="ko-KR" altLang="en-US" sz="1100" dirty="0"/>
              <a:t>포함된 파일과 </a:t>
            </a:r>
            <a:r>
              <a:rPr lang="ko-KR" altLang="en-US" sz="1100" dirty="0" smtClean="0"/>
              <a:t>디렉터리의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크기</a:t>
            </a:r>
            <a:r>
              <a:rPr lang="en-US" altLang="ko-KR" sz="1100" dirty="0"/>
              <a:t>, </a:t>
            </a:r>
            <a:r>
              <a:rPr lang="ko-KR" altLang="en-US" sz="1100" dirty="0"/>
              <a:t>수정 시간을 출력하는 </a:t>
            </a:r>
            <a:r>
              <a:rPr lang="ko-KR" altLang="en-US" sz="1100" dirty="0" err="1"/>
              <a:t>메소드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public static void </a:t>
            </a:r>
            <a:r>
              <a:rPr lang="en-US" altLang="ko-KR" sz="1100" dirty="0" err="1"/>
              <a:t>dir</a:t>
            </a:r>
            <a:r>
              <a:rPr lang="en-US" altLang="ko-KR" sz="1100" dirty="0"/>
              <a:t>(File </a:t>
            </a:r>
            <a:r>
              <a:rPr lang="en-US" altLang="ko-KR" sz="1100" dirty="0" err="1"/>
              <a:t>fd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String[] filenames = </a:t>
            </a:r>
            <a:r>
              <a:rPr lang="en-US" altLang="ko-KR" sz="1100" dirty="0" err="1"/>
              <a:t>fd.list</a:t>
            </a:r>
            <a:r>
              <a:rPr lang="en-US" altLang="ko-KR" sz="1100" dirty="0"/>
              <a:t>(); // </a:t>
            </a:r>
            <a:r>
              <a:rPr lang="ko-KR" altLang="en-US" sz="1100" dirty="0" smtClean="0"/>
              <a:t>디렉터리에 </a:t>
            </a:r>
            <a:r>
              <a:rPr lang="ko-KR" altLang="en-US" sz="1100" dirty="0"/>
              <a:t>포함된 </a:t>
            </a:r>
            <a:r>
              <a:rPr lang="ko-KR" altLang="en-US" sz="1100" dirty="0" smtClean="0"/>
              <a:t>파일 </a:t>
            </a:r>
            <a:r>
              <a:rPr lang="ko-KR" altLang="en-US" sz="1100" dirty="0"/>
              <a:t>리스트 얻기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/>
              <a:t>for (String s : filenames) {</a:t>
            </a:r>
          </a:p>
          <a:p>
            <a:pPr defTabSz="180000"/>
            <a:r>
              <a:rPr lang="en-US" altLang="ko-KR" sz="1100" dirty="0"/>
              <a:t>			File f = new File(</a:t>
            </a:r>
            <a:r>
              <a:rPr lang="en-US" altLang="ko-KR" sz="1100" dirty="0" err="1"/>
              <a:t>fd</a:t>
            </a:r>
            <a:r>
              <a:rPr lang="en-US" altLang="ko-KR" sz="1100" dirty="0"/>
              <a:t>, s);</a:t>
            </a:r>
          </a:p>
          <a:p>
            <a:pPr defTabSz="180000"/>
            <a:r>
              <a:rPr lang="en-US" altLang="ko-KR" sz="1100" dirty="0"/>
              <a:t>			long t = </a:t>
            </a:r>
            <a:r>
              <a:rPr lang="en-US" altLang="ko-KR" sz="1100" dirty="0" err="1"/>
              <a:t>f.lastModified</a:t>
            </a:r>
            <a:r>
              <a:rPr lang="en-US" altLang="ko-KR" sz="1100" dirty="0"/>
              <a:t>(); // </a:t>
            </a:r>
            <a:r>
              <a:rPr lang="ko-KR" altLang="en-US" sz="1100" dirty="0"/>
              <a:t>마지막으로 수정된 시간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System.out.print</a:t>
            </a:r>
            <a:r>
              <a:rPr lang="en-US" altLang="ko-KR" sz="1100" dirty="0"/>
              <a:t>("\t</a:t>
            </a:r>
            <a:r>
              <a:rPr lang="ko-KR" altLang="en-US" sz="1100" dirty="0"/>
              <a:t>파일 크기</a:t>
            </a:r>
            <a:r>
              <a:rPr lang="en-US" altLang="ko-KR" sz="1100" dirty="0"/>
              <a:t>: " + </a:t>
            </a:r>
            <a:r>
              <a:rPr lang="en-US" altLang="ko-KR" sz="1100" dirty="0" err="1"/>
              <a:t>f.length</a:t>
            </a:r>
            <a:r>
              <a:rPr lang="en-US" altLang="ko-KR" sz="1100" dirty="0"/>
              <a:t>()); // </a:t>
            </a:r>
            <a:r>
              <a:rPr lang="ko-KR" altLang="en-US" sz="1100" dirty="0"/>
              <a:t>파일 크기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 err="1"/>
              <a:t>System.out.printf</a:t>
            </a:r>
            <a:r>
              <a:rPr lang="en-US" altLang="ko-KR" sz="1100" dirty="0"/>
              <a:t>("\t</a:t>
            </a:r>
            <a:r>
              <a:rPr lang="ko-KR" altLang="en-US" sz="1100" dirty="0"/>
              <a:t>수정한 시간</a:t>
            </a:r>
            <a:r>
              <a:rPr lang="en-US" altLang="ko-KR" sz="1100" dirty="0"/>
              <a:t>: %</a:t>
            </a:r>
            <a:r>
              <a:rPr lang="en-US" altLang="ko-KR" sz="1100" dirty="0" err="1"/>
              <a:t>tb</a:t>
            </a:r>
            <a:r>
              <a:rPr lang="en-US" altLang="ko-KR" sz="1100" dirty="0"/>
              <a:t> %td %ta %</a:t>
            </a:r>
            <a:r>
              <a:rPr lang="en-US" altLang="ko-KR" sz="1100" dirty="0" err="1"/>
              <a:t>tT</a:t>
            </a:r>
            <a:r>
              <a:rPr lang="en-US" altLang="ko-KR" sz="1100" dirty="0"/>
              <a:t>\</a:t>
            </a:r>
            <a:r>
              <a:rPr lang="en-US" altLang="ko-KR" sz="1100" dirty="0" err="1"/>
              <a:t>n",t</a:t>
            </a:r>
            <a:r>
              <a:rPr lang="en-US" altLang="ko-KR" sz="1100" dirty="0"/>
              <a:t>, t, t, t);</a:t>
            </a:r>
          </a:p>
          <a:p>
            <a:pPr defTabSz="180000"/>
            <a:r>
              <a:rPr lang="en-US" altLang="ko-KR" sz="1100" dirty="0"/>
              <a:t>		}		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	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pPr defTabSz="180000"/>
            <a:r>
              <a:rPr lang="en-US" altLang="ko-KR" sz="1100" dirty="0"/>
              <a:t>		File f1 = new File("c:\\windows\\system.ini");</a:t>
            </a:r>
          </a:p>
          <a:p>
            <a:pPr defTabSz="180000"/>
            <a:r>
              <a:rPr lang="en-US" altLang="ko-KR" sz="1100" dirty="0"/>
              <a:t>		File f2 = new File("c:\\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\\</a:t>
            </a:r>
            <a:r>
              <a:rPr lang="en-US" altLang="ko-KR" sz="1100" dirty="0" err="1"/>
              <a:t>java_sample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File f3 = new File("c:\\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smtClean="0"/>
              <a:t>String </a:t>
            </a:r>
            <a:r>
              <a:rPr lang="en-US" altLang="ko-KR" sz="1100" dirty="0"/>
              <a:t>res;</a:t>
            </a:r>
          </a:p>
          <a:p>
            <a:pPr defTabSz="180000"/>
            <a:r>
              <a:rPr lang="en-US" altLang="ko-KR" sz="1100" dirty="0"/>
              <a:t>		if(f1.isFile()) // </a:t>
            </a:r>
            <a:r>
              <a:rPr lang="ko-KR" altLang="en-US" sz="1100" dirty="0"/>
              <a:t>파일 타입이면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/>
              <a:t>res = "</a:t>
            </a:r>
            <a:r>
              <a:rPr lang="ko-KR" altLang="en-US" sz="1100" dirty="0"/>
              <a:t>파일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else // </a:t>
            </a:r>
            <a:r>
              <a:rPr lang="ko-KR" altLang="en-US" sz="1100" dirty="0" smtClean="0"/>
              <a:t>디렉터리 </a:t>
            </a:r>
            <a:r>
              <a:rPr lang="ko-KR" altLang="en-US" sz="1100" dirty="0"/>
              <a:t>타입이면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/>
              <a:t>res = </a:t>
            </a:r>
            <a:r>
              <a:rPr lang="en-US" altLang="ko-KR" sz="1100" dirty="0" smtClean="0"/>
              <a:t>"</a:t>
            </a:r>
            <a:r>
              <a:rPr lang="ko-KR" altLang="en-US" sz="1100" dirty="0" smtClean="0"/>
              <a:t>디렉터리</a:t>
            </a:r>
            <a:r>
              <a:rPr lang="en-US" altLang="ko-KR" sz="1100" dirty="0" smtClean="0"/>
              <a:t>";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(f1.getPath() + "</a:t>
            </a:r>
            <a:r>
              <a:rPr lang="ko-KR" altLang="en-US" sz="1100" dirty="0"/>
              <a:t>은 </a:t>
            </a:r>
            <a:r>
              <a:rPr lang="en-US" altLang="ko-KR" sz="1100" dirty="0"/>
              <a:t>" + res +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/>
              <a:t>		if (!f2.exists()) { //f2</a:t>
            </a:r>
            <a:r>
              <a:rPr lang="ko-KR" altLang="en-US" sz="1100" dirty="0"/>
              <a:t>가 나타내는 파일이 존재하는지 검사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/>
              <a:t>if (!f2.mkdir()) // </a:t>
            </a:r>
            <a:r>
              <a:rPr lang="ko-KR" altLang="en-US" sz="1100" dirty="0"/>
              <a:t>존재하지 않으면 </a:t>
            </a:r>
            <a:r>
              <a:rPr lang="ko-KR" altLang="en-US" sz="1100" dirty="0" smtClean="0"/>
              <a:t>디렉터리 </a:t>
            </a:r>
            <a:r>
              <a:rPr lang="ko-KR" altLang="en-US" sz="1100" dirty="0"/>
              <a:t>생성</a:t>
            </a:r>
          </a:p>
          <a:p>
            <a:pPr defTabSz="180000"/>
            <a:r>
              <a:rPr lang="ko-KR" altLang="en-US" sz="1100" dirty="0"/>
              <a:t>				</a:t>
            </a:r>
            <a:r>
              <a:rPr lang="en-US" altLang="ko-KR" sz="1100" dirty="0" err="1"/>
              <a:t>System.out.println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디렉터리 </a:t>
            </a:r>
            <a:r>
              <a:rPr lang="ko-KR" altLang="en-US" sz="1100" dirty="0"/>
              <a:t>생성 실패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0562" y="1857364"/>
            <a:ext cx="4214272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/>
              <a:t>		if(f2.isFile()) // </a:t>
            </a:r>
            <a:r>
              <a:rPr lang="ko-KR" altLang="en-US" sz="1100" dirty="0"/>
              <a:t>파일 타입이면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/>
              <a:t>res = "</a:t>
            </a:r>
            <a:r>
              <a:rPr lang="ko-KR" altLang="en-US" sz="1100" dirty="0"/>
              <a:t>파일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	else // </a:t>
            </a:r>
            <a:r>
              <a:rPr lang="ko-KR" altLang="en-US" sz="1100" dirty="0" smtClean="0"/>
              <a:t>디렉터리 </a:t>
            </a:r>
            <a:r>
              <a:rPr lang="ko-KR" altLang="en-US" sz="1100" dirty="0"/>
              <a:t>타입이면</a:t>
            </a:r>
          </a:p>
          <a:p>
            <a:pPr defTabSz="180000"/>
            <a:r>
              <a:rPr lang="ko-KR" altLang="en-US" sz="1100" dirty="0"/>
              <a:t>			</a:t>
            </a:r>
            <a:r>
              <a:rPr lang="en-US" altLang="ko-KR" sz="1100" dirty="0"/>
              <a:t>res = </a:t>
            </a:r>
            <a:r>
              <a:rPr lang="en-US" altLang="ko-KR" sz="1100" dirty="0" smtClean="0"/>
              <a:t>"</a:t>
            </a:r>
            <a:r>
              <a:rPr lang="ko-KR" altLang="en-US" sz="1100" dirty="0" smtClean="0"/>
              <a:t>디렉터리</a:t>
            </a:r>
            <a:r>
              <a:rPr lang="en-US" altLang="ko-KR" sz="1100" dirty="0" smtClean="0"/>
              <a:t>";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System.out.println</a:t>
            </a:r>
            <a:r>
              <a:rPr lang="en-US" altLang="ko-KR" sz="1100" dirty="0"/>
              <a:t>(f2.getPath() + "</a:t>
            </a:r>
            <a:r>
              <a:rPr lang="ko-KR" altLang="en-US" sz="1100" dirty="0"/>
              <a:t>은 </a:t>
            </a:r>
            <a:r>
              <a:rPr lang="en-US" altLang="ko-KR" sz="1100" dirty="0"/>
              <a:t>" + res +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dir</a:t>
            </a:r>
            <a:r>
              <a:rPr lang="en-US" altLang="ko-KR" sz="1100" dirty="0"/>
              <a:t>(f3); // c:\tmp</a:t>
            </a:r>
            <a:r>
              <a:rPr lang="ko-KR" altLang="en-US" sz="1100" dirty="0"/>
              <a:t>에 있는 파일과 </a:t>
            </a:r>
            <a:r>
              <a:rPr lang="ko-KR" altLang="en-US" sz="1100" dirty="0" smtClean="0"/>
              <a:t>디렉터리 </a:t>
            </a:r>
            <a:r>
              <a:rPr lang="ko-KR" altLang="en-US" sz="1100" dirty="0"/>
              <a:t>화면에 출력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/>
              <a:t>f2.renameTo(new File("c:\\</a:t>
            </a:r>
            <a:r>
              <a:rPr lang="en-US" altLang="ko-KR" sz="1100" dirty="0" err="1"/>
              <a:t>tmp</a:t>
            </a:r>
            <a:r>
              <a:rPr lang="en-US" altLang="ko-KR" sz="1100" dirty="0"/>
              <a:t>\\</a:t>
            </a:r>
            <a:r>
              <a:rPr lang="en-US" altLang="ko-KR" sz="1100" dirty="0" err="1"/>
              <a:t>javasample</a:t>
            </a:r>
            <a:r>
              <a:rPr lang="en-US" altLang="ko-KR" sz="1100" dirty="0"/>
              <a:t>")); // </a:t>
            </a:r>
            <a:r>
              <a:rPr lang="ko-KR" altLang="en-US" sz="1100" dirty="0"/>
              <a:t>파일 이름 변경</a:t>
            </a:r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 err="1"/>
              <a:t>dir</a:t>
            </a:r>
            <a:r>
              <a:rPr lang="en-US" altLang="ko-KR" sz="1100" dirty="0"/>
              <a:t>(f3);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745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파일의 타입을 알아내고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파일들을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나열하며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변경하는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3" y="3717032"/>
            <a:ext cx="43582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c:\windows\system.ini</a:t>
            </a:r>
            <a:r>
              <a:rPr lang="ko-KR" altLang="en-US" sz="1200" dirty="0"/>
              <a:t>은 파일입니다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c:\tmp\java_sample</a:t>
            </a:r>
            <a:r>
              <a:rPr lang="ko-KR" altLang="en-US" sz="1200" dirty="0"/>
              <a:t>은 디렉터리입니다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hangul.txt		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28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11</a:t>
            </a:r>
            <a:r>
              <a:rPr lang="ko-KR" altLang="en-US" sz="1200" dirty="0"/>
              <a:t>월 </a:t>
            </a:r>
            <a:r>
              <a:rPr lang="en-US" altLang="ko-KR" sz="1200" dirty="0"/>
              <a:t>29 </a:t>
            </a:r>
            <a:r>
              <a:rPr lang="ko-KR" altLang="en-US" sz="1200" dirty="0"/>
              <a:t>일 </a:t>
            </a:r>
            <a:r>
              <a:rPr lang="en-US" altLang="ko-KR" sz="1200" dirty="0"/>
              <a:t>21:04:46</a:t>
            </a:r>
          </a:p>
          <a:p>
            <a:pPr defTabSz="180000"/>
            <a:r>
              <a:rPr lang="en-US" altLang="ko-KR" sz="1200" dirty="0" smtClean="0"/>
              <a:t>Hello.java		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469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13:23:59</a:t>
            </a:r>
          </a:p>
          <a:p>
            <a:pPr defTabSz="180000"/>
            <a:r>
              <a:rPr lang="en-US" altLang="ko-KR" sz="1200" dirty="0"/>
              <a:t>Hello2010.java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126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10:01:56</a:t>
            </a:r>
          </a:p>
          <a:p>
            <a:pPr defTabSz="180000"/>
            <a:r>
              <a:rPr lang="en-US" altLang="ko-KR" sz="1200" dirty="0"/>
              <a:t>HelloDoc.java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669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14:23:32</a:t>
            </a:r>
          </a:p>
          <a:p>
            <a:pPr defTabSz="180000"/>
            <a:r>
              <a:rPr lang="en-US" altLang="ko-KR" sz="1200" dirty="0" err="1"/>
              <a:t>java_sample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0 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11</a:t>
            </a:r>
            <a:r>
              <a:rPr lang="ko-KR" altLang="en-US" sz="1200" dirty="0"/>
              <a:t>월 </a:t>
            </a:r>
            <a:r>
              <a:rPr lang="en-US" altLang="ko-KR" sz="1200" dirty="0"/>
              <a:t>14 </a:t>
            </a:r>
            <a:r>
              <a:rPr lang="ko-KR" altLang="en-US" sz="1200" dirty="0"/>
              <a:t>일 </a:t>
            </a:r>
            <a:r>
              <a:rPr lang="en-US" altLang="ko-KR" sz="1200" dirty="0"/>
              <a:t>16:46:27</a:t>
            </a:r>
          </a:p>
          <a:p>
            <a:pPr defTabSz="180000"/>
            <a:r>
              <a:rPr lang="en-US" altLang="ko-KR" sz="1200" dirty="0"/>
              <a:t>hangul.txt 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28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11</a:t>
            </a:r>
            <a:r>
              <a:rPr lang="ko-KR" altLang="en-US" sz="1200" dirty="0"/>
              <a:t>월 </a:t>
            </a:r>
            <a:r>
              <a:rPr lang="en-US" altLang="ko-KR" sz="1200" dirty="0"/>
              <a:t>29 </a:t>
            </a:r>
            <a:r>
              <a:rPr lang="ko-KR" altLang="en-US" sz="1200" dirty="0"/>
              <a:t>일 </a:t>
            </a:r>
            <a:r>
              <a:rPr lang="en-US" altLang="ko-KR" sz="1200" dirty="0"/>
              <a:t>21:04:46</a:t>
            </a:r>
          </a:p>
          <a:p>
            <a:pPr defTabSz="180000"/>
            <a:r>
              <a:rPr lang="en-US" altLang="ko-KR" sz="1200" dirty="0"/>
              <a:t>Hello.java 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469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13:23:59</a:t>
            </a:r>
          </a:p>
          <a:p>
            <a:pPr defTabSz="180000"/>
            <a:r>
              <a:rPr lang="en-US" altLang="ko-KR" sz="1200" dirty="0"/>
              <a:t>Hello2010.java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126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10:01:56</a:t>
            </a:r>
          </a:p>
          <a:p>
            <a:pPr defTabSz="180000"/>
            <a:r>
              <a:rPr lang="en-US" altLang="ko-KR" sz="1200" dirty="0"/>
              <a:t>HelloDoc.java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669 </a:t>
            </a:r>
            <a:r>
              <a:rPr lang="en-US" altLang="ko-KR" sz="1200" dirty="0" smtClean="0"/>
              <a:t>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10</a:t>
            </a:r>
            <a:r>
              <a:rPr lang="ko-KR" altLang="en-US" sz="1200" dirty="0"/>
              <a:t>월 </a:t>
            </a:r>
            <a:r>
              <a:rPr lang="en-US" altLang="ko-KR" sz="1200" dirty="0"/>
              <a:t>06 </a:t>
            </a:r>
            <a:r>
              <a:rPr lang="ko-KR" altLang="en-US" sz="1200" dirty="0"/>
              <a:t>수 </a:t>
            </a:r>
            <a:r>
              <a:rPr lang="en-US" altLang="ko-KR" sz="1200" dirty="0"/>
              <a:t>14:23:32</a:t>
            </a:r>
          </a:p>
          <a:p>
            <a:pPr defTabSz="180000"/>
            <a:r>
              <a:rPr lang="en-US" altLang="ko-KR" sz="1200" dirty="0" err="1"/>
              <a:t>javasample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크기</a:t>
            </a:r>
            <a:r>
              <a:rPr lang="en-US" altLang="ko-KR" sz="1200" dirty="0"/>
              <a:t>: 0 </a:t>
            </a:r>
            <a:r>
              <a:rPr lang="en-US" altLang="ko-KR" sz="1200" dirty="0" smtClean="0"/>
              <a:t>			</a:t>
            </a:r>
            <a:r>
              <a:rPr lang="ko-KR" altLang="en-US" sz="1200" dirty="0" smtClean="0"/>
              <a:t>수정한 </a:t>
            </a:r>
            <a:r>
              <a:rPr lang="ko-KR" altLang="en-US" sz="1200" dirty="0"/>
              <a:t>시간</a:t>
            </a:r>
            <a:r>
              <a:rPr lang="en-US" altLang="ko-KR" sz="1200" dirty="0"/>
              <a:t>: 11</a:t>
            </a:r>
            <a:r>
              <a:rPr lang="ko-KR" altLang="en-US" sz="1200" dirty="0"/>
              <a:t>월 </a:t>
            </a:r>
            <a:r>
              <a:rPr lang="en-US" altLang="ko-KR" sz="1200" dirty="0"/>
              <a:t>14 </a:t>
            </a:r>
            <a:r>
              <a:rPr lang="ko-KR" altLang="en-US" sz="1200" dirty="0"/>
              <a:t>일 </a:t>
            </a:r>
            <a:r>
              <a:rPr lang="en-US" altLang="ko-KR" sz="1200" dirty="0"/>
              <a:t>16:46:27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7-10 : </a:t>
            </a:r>
            <a:r>
              <a:rPr lang="ko-KR" altLang="en-US" dirty="0" smtClean="0"/>
              <a:t>텍스트 파일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1643050"/>
            <a:ext cx="464347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TextCopy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){</a:t>
            </a:r>
          </a:p>
          <a:p>
            <a:pPr defTabSz="180000"/>
            <a:r>
              <a:rPr lang="en-US" altLang="ko-KR" sz="1400" dirty="0"/>
              <a:t>		File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= new File("c:\\windows\\system.ini"); // </a:t>
            </a:r>
            <a:r>
              <a:rPr lang="ko-KR" altLang="en-US" sz="1400" dirty="0" smtClean="0"/>
              <a:t>소스 </a:t>
            </a:r>
            <a:r>
              <a:rPr lang="ko-KR" altLang="en-US" sz="1400" dirty="0"/>
              <a:t>파일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File 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\\system.txt"); // </a:t>
            </a:r>
            <a:r>
              <a:rPr lang="ko-KR" altLang="en-US" sz="1400" dirty="0" smtClean="0"/>
              <a:t>목적 </a:t>
            </a:r>
            <a:r>
              <a:rPr lang="ko-KR" altLang="en-US" sz="1400" dirty="0"/>
              <a:t>파일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FileReader </a:t>
            </a:r>
            <a:r>
              <a:rPr lang="en-US" altLang="ko-KR" sz="1400" dirty="0" err="1"/>
              <a:t>fr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fw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 out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fr</a:t>
            </a:r>
            <a:r>
              <a:rPr lang="en-US" altLang="ko-KR" sz="1400" dirty="0"/>
              <a:t> = new FileReader(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fw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); </a:t>
            </a:r>
            <a:endParaRPr lang="en-US" altLang="ko-KR" sz="1400" dirty="0" smtClean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in = new </a:t>
            </a:r>
            <a:r>
              <a:rPr lang="en-US" altLang="ko-KR" sz="1400" dirty="0" err="1"/>
              <a:t>BufferedReader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fr</a:t>
            </a:r>
            <a:r>
              <a:rPr lang="en-US" altLang="ko-KR" sz="1400" dirty="0" smtClean="0"/>
              <a:t>);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out = new </a:t>
            </a:r>
            <a:r>
              <a:rPr lang="en-US" altLang="ko-KR" sz="1400" dirty="0" err="1"/>
              <a:t>BufferedWriter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fw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while ((c = </a:t>
            </a:r>
            <a:r>
              <a:rPr lang="en-US" altLang="ko-KR" sz="1400" dirty="0" err="1"/>
              <a:t>in.read</a:t>
            </a:r>
            <a:r>
              <a:rPr lang="en-US" altLang="ko-KR" sz="1400" dirty="0"/>
              <a:t>())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out.write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smtClean="0"/>
              <a:t>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           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fr.close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fw.close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1472" y="1214422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문자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텍스트 파일을 복사하는 프로그램을 작성하라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00628" y="1643050"/>
            <a:ext cx="378619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} catch (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파일 복사 오류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4714884"/>
            <a:ext cx="4938724" cy="147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7-11 : </a:t>
            </a:r>
            <a:r>
              <a:rPr lang="ko-KR" altLang="en-US" dirty="0"/>
              <a:t>바이너리 파일 복사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1571612"/>
            <a:ext cx="500066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java.io.*;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BinaryCopy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File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= new File("c:\\windows\\explorer.exe"); // </a:t>
            </a:r>
            <a:r>
              <a:rPr lang="ko-KR" altLang="en-US" sz="1400" dirty="0"/>
              <a:t>복사할 파일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File 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 = new File("c:\\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\\</a:t>
            </a:r>
            <a:r>
              <a:rPr lang="en-US" altLang="ko-KR" sz="1400" dirty="0" err="1"/>
              <a:t>explorer.bin</a:t>
            </a:r>
            <a:r>
              <a:rPr lang="en-US" altLang="ko-KR" sz="1400" dirty="0"/>
              <a:t>"); // </a:t>
            </a:r>
            <a:r>
              <a:rPr lang="ko-KR" altLang="en-US" sz="1400" dirty="0"/>
              <a:t>복사될 파일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dirty="0"/>
              <a:t>FileInputStream fi = null;</a:t>
            </a:r>
          </a:p>
          <a:p>
            <a:pPr defTabSz="180000"/>
            <a:r>
              <a:rPr lang="en-US" altLang="ko-KR" sz="1400" dirty="0"/>
              <a:t>		FileOutputStream 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BufferedInputStream</a:t>
            </a:r>
            <a:r>
              <a:rPr lang="en-US" altLang="ko-KR" sz="1400" dirty="0"/>
              <a:t> in = null;</a:t>
            </a:r>
          </a:p>
          <a:p>
            <a:pPr defTabSz="180000"/>
            <a:r>
              <a:rPr lang="en-US" altLang="ko-KR" sz="1400" dirty="0"/>
              <a:t>		BufferedOutputStream out = null;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try {</a:t>
            </a:r>
          </a:p>
          <a:p>
            <a:pPr defTabSz="180000"/>
            <a:r>
              <a:rPr lang="en-US" altLang="ko-KR" sz="1400" dirty="0"/>
              <a:t>			fi = new FileInputStream(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 // </a:t>
            </a:r>
            <a:r>
              <a:rPr lang="ko-KR" altLang="en-US" sz="1400" dirty="0"/>
              <a:t>파일 입력 바이트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연결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 = new FileOutputStream(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); // </a:t>
            </a:r>
            <a:r>
              <a:rPr lang="ko-KR" altLang="en-US" sz="1400" dirty="0"/>
              <a:t>파일 출력 바이트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연결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in = new </a:t>
            </a:r>
            <a:r>
              <a:rPr lang="en-US" altLang="ko-KR" sz="1400" dirty="0" err="1"/>
              <a:t>BufferedInputStream</a:t>
            </a:r>
            <a:r>
              <a:rPr lang="en-US" altLang="ko-KR" sz="1400" dirty="0"/>
              <a:t>(fi); // </a:t>
            </a:r>
            <a:r>
              <a:rPr lang="ko-KR" altLang="en-US" sz="1400" dirty="0"/>
              <a:t>버퍼 입력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연결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out = new BufferedOutputStream(</a:t>
            </a:r>
            <a:r>
              <a:rPr lang="en-US" altLang="ko-KR" sz="1400" dirty="0" err="1"/>
              <a:t>fo</a:t>
            </a:r>
            <a:r>
              <a:rPr lang="en-US" altLang="ko-KR" sz="1400" dirty="0"/>
              <a:t>); // </a:t>
            </a:r>
            <a:r>
              <a:rPr lang="ko-KR" altLang="en-US" sz="1400" dirty="0"/>
              <a:t>버퍼 출력 </a:t>
            </a:r>
            <a:r>
              <a:rPr lang="ko-KR" altLang="en-US" sz="1400" dirty="0" err="1"/>
              <a:t>스트림에</a:t>
            </a:r>
            <a:r>
              <a:rPr lang="ko-KR" altLang="en-US" sz="1400" dirty="0"/>
              <a:t> 연결</a:t>
            </a:r>
          </a:p>
          <a:p>
            <a:pPr defTabSz="180000"/>
            <a:r>
              <a:rPr lang="ko-KR" altLang="en-US" sz="1400" dirty="0"/>
              <a:t>			</a:t>
            </a:r>
            <a:r>
              <a:rPr lang="en-US" altLang="ko-KR" sz="1400" dirty="0"/>
              <a:t>while ((c = </a:t>
            </a:r>
            <a:r>
              <a:rPr lang="en-US" altLang="ko-KR" sz="1400" dirty="0" err="1"/>
              <a:t>in.read</a:t>
            </a:r>
            <a:r>
              <a:rPr lang="en-US" altLang="ko-KR" sz="1400" dirty="0"/>
              <a:t>()) != -1) {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out.write</a:t>
            </a:r>
            <a:r>
              <a:rPr lang="en-US" altLang="ko-KR" sz="1400" dirty="0"/>
              <a:t>((char)c);</a:t>
            </a:r>
          </a:p>
          <a:p>
            <a:pPr defTabSz="180000"/>
            <a:r>
              <a:rPr lang="en-US" altLang="ko-KR" sz="1400" dirty="0"/>
              <a:t>			}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in.close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out.close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fi.close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fo.close</a:t>
            </a:r>
            <a:r>
              <a:rPr lang="en-US" altLang="ko-KR" sz="1400" dirty="0" smtClean="0"/>
              <a:t>();</a:t>
            </a:r>
            <a:endParaRPr lang="en-US" altLang="ko-KR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21" y="3786190"/>
            <a:ext cx="4312079" cy="261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1472" y="1214422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바이트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스트림을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이용하여 바이너리 파일을 복사하는 프로그램을 작성하라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57818" y="1571612"/>
            <a:ext cx="321471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		} catch (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파일 복사 오류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sv-SE" altLang="ko-KR" sz="1400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6" y="4971628"/>
            <a:ext cx="859948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45632" cy="70007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스트림의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단방향이다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2"/>
            <a:r>
              <a:rPr lang="ko-KR" altLang="en-US" dirty="0" smtClean="0"/>
              <a:t>방향에 따라 입력 </a:t>
            </a:r>
            <a:r>
              <a:rPr lang="ko-KR" altLang="en-US" dirty="0" err="1" smtClean="0"/>
              <a:t>스트림과</a:t>
            </a:r>
            <a:r>
              <a:rPr lang="ko-KR" altLang="en-US" dirty="0" smtClean="0"/>
              <a:t> 출력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나뉜다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스트림은</a:t>
            </a:r>
            <a:r>
              <a:rPr lang="ko-KR" altLang="en-US" dirty="0" smtClean="0"/>
              <a:t> 선입선출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FIFO </a:t>
            </a:r>
            <a:r>
              <a:rPr lang="ko-KR" altLang="en-US" dirty="0" smtClean="0"/>
              <a:t>구조이다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스트림은</a:t>
            </a:r>
            <a:r>
              <a:rPr lang="ko-KR" altLang="en-US" dirty="0" smtClean="0"/>
              <a:t> 연결될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스트림은</a:t>
            </a:r>
            <a:r>
              <a:rPr lang="ko-KR" altLang="en-US" dirty="0" smtClean="0"/>
              <a:t> 지연될 수 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입력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흐르는 통로인 파이프가 비어 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읽어갈 데이터가 없으므로 기다리게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출력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흐르는 통로인 파이프에 데이터가 꽉 차 있다면 컴퓨터는 빈 공간이 생길 때까지 기다린다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4947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488" y="6215082"/>
            <a:ext cx="476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표준 입력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System.in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에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</a:rPr>
              <a:t>InputStreamReader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스트림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연결</a:t>
            </a:r>
          </a:p>
        </p:txBody>
      </p:sp>
      <p:sp>
        <p:nvSpPr>
          <p:cNvPr id="7" name="타원 6"/>
          <p:cNvSpPr/>
          <p:nvPr/>
        </p:nvSpPr>
        <p:spPr>
          <a:xfrm>
            <a:off x="7750198" y="5158160"/>
            <a:ext cx="965206" cy="8426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프로그램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3914"/>
            <a:ext cx="6744242" cy="499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626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계층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490278"/>
            <a:ext cx="7031134" cy="44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99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단위의 바이너리 값을 읽고 쓰는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바이트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InputStream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OutputStream</a:t>
            </a:r>
            <a:r>
              <a:rPr lang="ko-KR" altLang="en-US" dirty="0" smtClean="0"/>
              <a:t>의 서브 클래스</a:t>
            </a:r>
            <a:endParaRPr lang="en-US" altLang="ko-KR" dirty="0" smtClean="0"/>
          </a:p>
          <a:p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java.io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 클래스로서 바이트 입출력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나타내는 모든 클래스의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파일로부터 바이트 데이터를 읽거나 파일로 저장하는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바이너리 데이터인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데이터의 입출력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기본 데이터 타입의 값을 바이너리 값으로 입출력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</a:t>
            </a:r>
            <a:r>
              <a:rPr lang="ko-KR" altLang="en-US" dirty="0" smtClean="0"/>
              <a:t>을 바이너리 값으로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FileInputStream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c:\test.txt</a:t>
            </a:r>
            <a:r>
              <a:rPr lang="ko-KR" altLang="en-US" dirty="0" smtClean="0"/>
              <a:t> 파일로부터 바이트 단위로 읽을 수 있는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파일 전체를 읽어 화면에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143116"/>
            <a:ext cx="507209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FileInputStream("c:\\test.txt");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143248"/>
            <a:ext cx="64807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FileInputStream fin = new FileInputStream("c:\\test.txt");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while((c = </a:t>
            </a:r>
            <a:r>
              <a:rPr lang="en-US" altLang="ko-KR" sz="1600" dirty="0" err="1"/>
              <a:t>fin.read</a:t>
            </a:r>
            <a:r>
              <a:rPr lang="en-US" altLang="ko-KR" sz="1600" dirty="0"/>
              <a:t>()) != -1) { // </a:t>
            </a:r>
            <a:r>
              <a:rPr lang="ko-KR" altLang="en-US" sz="1600" dirty="0"/>
              <a:t>파일 끝까지 반복하며 한 바이트씩 </a:t>
            </a:r>
            <a:r>
              <a:rPr lang="en-US" altLang="ko-KR" sz="1600" dirty="0"/>
              <a:t>c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읽어들인다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System.out.print</a:t>
            </a:r>
            <a:r>
              <a:rPr lang="en-US" altLang="ko-KR" sz="1600" dirty="0"/>
              <a:t>((char)c); // 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c</a:t>
            </a:r>
            <a:r>
              <a:rPr lang="ko-KR" altLang="en-US" sz="1600" dirty="0"/>
              <a:t>를 문자로 변환하여 화면에 출력한다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r>
              <a:rPr lang="en-US" altLang="ko-KR" sz="1600" dirty="0" err="1"/>
              <a:t>fin.close</a:t>
            </a:r>
            <a:r>
              <a:rPr lang="en-US" altLang="ko-KR" sz="1600" dirty="0"/>
              <a:t>(); // </a:t>
            </a:r>
            <a:r>
              <a:rPr lang="ko-KR" altLang="en-US" sz="1600" dirty="0" err="1"/>
              <a:t>스트림을</a:t>
            </a:r>
            <a:r>
              <a:rPr lang="ko-KR" altLang="en-US" sz="1600" dirty="0"/>
              <a:t> 닫는다</a:t>
            </a:r>
            <a:r>
              <a:rPr lang="en-US" altLang="ko-KR" sz="1600" dirty="0"/>
              <a:t>. </a:t>
            </a:r>
            <a:r>
              <a:rPr lang="ko-KR" altLang="en-US" sz="1600" dirty="0"/>
              <a:t>더 이상 </a:t>
            </a:r>
            <a:r>
              <a:rPr lang="ko-KR" altLang="en-US" sz="1600" dirty="0" err="1"/>
              <a:t>스트림으로부터</a:t>
            </a:r>
            <a:r>
              <a:rPr lang="ko-KR" altLang="en-US" sz="1600" dirty="0"/>
              <a:t> 읽을 수 없다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93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7-1 : </a:t>
            </a:r>
            <a:r>
              <a:rPr lang="en-US" altLang="ko-KR" dirty="0"/>
              <a:t>System.ini </a:t>
            </a:r>
            <a:r>
              <a:rPr lang="ko-KR" altLang="en-US" dirty="0"/>
              <a:t>파일을 읽어 화면에 출력하기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1928802"/>
            <a:ext cx="5678942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import java.io.*;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FileInputStreamEx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FileInputStream in = null;</a:t>
            </a:r>
          </a:p>
          <a:p>
            <a:pPr defTabSz="180000"/>
            <a:r>
              <a:rPr lang="en-US" altLang="ko-KR" sz="1600" dirty="0"/>
              <a:t>        try </a:t>
            </a:r>
            <a:r>
              <a:rPr lang="en-US" altLang="ko-KR" sz="1600" dirty="0" smtClean="0"/>
              <a:t>{</a:t>
            </a:r>
          </a:p>
          <a:p>
            <a:pPr defTabSz="180000"/>
            <a:r>
              <a:rPr lang="en-US" altLang="ko-KR" sz="1600" dirty="0" smtClean="0"/>
              <a:t>			  // </a:t>
            </a:r>
            <a:r>
              <a:rPr lang="ko-KR" altLang="en-US" sz="1600" dirty="0" smtClean="0"/>
              <a:t>파일과 연결된 바이트 </a:t>
            </a:r>
            <a:r>
              <a:rPr lang="ko-KR" altLang="en-US" sz="1600" dirty="0" err="1" smtClean="0"/>
              <a:t>스트림을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defTabSz="180000"/>
            <a:r>
              <a:rPr lang="en-US" altLang="ko-KR" sz="1600" dirty="0" smtClean="0"/>
              <a:t>            </a:t>
            </a:r>
            <a:r>
              <a:rPr lang="en-US" altLang="ko-KR" sz="1600" dirty="0"/>
              <a:t>in = new FileInputStream("c:\\windows\\system.ini"); </a:t>
            </a:r>
            <a:endParaRPr lang="en-US" altLang="ko-KR" sz="1600" dirty="0" smtClean="0"/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ko-KR" altLang="en-US" sz="1600" dirty="0" smtClean="0"/>
              <a:t>    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c;</a:t>
            </a:r>
          </a:p>
          <a:p>
            <a:pPr defTabSz="180000"/>
            <a:r>
              <a:rPr lang="en-US" altLang="ko-KR" sz="1600" dirty="0"/>
              <a:t>            while ((c = </a:t>
            </a:r>
            <a:r>
              <a:rPr lang="en-US" altLang="ko-KR" sz="1600" dirty="0" err="1"/>
              <a:t>in.read</a:t>
            </a:r>
            <a:r>
              <a:rPr lang="en-US" altLang="ko-KR" sz="1600" dirty="0"/>
              <a:t>()) != -1) { // -1</a:t>
            </a:r>
            <a:r>
              <a:rPr lang="ko-KR" altLang="en-US" sz="1600" dirty="0"/>
              <a:t>을 만나면 더 이상 입력이 없음</a:t>
            </a:r>
          </a:p>
          <a:p>
            <a:pPr defTabSz="180000"/>
            <a:r>
              <a:rPr lang="ko-KR" altLang="en-US" sz="1600" dirty="0"/>
              <a:t>                </a:t>
            </a:r>
            <a:r>
              <a:rPr lang="en-US" altLang="ko-KR" sz="1600" dirty="0" err="1"/>
              <a:t>System.out.print</a:t>
            </a:r>
            <a:r>
              <a:rPr lang="en-US" altLang="ko-KR" sz="1600" dirty="0"/>
              <a:t>((char)c); // 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c</a:t>
            </a:r>
            <a:r>
              <a:rPr lang="ko-KR" altLang="en-US" sz="1600" dirty="0"/>
              <a:t>를 문자로 변환하여 화면에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            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in.close</a:t>
            </a:r>
            <a:r>
              <a:rPr lang="en-US" altLang="ko-KR" sz="1600" dirty="0"/>
              <a:t>(); //</a:t>
            </a:r>
            <a:r>
              <a:rPr lang="ko-KR" altLang="en-US" sz="1600" dirty="0" err="1"/>
              <a:t>스트림을</a:t>
            </a:r>
            <a:r>
              <a:rPr lang="ko-KR" altLang="en-US" sz="1600" dirty="0"/>
              <a:t> 닫는다</a:t>
            </a:r>
            <a:r>
              <a:rPr lang="en-US" altLang="ko-KR" sz="1600" dirty="0"/>
              <a:t>. </a:t>
            </a:r>
            <a:r>
              <a:rPr lang="ko-KR" altLang="en-US" sz="1600" dirty="0"/>
              <a:t>더 이상 </a:t>
            </a:r>
            <a:r>
              <a:rPr lang="ko-KR" altLang="en-US" sz="1600" dirty="0" err="1"/>
              <a:t>스트림으로부터</a:t>
            </a:r>
            <a:r>
              <a:rPr lang="ko-KR" altLang="en-US" sz="1600" dirty="0"/>
              <a:t> 읽을 수 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        } catch (</a:t>
            </a:r>
            <a:r>
              <a:rPr lang="en-US" altLang="ko-KR" sz="1600" dirty="0" err="1"/>
              <a:t>IOException</a:t>
            </a:r>
            <a:r>
              <a:rPr lang="en-US" altLang="ko-KR" sz="1600" dirty="0"/>
              <a:t> e) {</a:t>
            </a:r>
          </a:p>
          <a:p>
            <a:pPr defTabSz="180000"/>
            <a:r>
              <a:rPr lang="en-US" altLang="ko-KR" sz="1600" dirty="0"/>
              <a:t>	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입출력 오류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/>
              <a:t>        }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3786190"/>
            <a:ext cx="3006016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for 16-bit app support</a:t>
            </a:r>
          </a:p>
          <a:p>
            <a:r>
              <a:rPr lang="en-US" altLang="ko-KR" sz="1400" dirty="0"/>
              <a:t>[386Enh]</a:t>
            </a:r>
          </a:p>
          <a:p>
            <a:r>
              <a:rPr lang="en-US" altLang="ko-KR" sz="1400" dirty="0"/>
              <a:t>woafont=dosapp.fon</a:t>
            </a:r>
          </a:p>
          <a:p>
            <a:r>
              <a:rPr lang="en-US" altLang="ko-KR" sz="1400" dirty="0"/>
              <a:t>EGA80WOA.FON=EGA80WOA.FON</a:t>
            </a:r>
          </a:p>
          <a:p>
            <a:r>
              <a:rPr lang="en-US" altLang="ko-KR" sz="1400" dirty="0"/>
              <a:t>EGA40WOA.FON=EGA40WOA.FON</a:t>
            </a:r>
          </a:p>
          <a:p>
            <a:r>
              <a:rPr lang="en-US" altLang="ko-KR" sz="1400" dirty="0"/>
              <a:t>CGA80WOA.FON=CGA80WOA.FON</a:t>
            </a:r>
          </a:p>
          <a:p>
            <a:r>
              <a:rPr lang="en-US" altLang="ko-KR" sz="1400" dirty="0" smtClean="0"/>
              <a:t>CGA40WOA.FON=CGA40WOA.FON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[drivers]</a:t>
            </a:r>
          </a:p>
          <a:p>
            <a:r>
              <a:rPr lang="en-US" altLang="ko-KR" sz="1400" dirty="0"/>
              <a:t>wave=mmdrv.dll</a:t>
            </a:r>
          </a:p>
          <a:p>
            <a:r>
              <a:rPr lang="en-US" altLang="ko-KR" sz="1400" dirty="0" smtClean="0"/>
              <a:t>timer=timer.drv</a:t>
            </a:r>
          </a:p>
          <a:p>
            <a:endParaRPr lang="en-US" altLang="ko-KR" sz="1400" dirty="0"/>
          </a:p>
          <a:p>
            <a:r>
              <a:rPr lang="en-US" altLang="ko-KR" sz="1400" dirty="0"/>
              <a:t>[mci]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71472" y="128586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FileInputStream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사용자 컴퓨터의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windows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디렉터리에 있는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파일을 읽고 화면에 출력하라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System.ini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파일은 텍스트 파일이다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643042" y="4000504"/>
            <a:ext cx="2305465" cy="340519"/>
          </a:xfrm>
          <a:prstGeom prst="wedgeRoundRectCallout">
            <a:avLst>
              <a:gd name="adj1" fmla="val -20444"/>
              <a:gd name="adj2" fmla="val 9145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키보드에서</a:t>
            </a:r>
            <a:r>
              <a:rPr lang="en-US" altLang="ko-KR" sz="1400" dirty="0" smtClean="0"/>
              <a:t>(ctrl-z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입력을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종료한다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5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이용한 파일 출력 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c:\</a:t>
            </a:r>
            <a:r>
              <a:rPr lang="en-US" altLang="ko-KR" dirty="0" err="1" smtClean="0"/>
              <a:t>test.out</a:t>
            </a:r>
            <a:r>
              <a:rPr lang="ko-KR" altLang="en-US" dirty="0" smtClean="0"/>
              <a:t> 파일에 바이트 단위로 쓸 수 있는 바이트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 코드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파일에 데이터 기록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c:\</a:t>
            </a:r>
            <a:r>
              <a:rPr lang="en-US" altLang="ko-KR" dirty="0" err="1" smtClean="0"/>
              <a:t>test.out</a:t>
            </a:r>
            <a:r>
              <a:rPr lang="ko-KR" altLang="en-US" dirty="0" smtClean="0"/>
              <a:t> 파일에 기록된 내용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2143116"/>
            <a:ext cx="52565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FileOutputStream 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new FileOutputStream("c:\\</a:t>
            </a:r>
            <a:r>
              <a:rPr lang="en-US" altLang="ko-KR" sz="1600" dirty="0" err="1"/>
              <a:t>test.out</a:t>
            </a:r>
            <a:r>
              <a:rPr lang="en-US" altLang="ko-KR" sz="1600" dirty="0"/>
              <a:t>");</a:t>
            </a:r>
            <a:endParaRPr lang="sv-SE" altLang="ko-KR" sz="16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000372"/>
            <a:ext cx="5472608" cy="1846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FileOutputStream </a:t>
            </a:r>
            <a:r>
              <a:rPr lang="en-US" altLang="ko-KR" sz="1600" dirty="0" err="1"/>
              <a:t>fout</a:t>
            </a:r>
            <a:r>
              <a:rPr lang="en-US" altLang="ko-KR" sz="1600" dirty="0"/>
              <a:t> = new FileOutputStream("c:\\</a:t>
            </a:r>
            <a:r>
              <a:rPr lang="en-US" altLang="ko-KR" sz="1600" dirty="0" err="1"/>
              <a:t>test.out</a:t>
            </a:r>
            <a:r>
              <a:rPr lang="en-US" altLang="ko-KR" sz="1600" dirty="0"/>
              <a:t>");</a:t>
            </a:r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[]={1,4,-1,88,50};</a:t>
            </a:r>
          </a:p>
          <a:p>
            <a:pPr defTabSz="180000"/>
            <a:r>
              <a:rPr lang="en-US" altLang="ko-KR" sz="1600" dirty="0"/>
              <a:t>byte b[]={7,51,3,4,1,24};</a:t>
            </a:r>
          </a:p>
          <a:p>
            <a:pPr defTabSz="180000"/>
            <a:r>
              <a:rPr lang="en-US" altLang="ko-KR" sz="1600" dirty="0"/>
              <a:t>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</a:t>
            </a:r>
            <a:r>
              <a:rPr lang="en-US" altLang="ko-KR" sz="1600" dirty="0" err="1"/>
              <a:t>num.length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fout.write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[i]); // </a:t>
            </a:r>
            <a:r>
              <a:rPr lang="ko-KR" altLang="en-US" sz="1600" dirty="0"/>
              <a:t>파일에 정수 값을 바이트 정보로 기록한다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err="1"/>
              <a:t>fout.write</a:t>
            </a:r>
            <a:r>
              <a:rPr lang="en-US" altLang="ko-KR" sz="1600" dirty="0"/>
              <a:t>(b); // </a:t>
            </a:r>
            <a:r>
              <a:rPr lang="ko-KR" altLang="en-US" sz="1600" dirty="0"/>
              <a:t>파일에 바이트 배열의 내용을 모두 그대로 기록한다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 err="1"/>
              <a:t>fout.close</a:t>
            </a:r>
            <a:r>
              <a:rPr lang="en-US" altLang="ko-KR" sz="1600" dirty="0"/>
              <a:t>();</a:t>
            </a:r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857224" y="5214950"/>
            <a:ext cx="7704856" cy="1093413"/>
            <a:chOff x="857224" y="5214950"/>
            <a:chExt cx="7704856" cy="10934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723981"/>
              <a:ext cx="7704856" cy="58438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3108" y="5214950"/>
              <a:ext cx="3746529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10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8521</TotalTime>
  <Words>1531</Words>
  <Application>Microsoft Office PowerPoint</Application>
  <PresentationFormat>화면 슬라이드 쇼(4:3)</PresentationFormat>
  <Paragraphs>579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제 7 장 입출력 스트림</vt:lpstr>
      <vt:lpstr>스트림</vt:lpstr>
      <vt:lpstr>스트림의 특징</vt:lpstr>
      <vt:lpstr>바이트 스트림 클래스 계층 구조</vt:lpstr>
      <vt:lpstr>문자 스트림 클래스 계층 구조</vt:lpstr>
      <vt:lpstr>바이트 스트림</vt:lpstr>
      <vt:lpstr>FileInputStream 사용 예</vt:lpstr>
      <vt:lpstr>예제 7-1 : System.ini 파일을 읽어 화면에 출력하기</vt:lpstr>
      <vt:lpstr>FileOutputStream을 이용한 파일 출력 스트림</vt:lpstr>
      <vt:lpstr>예제 7-2 : FileOutputStream과 DataOutputStream을 이용한 파일 출력</vt:lpstr>
      <vt:lpstr>예제 실행 결과 - 출력 파일의 내용 </vt:lpstr>
      <vt:lpstr>예제 7-3 : FileInputStream과 DataInputStream을 이용하여 파일로부터 기본 데이터 타입 읽기</vt:lpstr>
      <vt:lpstr>문자 스트림</vt:lpstr>
      <vt:lpstr>문자 스트림의 종류</vt:lpstr>
      <vt:lpstr>예제 7-4 : System.ini 파일 읽기</vt:lpstr>
      <vt:lpstr>예제 7-5 : 문자 집합 지정이 잘못된 한글 파일 읽기</vt:lpstr>
      <vt:lpstr>예제 7-6 : 한글 파일 읽기</vt:lpstr>
      <vt:lpstr>FileWriter 사용 예</vt:lpstr>
      <vt:lpstr>예제 7-7 : 키보드 입력을 파일로 저장하기</vt:lpstr>
      <vt:lpstr>버퍼 입출력 스트림과 버퍼 입출력의 특징</vt:lpstr>
      <vt:lpstr>버퍼 스트림의 종류</vt:lpstr>
      <vt:lpstr>BufferedOutputStream 사용 예</vt:lpstr>
      <vt:lpstr>예제 7-8 : 버퍼 출력 이용 예제</vt:lpstr>
      <vt:lpstr>File 클래스</vt:lpstr>
      <vt:lpstr>File 클래스 생성자와 주요 메소드</vt:lpstr>
      <vt:lpstr>File 클래스 사용 예</vt:lpstr>
      <vt:lpstr>예제 7-9 : File 클래스 활용한 파일 관리</vt:lpstr>
      <vt:lpstr>예제 7-10 : 텍스트 파일 복사</vt:lpstr>
      <vt:lpstr>예제 7-11 : 바이너리 파일 복사</vt:lpstr>
    </vt:vector>
  </TitlesOfParts>
  <Company>한성대학교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Windows User</cp:lastModifiedBy>
  <cp:revision>1906</cp:revision>
  <dcterms:created xsi:type="dcterms:W3CDTF">2009-09-01T01:24:33Z</dcterms:created>
  <dcterms:modified xsi:type="dcterms:W3CDTF">2011-07-31T20:31:14Z</dcterms:modified>
</cp:coreProperties>
</file>