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297" r:id="rId3"/>
    <p:sldId id="362" r:id="rId4"/>
    <p:sldId id="345" r:id="rId5"/>
    <p:sldId id="327" r:id="rId6"/>
    <p:sldId id="334" r:id="rId7"/>
    <p:sldId id="332" r:id="rId8"/>
    <p:sldId id="329" r:id="rId9"/>
    <p:sldId id="330" r:id="rId10"/>
    <p:sldId id="354" r:id="rId11"/>
    <p:sldId id="331" r:id="rId12"/>
    <p:sldId id="328" r:id="rId13"/>
    <p:sldId id="305" r:id="rId14"/>
    <p:sldId id="333" r:id="rId15"/>
    <p:sldId id="340" r:id="rId16"/>
    <p:sldId id="335" r:id="rId17"/>
    <p:sldId id="336" r:id="rId18"/>
    <p:sldId id="337" r:id="rId19"/>
    <p:sldId id="306" r:id="rId20"/>
    <p:sldId id="355" r:id="rId21"/>
    <p:sldId id="339" r:id="rId22"/>
    <p:sldId id="304" r:id="rId23"/>
    <p:sldId id="312" r:id="rId24"/>
    <p:sldId id="326" r:id="rId25"/>
    <p:sldId id="324" r:id="rId26"/>
    <p:sldId id="356" r:id="rId27"/>
    <p:sldId id="342" r:id="rId28"/>
    <p:sldId id="363" r:id="rId29"/>
    <p:sldId id="347" r:id="rId30"/>
    <p:sldId id="310" r:id="rId31"/>
    <p:sldId id="350" r:id="rId32"/>
    <p:sldId id="317" r:id="rId33"/>
    <p:sldId id="285" r:id="rId34"/>
    <p:sldId id="298" r:id="rId35"/>
    <p:sldId id="357" r:id="rId36"/>
    <p:sldId id="321" r:id="rId37"/>
    <p:sldId id="323" r:id="rId38"/>
    <p:sldId id="351" r:id="rId39"/>
    <p:sldId id="284" r:id="rId40"/>
    <p:sldId id="358" r:id="rId41"/>
    <p:sldId id="359" r:id="rId42"/>
    <p:sldId id="288" r:id="rId43"/>
    <p:sldId id="360" r:id="rId44"/>
    <p:sldId id="294" r:id="rId45"/>
    <p:sldId id="295" r:id="rId46"/>
    <p:sldId id="361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CE6F0"/>
    <a:srgbClr val="FDFDA9"/>
    <a:srgbClr val="ADA5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786" autoAdjust="0"/>
  </p:normalViewPr>
  <p:slideViewPr>
    <p:cSldViewPr>
      <p:cViewPr varScale="1">
        <p:scale>
          <a:sx n="107" d="100"/>
          <a:sy n="107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008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C0059DB-43D2-4F09-9D89-88802E536443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00"/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652964A4-B08D-45E3-997A-111A4EF97F8E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C3E987A7-D306-4B44-8BB7-B8D60D26249B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5F8D1871-A16C-43AA-8DC3-14EC1D80E838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F3F450A3-3455-4166-A9D9-824352221172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C21F6DA9-07AD-4248-B2BA-7FFF4DCDB3C0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794DC4E8-378A-41B3-A73C-DAC62BEEC68F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C7E79C6A-9D7A-434B-9E0B-658D35DC9F13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0F70AB06-2212-46F0-B8BE-B17D994691B6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58D9737-A384-4CFA-B657-E81AF4F3C020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000108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00108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99217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1.4.2/docs/api/java/util/Vecto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8 </a:t>
            </a:r>
            <a:r>
              <a:rPr lang="ko-KR" altLang="en-US" smtClean="0"/>
              <a:t>장 제네릭과 컬렉션 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컬렉션과 자동 </a:t>
            </a:r>
            <a:r>
              <a:rPr lang="ko-KR" altLang="en-US" dirty="0" err="1"/>
              <a:t>박싱</a:t>
            </a:r>
            <a:r>
              <a:rPr lang="en-US" altLang="ko-KR" dirty="0"/>
              <a:t>/</a:t>
            </a:r>
            <a:r>
              <a:rPr lang="ko-KR" altLang="en-US" dirty="0" err="1"/>
              <a:t>언박싱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JDK 1.5 </a:t>
            </a:r>
            <a:r>
              <a:rPr lang="ko-KR" altLang="en-US" sz="2000" dirty="0"/>
              <a:t>이전 </a:t>
            </a:r>
            <a:r>
              <a:rPr lang="ko-KR" altLang="en-US" sz="2000" dirty="0" smtClean="0"/>
              <a:t>버전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Wrapper </a:t>
            </a:r>
            <a:r>
              <a:rPr lang="ko-KR" altLang="en-US" sz="1800" dirty="0"/>
              <a:t>클래스를 </a:t>
            </a:r>
            <a:r>
              <a:rPr lang="ko-KR" altLang="en-US" sz="1800" dirty="0" smtClean="0"/>
              <a:t>이용하여 </a:t>
            </a:r>
            <a:r>
              <a:rPr lang="ko-KR" altLang="en-US" sz="1800" dirty="0"/>
              <a:t>기본 타입을 객체로 만들어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marL="365760" lvl="1" indent="0">
              <a:buNone/>
            </a:pPr>
            <a:endParaRPr lang="en-US" altLang="ko-KR" sz="1800" dirty="0" smtClean="0"/>
          </a:p>
          <a:p>
            <a:pPr lvl="1"/>
            <a:r>
              <a:rPr lang="ko-KR" altLang="en-US" sz="1800" dirty="0" smtClean="0"/>
              <a:t>컬렉션으로부터 </a:t>
            </a:r>
            <a:r>
              <a:rPr lang="ko-KR" altLang="en-US" sz="1800" dirty="0"/>
              <a:t>요소를 </a:t>
            </a:r>
            <a:r>
              <a:rPr lang="ko-KR" altLang="en-US" sz="1800" dirty="0" smtClean="0"/>
              <a:t>얻어올 때도 </a:t>
            </a:r>
            <a:r>
              <a:rPr lang="ko-KR" altLang="en-US" sz="1800" dirty="0"/>
              <a:t>해당 타입의 </a:t>
            </a:r>
            <a:r>
              <a:rPr lang="ko-KR" altLang="en-US" sz="1800" dirty="0" smtClean="0"/>
              <a:t>값을 얻어오는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호출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JDK 1.5</a:t>
            </a:r>
            <a:r>
              <a:rPr lang="ko-KR" altLang="en-US" sz="2000" dirty="0" smtClean="0"/>
              <a:t>부터</a:t>
            </a:r>
            <a:endParaRPr lang="en-US" altLang="ko-KR" sz="2000" dirty="0" smtClean="0"/>
          </a:p>
          <a:p>
            <a:pPr lvl="1"/>
            <a:r>
              <a:rPr lang="ko-KR" altLang="en-US" sz="1800" dirty="0"/>
              <a:t>자동 </a:t>
            </a:r>
            <a:r>
              <a:rPr lang="ko-KR" altLang="en-US" sz="1800" dirty="0" err="1"/>
              <a:t>박싱</a:t>
            </a:r>
            <a:r>
              <a:rPr lang="en-US" altLang="ko-KR" sz="1800" dirty="0"/>
              <a:t>/</a:t>
            </a:r>
            <a:r>
              <a:rPr lang="ko-KR" altLang="en-US" sz="1800" dirty="0" err="1"/>
              <a:t>언박싱의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기능 추가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1988840"/>
            <a:ext cx="4357702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Vector v = new Vector();</a:t>
            </a:r>
          </a:p>
          <a:p>
            <a:r>
              <a:rPr lang="en-US" altLang="ko-KR" sz="1600" dirty="0" err="1"/>
              <a:t>v.add</a:t>
            </a:r>
            <a:r>
              <a:rPr lang="en-US" altLang="ko-KR" sz="1600" dirty="0"/>
              <a:t>(new Integer(4));</a:t>
            </a:r>
          </a:p>
          <a:p>
            <a:r>
              <a:rPr lang="en-US" altLang="ko-KR" sz="1600" dirty="0" err="1"/>
              <a:t>v.add</a:t>
            </a:r>
            <a:r>
              <a:rPr lang="en-US" altLang="ko-KR" sz="1600" dirty="0"/>
              <a:t>(new Character(’r’));</a:t>
            </a:r>
          </a:p>
          <a:p>
            <a:r>
              <a:rPr lang="en-US" altLang="ko-KR" sz="1600" dirty="0" err="1"/>
              <a:t>v.add</a:t>
            </a:r>
            <a:r>
              <a:rPr lang="en-US" altLang="ko-KR" sz="1600" dirty="0"/>
              <a:t>(new Double(3.14));</a:t>
            </a:r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3717032"/>
            <a:ext cx="435770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Integer n = (Integer)</a:t>
            </a:r>
            <a:r>
              <a:rPr lang="en-US" altLang="ko-KR" sz="1600" dirty="0" err="1"/>
              <a:t>v.get</a:t>
            </a:r>
            <a:r>
              <a:rPr lang="en-US" altLang="ko-KR" sz="1600" dirty="0"/>
              <a:t>(0);</a:t>
            </a:r>
          </a:p>
          <a:p>
            <a:r>
              <a:rPr lang="nn-NO" altLang="ko-KR" sz="1600" dirty="0"/>
              <a:t>int k = n.intValue(); // k = 4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331640" y="5229200"/>
            <a:ext cx="4824536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Vector v = new Vector();</a:t>
            </a:r>
          </a:p>
          <a:p>
            <a:r>
              <a:rPr lang="en-US" altLang="ko-KR" sz="1600" dirty="0" err="1"/>
              <a:t>v.add</a:t>
            </a:r>
            <a:r>
              <a:rPr lang="en-US" altLang="ko-KR" sz="1600" dirty="0"/>
              <a:t>(4); // 4 → new Integer(4)</a:t>
            </a:r>
            <a:r>
              <a:rPr lang="ko-KR" altLang="en-US" sz="1600" dirty="0"/>
              <a:t>로 자동 </a:t>
            </a:r>
            <a:r>
              <a:rPr lang="ko-KR" altLang="en-US" sz="1600" dirty="0" err="1"/>
              <a:t>박싱</a:t>
            </a:r>
            <a:endParaRPr lang="ko-KR" altLang="en-US" sz="1600" dirty="0"/>
          </a:p>
          <a:p>
            <a:r>
              <a:rPr lang="en-US" altLang="ko-KR" sz="1600" dirty="0" err="1"/>
              <a:t>v.add</a:t>
            </a:r>
            <a:r>
              <a:rPr lang="en-US" altLang="ko-KR" sz="1600" dirty="0"/>
              <a:t>(’r’); // ’r’ → new Character(’r’)</a:t>
            </a:r>
            <a:r>
              <a:rPr lang="ko-KR" altLang="en-US" sz="1600" dirty="0"/>
              <a:t>로 자동 </a:t>
            </a:r>
            <a:r>
              <a:rPr lang="ko-KR" altLang="en-US" sz="1600" dirty="0" err="1"/>
              <a:t>박싱</a:t>
            </a:r>
            <a:endParaRPr lang="ko-KR" altLang="en-US" sz="1600" dirty="0"/>
          </a:p>
          <a:p>
            <a:r>
              <a:rPr lang="en-US" altLang="ko-KR" sz="1600" dirty="0" err="1"/>
              <a:t>v.add</a:t>
            </a:r>
            <a:r>
              <a:rPr lang="en-US" altLang="ko-KR" sz="1600" dirty="0"/>
              <a:t>(3.14); // 3.14 → new Double(3.14)</a:t>
            </a:r>
            <a:r>
              <a:rPr lang="ko-KR" altLang="en-US" sz="1600" dirty="0"/>
              <a:t>로 자동 </a:t>
            </a:r>
            <a:r>
              <a:rPr lang="ko-KR" altLang="en-US" sz="1600" dirty="0" err="1"/>
              <a:t>박싱</a:t>
            </a:r>
            <a:endParaRPr lang="ko-KR" altLang="en-US" sz="1600" dirty="0"/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k = </a:t>
            </a:r>
            <a:r>
              <a:rPr lang="en-US" altLang="ko-KR" sz="1600" dirty="0" err="1"/>
              <a:t>v.get</a:t>
            </a:r>
            <a:r>
              <a:rPr lang="en-US" altLang="ko-KR" sz="1600" dirty="0"/>
              <a:t>(0); // Integer </a:t>
            </a:r>
            <a:r>
              <a:rPr lang="ko-KR" altLang="en-US" sz="1600" dirty="0"/>
              <a:t>타입이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dirty="0"/>
              <a:t>타입으로 자동 </a:t>
            </a:r>
            <a:r>
              <a:rPr lang="ko-KR" altLang="en-US" sz="1600" dirty="0" err="1"/>
              <a:t>언박싱</a:t>
            </a:r>
            <a:r>
              <a:rPr lang="en-US" altLang="ko-KR" sz="1600" dirty="0"/>
              <a:t>, k = 4</a:t>
            </a:r>
            <a:endParaRPr lang="en-US" altLang="ko-KR" sz="16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78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8-1 : </a:t>
            </a:r>
            <a:r>
              <a:rPr lang="ko-KR" altLang="en-US" dirty="0"/>
              <a:t>벡터 내의 모든 요소 객체 출력하기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7158" y="1643050"/>
            <a:ext cx="4357702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import </a:t>
            </a:r>
            <a:r>
              <a:rPr lang="en-US" altLang="ko-KR" sz="1400" b="1" dirty="0" err="1" smtClean="0"/>
              <a:t>java.util.Vector</a:t>
            </a:r>
            <a:r>
              <a:rPr lang="en-US" altLang="ko-KR" sz="1400" b="1" dirty="0" smtClean="0"/>
              <a:t>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VectorEx</a:t>
            </a:r>
            <a:r>
              <a:rPr lang="en-US" altLang="ko-KR" sz="1400" b="1" dirty="0" smtClean="0"/>
              <a:t> {</a:t>
            </a:r>
          </a:p>
          <a:p>
            <a:pPr defTabSz="180000"/>
            <a:r>
              <a:rPr lang="en-US" altLang="ko-KR" sz="1400" b="1" dirty="0" smtClean="0"/>
              <a:t>	public static void main(String[] </a:t>
            </a:r>
            <a:r>
              <a:rPr lang="en-US" altLang="ko-KR" sz="1400" b="1" dirty="0" err="1" smtClean="0"/>
              <a:t>args</a:t>
            </a:r>
            <a:r>
              <a:rPr lang="en-US" altLang="ko-KR" sz="1400" b="1" dirty="0" smtClean="0"/>
              <a:t>) {</a:t>
            </a:r>
          </a:p>
          <a:p>
            <a:pPr defTabSz="180000"/>
            <a:r>
              <a:rPr lang="en-US" altLang="ko-KR" sz="1400" dirty="0" smtClean="0"/>
              <a:t>		Vector v = </a:t>
            </a:r>
            <a:r>
              <a:rPr lang="en-US" altLang="ko-KR" sz="1400" b="1" dirty="0" smtClean="0"/>
              <a:t>new Vector();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v.add</a:t>
            </a:r>
            <a:r>
              <a:rPr lang="en-US" altLang="ko-KR" sz="1400" dirty="0" smtClean="0"/>
              <a:t>("Hello");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v.add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new Integer(4));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v.add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new Double(3.14)); </a:t>
            </a:r>
          </a:p>
          <a:p>
            <a:pPr defTabSz="180000"/>
            <a:r>
              <a:rPr lang="en-US" altLang="ko-KR" sz="1400" b="1" dirty="0" smtClean="0"/>
              <a:t>		</a:t>
            </a:r>
            <a:r>
              <a:rPr lang="en-US" altLang="ko-KR" sz="1400" dirty="0" err="1" smtClean="0"/>
              <a:t>System.</a:t>
            </a:r>
            <a:r>
              <a:rPr lang="en-US" altLang="ko-KR" sz="1400" i="1" dirty="0" err="1" smtClean="0"/>
              <a:t>out.println</a:t>
            </a:r>
            <a:r>
              <a:rPr lang="en-US" altLang="ko-KR" sz="1400" i="1" dirty="0" smtClean="0"/>
              <a:t>("</a:t>
            </a:r>
            <a:r>
              <a:rPr lang="ko-KR" altLang="en-US" sz="1400" i="1" dirty="0" smtClean="0"/>
              <a:t>벡터내의 요소 객체 수 </a:t>
            </a:r>
            <a:r>
              <a:rPr lang="en-US" altLang="ko-KR" sz="1400" i="1" dirty="0" smtClean="0"/>
              <a:t>:"+</a:t>
            </a:r>
            <a:r>
              <a:rPr lang="en-US" altLang="ko-KR" sz="1400" i="1" dirty="0" err="1" smtClean="0"/>
              <a:t>v.size</a:t>
            </a:r>
            <a:r>
              <a:rPr lang="en-US" altLang="ko-KR" sz="1400" i="1" dirty="0" smtClean="0"/>
              <a:t>());</a:t>
            </a:r>
          </a:p>
          <a:p>
            <a:pPr defTabSz="180000"/>
            <a:r>
              <a:rPr lang="en-US" altLang="ko-KR" sz="1400" i="1" dirty="0" smtClean="0"/>
              <a:t>		</a:t>
            </a:r>
            <a:r>
              <a:rPr lang="en-US" altLang="ko-KR" sz="1400" dirty="0" err="1" smtClean="0"/>
              <a:t>System.</a:t>
            </a:r>
            <a:r>
              <a:rPr lang="en-US" altLang="ko-KR" sz="1400" i="1" dirty="0" err="1" smtClean="0"/>
              <a:t>out.println</a:t>
            </a:r>
            <a:r>
              <a:rPr lang="en-US" altLang="ko-KR" sz="1400" i="1" dirty="0" smtClean="0"/>
              <a:t>("</a:t>
            </a:r>
            <a:r>
              <a:rPr lang="ko-KR" altLang="en-US" sz="1400" i="1" dirty="0" smtClean="0"/>
              <a:t>벡터의 현재 용량 </a:t>
            </a:r>
            <a:r>
              <a:rPr lang="en-US" altLang="ko-KR" sz="1400" i="1" dirty="0" smtClean="0"/>
              <a:t>:"+</a:t>
            </a:r>
            <a:r>
              <a:rPr lang="en-US" altLang="ko-KR" sz="1400" i="1" dirty="0" err="1" smtClean="0"/>
              <a:t>v.capacity</a:t>
            </a:r>
            <a:r>
              <a:rPr lang="en-US" altLang="ko-KR" sz="1400" i="1" dirty="0" smtClean="0"/>
              <a:t>());</a:t>
            </a:r>
          </a:p>
          <a:p>
            <a:endParaRPr lang="en-US" altLang="ko-KR" sz="1400" b="1" dirty="0" smtClean="0"/>
          </a:p>
          <a:p>
            <a:pPr defTabSz="180000"/>
            <a:r>
              <a:rPr lang="en-US" altLang="ko-KR" sz="1400" b="1" dirty="0" smtClean="0"/>
              <a:t>		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=0;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&lt;</a:t>
            </a:r>
            <a:r>
              <a:rPr lang="en-US" altLang="ko-KR" sz="1400" b="1" dirty="0" err="1" smtClean="0"/>
              <a:t>v.size</a:t>
            </a:r>
            <a:r>
              <a:rPr lang="en-US" altLang="ko-KR" sz="1400" b="1" dirty="0" smtClean="0"/>
              <a:t>();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++) {</a:t>
            </a:r>
          </a:p>
          <a:p>
            <a:pPr defTabSz="180000"/>
            <a:r>
              <a:rPr lang="en-US" altLang="ko-KR" sz="1400" dirty="0" smtClean="0"/>
              <a:t>			Object 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v.get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b="1" dirty="0" smtClean="0"/>
              <a:t>			if(</a:t>
            </a:r>
            <a:r>
              <a:rPr lang="en-US" altLang="ko-KR" sz="1400" b="1" dirty="0" err="1" smtClean="0"/>
              <a:t>obj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instanceof</a:t>
            </a:r>
            <a:r>
              <a:rPr lang="en-US" altLang="ko-KR" sz="1400" b="1" dirty="0" smtClean="0"/>
              <a:t> String) {</a:t>
            </a:r>
          </a:p>
          <a:p>
            <a:pPr defTabSz="180000"/>
            <a:r>
              <a:rPr lang="en-US" altLang="ko-KR" sz="1400" dirty="0" smtClean="0"/>
              <a:t>				String 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 = (String)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</a:t>
            </a:r>
            <a:r>
              <a:rPr lang="en-US" altLang="ko-KR" sz="1400" i="1" dirty="0" err="1" smtClean="0"/>
              <a:t>out.println</a:t>
            </a:r>
            <a:r>
              <a:rPr lang="en-US" altLang="ko-KR" sz="1400" i="1" dirty="0" smtClean="0"/>
              <a:t>(</a:t>
            </a:r>
            <a:r>
              <a:rPr lang="en-US" altLang="ko-KR" sz="1400" i="1" dirty="0" err="1" smtClean="0"/>
              <a:t>str</a:t>
            </a:r>
            <a:r>
              <a:rPr lang="en-US" altLang="ko-KR" sz="1400" i="1" dirty="0" smtClean="0"/>
              <a:t>);</a:t>
            </a:r>
          </a:p>
          <a:p>
            <a:pPr defTabSz="180000"/>
            <a:r>
              <a:rPr lang="en-US" altLang="ko-KR" sz="1400" dirty="0" smtClean="0"/>
              <a:t>			}</a:t>
            </a:r>
          </a:p>
          <a:p>
            <a:pPr defTabSz="180000"/>
            <a:r>
              <a:rPr lang="en-US" altLang="ko-KR" sz="1400" b="1" dirty="0" smtClean="0"/>
              <a:t>			else if(</a:t>
            </a:r>
            <a:r>
              <a:rPr lang="en-US" altLang="ko-KR" sz="1400" b="1" dirty="0" err="1" smtClean="0"/>
              <a:t>obj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instanceof</a:t>
            </a:r>
            <a:r>
              <a:rPr lang="en-US" altLang="ko-KR" sz="1400" b="1" dirty="0" smtClean="0"/>
              <a:t> Integer) {</a:t>
            </a:r>
          </a:p>
          <a:p>
            <a:pPr defTabSz="180000"/>
            <a:r>
              <a:rPr lang="en-US" altLang="ko-KR" sz="1400" dirty="0" smtClean="0"/>
              <a:t>				Integer x = (Integer)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b="1" dirty="0" smtClean="0"/>
              <a:t>				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n = </a:t>
            </a:r>
            <a:r>
              <a:rPr lang="en-US" altLang="ko-KR" sz="1400" b="1" dirty="0" err="1" smtClean="0"/>
              <a:t>x.intValue</a:t>
            </a:r>
            <a:r>
              <a:rPr lang="en-US" altLang="ko-KR" sz="1400" b="1" dirty="0" smtClean="0"/>
              <a:t>();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</a:t>
            </a:r>
            <a:r>
              <a:rPr lang="en-US" altLang="ko-KR" sz="1400" i="1" dirty="0" err="1" smtClean="0"/>
              <a:t>out.println</a:t>
            </a:r>
            <a:r>
              <a:rPr lang="en-US" altLang="ko-KR" sz="1400" i="1" dirty="0" smtClean="0"/>
              <a:t>(n);</a:t>
            </a:r>
          </a:p>
          <a:p>
            <a:pPr defTabSz="180000"/>
            <a:r>
              <a:rPr lang="en-US" altLang="ko-KR" sz="1400" dirty="0" smtClean="0"/>
              <a:t>			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00628" y="5000636"/>
            <a:ext cx="1820150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벡터내의 요소 객체 수 </a:t>
            </a:r>
            <a:r>
              <a:rPr lang="en-US" altLang="ko-KR" sz="1400" dirty="0" smtClean="0"/>
              <a:t>:3</a:t>
            </a:r>
          </a:p>
          <a:p>
            <a:r>
              <a:rPr lang="ko-KR" altLang="en-US" sz="1400" dirty="0" smtClean="0"/>
              <a:t>벡터의 현재 용량 </a:t>
            </a:r>
            <a:r>
              <a:rPr lang="en-US" altLang="ko-KR" sz="1400" dirty="0" smtClean="0"/>
              <a:t>:10</a:t>
            </a:r>
          </a:p>
          <a:p>
            <a:r>
              <a:rPr lang="en-US" altLang="ko-KR" sz="1400" dirty="0" smtClean="0"/>
              <a:t>Hello</a:t>
            </a:r>
          </a:p>
          <a:p>
            <a:r>
              <a:rPr lang="en-US" altLang="ko-KR" sz="1400" dirty="0" smtClean="0"/>
              <a:t>4</a:t>
            </a:r>
          </a:p>
          <a:p>
            <a:r>
              <a:rPr lang="en-US" altLang="ko-KR" sz="1400" dirty="0" smtClean="0"/>
              <a:t>3.14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571472" y="1214422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코드에 대한 결과는 무엇인가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29190" y="1643050"/>
            <a:ext cx="378621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			else if(</a:t>
            </a:r>
            <a:r>
              <a:rPr lang="en-US" altLang="ko-KR" sz="1400" b="1" dirty="0" err="1" smtClean="0"/>
              <a:t>obj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instanceof</a:t>
            </a:r>
            <a:r>
              <a:rPr lang="en-US" altLang="ko-KR" sz="1400" b="1" dirty="0" smtClean="0"/>
              <a:t> Double) {</a:t>
            </a:r>
          </a:p>
          <a:p>
            <a:pPr defTabSz="180000"/>
            <a:r>
              <a:rPr lang="en-US" altLang="ko-KR" sz="1400" dirty="0" smtClean="0"/>
              <a:t>				Double y = (Double)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b="1" dirty="0" smtClean="0"/>
              <a:t>				double d = </a:t>
            </a:r>
            <a:r>
              <a:rPr lang="en-US" altLang="ko-KR" sz="1400" b="1" dirty="0" err="1" smtClean="0"/>
              <a:t>y.doubleValue</a:t>
            </a:r>
            <a:r>
              <a:rPr lang="en-US" altLang="ko-KR" sz="1400" b="1" dirty="0" smtClean="0"/>
              <a:t>();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</a:t>
            </a:r>
            <a:r>
              <a:rPr lang="en-US" altLang="ko-KR" sz="1400" i="1" dirty="0" err="1" smtClean="0"/>
              <a:t>out.println</a:t>
            </a:r>
            <a:r>
              <a:rPr lang="en-US" altLang="ko-KR" sz="1400" i="1" dirty="0" smtClean="0"/>
              <a:t>(d);</a:t>
            </a:r>
          </a:p>
          <a:p>
            <a:pPr defTabSz="180000"/>
            <a:r>
              <a:rPr lang="en-US" altLang="ko-KR" sz="1400" dirty="0" smtClean="0"/>
              <a:t>			}</a:t>
            </a:r>
          </a:p>
          <a:p>
            <a:pPr defTabSz="180000"/>
            <a:r>
              <a:rPr lang="en-US" altLang="ko-KR" sz="1400" dirty="0" smtClean="0"/>
              <a:t>		}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8-2 : </a:t>
            </a:r>
            <a:r>
              <a:rPr lang="ko-KR" altLang="en-US" dirty="0" smtClean="0"/>
              <a:t>벡터에 있는 객체 중에서 정수 값만 모두 더하기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714488"/>
            <a:ext cx="3473451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java.util.Vector</a:t>
            </a:r>
            <a:r>
              <a:rPr lang="en-US" altLang="ko-KR" sz="1600" dirty="0" smtClean="0"/>
              <a:t>;</a:t>
            </a:r>
          </a:p>
          <a:p>
            <a:pPr defTabSz="180000"/>
            <a:endParaRPr lang="ko-KR" altLang="en-US" sz="1600" dirty="0" smtClean="0"/>
          </a:p>
          <a:p>
            <a:pPr defTabSz="180000"/>
            <a:r>
              <a:rPr lang="en-US" altLang="ko-KR" sz="1600" dirty="0" smtClean="0"/>
              <a:t>public class </a:t>
            </a:r>
            <a:r>
              <a:rPr lang="en-US" altLang="ko-KR" sz="1600" dirty="0" err="1" smtClean="0"/>
              <a:t>VectorAddEx</a:t>
            </a:r>
            <a:r>
              <a:rPr lang="en-US" altLang="ko-KR" sz="1600" dirty="0" smtClean="0"/>
              <a:t> {</a:t>
            </a:r>
          </a:p>
          <a:p>
            <a:pPr defTabSz="180000"/>
            <a:r>
              <a:rPr lang="en-US" altLang="ko-KR" sz="1600" dirty="0" smtClean="0"/>
              <a:t>	public static void main(String 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180000"/>
            <a:r>
              <a:rPr lang="en-US" altLang="ko-KR" sz="1600" dirty="0" smtClean="0"/>
              <a:t>		Vector v = new Vector();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v.add</a:t>
            </a:r>
            <a:r>
              <a:rPr lang="en-US" altLang="ko-KR" sz="1600" dirty="0" smtClean="0"/>
              <a:t>("Hello");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v.add</a:t>
            </a:r>
            <a:r>
              <a:rPr lang="en-US" altLang="ko-KR" sz="1600" dirty="0" smtClean="0"/>
              <a:t>(new Integer(4));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v.add</a:t>
            </a:r>
            <a:r>
              <a:rPr lang="en-US" altLang="ko-KR" sz="1600" dirty="0" smtClean="0"/>
              <a:t>(new Double(3.14));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v.add</a:t>
            </a:r>
            <a:r>
              <a:rPr lang="en-US" altLang="ko-KR" sz="1600" dirty="0" smtClean="0"/>
              <a:t>(new Integer(5));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sum = 0;</a:t>
            </a:r>
          </a:p>
          <a:p>
            <a:pPr defTabSz="180000"/>
            <a:r>
              <a:rPr lang="en-US" altLang="ko-KR" sz="1600" dirty="0" smtClean="0"/>
              <a:t>		for(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v.size</a:t>
            </a:r>
            <a:r>
              <a:rPr lang="en-US" altLang="ko-KR" sz="1600" dirty="0" smtClean="0"/>
              <a:t>();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 {</a:t>
            </a:r>
          </a:p>
          <a:p>
            <a:pPr defTabSz="180000"/>
            <a:r>
              <a:rPr lang="en-US" altLang="ko-KR" sz="1600" dirty="0" smtClean="0"/>
              <a:t>			Object </a:t>
            </a:r>
            <a:r>
              <a:rPr lang="en-US" altLang="ko-KR" sz="1600" dirty="0" err="1" smtClean="0"/>
              <a:t>obj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v.get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);</a:t>
            </a:r>
          </a:p>
          <a:p>
            <a:pPr defTabSz="180000"/>
            <a:r>
              <a:rPr lang="en-US" altLang="ko-KR" sz="1600" dirty="0" smtClean="0"/>
              <a:t>			if(</a:t>
            </a:r>
            <a:r>
              <a:rPr lang="en-US" altLang="ko-KR" sz="1600" dirty="0" err="1" smtClean="0"/>
              <a:t>obj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instanceof</a:t>
            </a:r>
            <a:r>
              <a:rPr lang="en-US" altLang="ko-KR" sz="1600" dirty="0" smtClean="0"/>
              <a:t> Integer) {</a:t>
            </a:r>
          </a:p>
          <a:p>
            <a:pPr defTabSz="180000"/>
            <a:r>
              <a:rPr lang="en-US" altLang="ko-KR" sz="1600" dirty="0" smtClean="0"/>
              <a:t>				Integer x = (Integer)</a:t>
            </a:r>
            <a:r>
              <a:rPr lang="en-US" altLang="ko-KR" sz="1600" dirty="0" err="1" smtClean="0"/>
              <a:t>obj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 smtClean="0"/>
              <a:t>		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 = </a:t>
            </a:r>
            <a:r>
              <a:rPr lang="en-US" altLang="ko-KR" sz="1600" dirty="0" err="1" smtClean="0"/>
              <a:t>x.intValue</a:t>
            </a:r>
            <a:r>
              <a:rPr lang="en-US" altLang="ko-KR" sz="1600" dirty="0" smtClean="0"/>
              <a:t>();</a:t>
            </a:r>
          </a:p>
          <a:p>
            <a:pPr defTabSz="180000"/>
            <a:r>
              <a:rPr lang="en-US" altLang="ko-KR" sz="1600" dirty="0" smtClean="0"/>
              <a:t>				sum += n;</a:t>
            </a:r>
          </a:p>
          <a:p>
            <a:pPr defTabSz="180000"/>
            <a:r>
              <a:rPr lang="en-US" altLang="ko-KR" sz="1600" dirty="0" smtClean="0"/>
              <a:t>			}</a:t>
            </a:r>
          </a:p>
          <a:p>
            <a:pPr defTabSz="180000"/>
            <a:r>
              <a:rPr lang="en-US" altLang="ko-KR" sz="1600" dirty="0" smtClean="0"/>
              <a:t>		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6248" y="2643182"/>
            <a:ext cx="12971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모든 정수의 합은 </a:t>
            </a:r>
            <a:r>
              <a:rPr lang="en-US" altLang="ko-KR" sz="1600" dirty="0"/>
              <a:t>: 9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71472" y="1214422"/>
            <a:ext cx="757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벡터에 있는 객체 중에서 정수 값만 모두 더하는 프로그램을 작성해보라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6248" y="1714488"/>
            <a:ext cx="45720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("</a:t>
            </a:r>
            <a:r>
              <a:rPr lang="ko-KR" altLang="en-US" sz="1600" dirty="0" smtClean="0"/>
              <a:t>모든 정수의 합은 </a:t>
            </a:r>
            <a:r>
              <a:rPr lang="en-US" altLang="ko-KR" sz="1600" dirty="0" smtClean="0"/>
              <a:t>: " + sum);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ArrayList</a:t>
            </a:r>
            <a:r>
              <a:rPr lang="ko-KR" altLang="en-US" dirty="0" smtClean="0"/>
              <a:t>의 특성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java.util.ArrayList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가변 크기 배열을 구현한 클래스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ArrayList</a:t>
            </a:r>
            <a:r>
              <a:rPr lang="ko-KR" altLang="en-US" dirty="0" smtClean="0"/>
              <a:t>에 삽입 가능한 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객체만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타입은 불가능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Wrapper </a:t>
            </a:r>
            <a:r>
              <a:rPr lang="ko-KR" altLang="en-US" dirty="0" smtClean="0"/>
              <a:t>객체로 만들어 삽입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null</a:t>
            </a:r>
            <a:r>
              <a:rPr lang="ko-KR" altLang="en-US" dirty="0" smtClean="0"/>
              <a:t>도 삽입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ArrayList</a:t>
            </a:r>
            <a:r>
              <a:rPr lang="ko-KR" altLang="en-US" dirty="0" smtClean="0"/>
              <a:t>에 객체 삽입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리스트의 맨 뒤에 객체 추가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공간이 모자라면 자동 늘림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리스트의 중간에 객체 삽입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삽입된 뒤의 객체는 뒤로 하나씩 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임의의 위치에 있는 객체 삭제 가능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 삭제 후 하나씩 앞으로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벡터와 거의 유사하며 자동으로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동기화를 지원하지 않는 점이 가장 큰 차이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다수의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동시에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에 접근할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는 동기화시키지 않음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ArrayList</a:t>
            </a:r>
            <a:r>
              <a:rPr lang="ko-KR" altLang="en-US" dirty="0" smtClean="0"/>
              <a:t>에 접근하는 곧에서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동기화를 수행하여야 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객체의 내부 구성</a:t>
            </a:r>
          </a:p>
        </p:txBody>
      </p:sp>
      <p:sp>
        <p:nvSpPr>
          <p:cNvPr id="42" name="오른쪽 화살표 41"/>
          <p:cNvSpPr/>
          <p:nvPr/>
        </p:nvSpPr>
        <p:spPr>
          <a:xfrm>
            <a:off x="1857356" y="3500438"/>
            <a:ext cx="785818" cy="42862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57488" y="2857496"/>
            <a:ext cx="4000528" cy="12144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857620" y="3214686"/>
          <a:ext cx="280037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3"/>
                <a:gridCol w="400053"/>
                <a:gridCol w="400053"/>
                <a:gridCol w="400053"/>
                <a:gridCol w="400053"/>
                <a:gridCol w="400053"/>
                <a:gridCol w="400053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3714744" y="4407107"/>
            <a:ext cx="642942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"Hello"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45" idx="0"/>
            <a:endCxn id="54" idx="4"/>
          </p:cNvCxnSpPr>
          <p:nvPr/>
        </p:nvCxnSpPr>
        <p:spPr>
          <a:xfrm rot="5400000" flipH="1" flipV="1">
            <a:off x="3600740" y="3935914"/>
            <a:ext cx="906669" cy="3571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500562" y="4407107"/>
            <a:ext cx="500066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47" idx="0"/>
            <a:endCxn id="55" idx="4"/>
          </p:cNvCxnSpPr>
          <p:nvPr/>
        </p:nvCxnSpPr>
        <p:spPr>
          <a:xfrm rot="16200000" flipV="1">
            <a:off x="4136526" y="3793037"/>
            <a:ext cx="906669" cy="32147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143504" y="4407107"/>
            <a:ext cx="714380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49" idx="0"/>
            <a:endCxn id="56" idx="5"/>
          </p:cNvCxnSpPr>
          <p:nvPr/>
        </p:nvCxnSpPr>
        <p:spPr>
          <a:xfrm rot="16200000" flipV="1">
            <a:off x="4740684" y="3647097"/>
            <a:ext cx="927593" cy="5924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14744" y="4764297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String</a:t>
            </a:r>
            <a:endParaRPr lang="ko-KR" altLang="en-US" sz="1400"/>
          </a:p>
        </p:txBody>
      </p:sp>
      <p:sp>
        <p:nvSpPr>
          <p:cNvPr id="52" name="TextBox 51"/>
          <p:cNvSpPr txBox="1"/>
          <p:nvPr/>
        </p:nvSpPr>
        <p:spPr>
          <a:xfrm>
            <a:off x="4429124" y="4692859"/>
            <a:ext cx="686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Integer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5214942" y="4692859"/>
            <a:ext cx="640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Person</a:t>
            </a:r>
            <a:endParaRPr lang="ko-KR" altLang="en-US" sz="1400"/>
          </a:p>
        </p:txBody>
      </p:sp>
      <p:sp>
        <p:nvSpPr>
          <p:cNvPr id="54" name="순서도: 연결자 53"/>
          <p:cNvSpPr/>
          <p:nvPr/>
        </p:nvSpPr>
        <p:spPr>
          <a:xfrm>
            <a:off x="4000496" y="3357562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연결자 54"/>
          <p:cNvSpPr/>
          <p:nvPr/>
        </p:nvSpPr>
        <p:spPr>
          <a:xfrm>
            <a:off x="4357686" y="3357562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연결자 55"/>
          <p:cNvSpPr/>
          <p:nvPr/>
        </p:nvSpPr>
        <p:spPr>
          <a:xfrm>
            <a:off x="4786314" y="3357562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000496" y="2428868"/>
            <a:ext cx="147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714612" y="3071810"/>
            <a:ext cx="92869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add(obj)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714612" y="3571876"/>
            <a:ext cx="92869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get(i)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1857356" y="3000372"/>
            <a:ext cx="785818" cy="42862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785918" y="3049785"/>
            <a:ext cx="5597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"</a:t>
            </a:r>
            <a:r>
              <a:rPr lang="ko-KR" altLang="en-US" sz="1400" smtClean="0"/>
              <a:t>사과</a:t>
            </a:r>
            <a:r>
              <a:rPr lang="en-US" altLang="ko-KR" sz="1400" smtClean="0"/>
              <a:t>"</a:t>
            </a:r>
            <a:endParaRPr lang="ko-KR" altLang="en-US" sz="1400"/>
          </a:p>
        </p:txBody>
      </p:sp>
      <p:sp>
        <p:nvSpPr>
          <p:cNvPr id="62" name="TextBox 61"/>
          <p:cNvSpPr txBox="1"/>
          <p:nvPr/>
        </p:nvSpPr>
        <p:spPr>
          <a:xfrm>
            <a:off x="1785918" y="276403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obj</a:t>
            </a:r>
            <a:endParaRPr lang="ko-KR" altLang="en-US" sz="1400"/>
          </a:p>
        </p:txBody>
      </p:sp>
      <p:sp>
        <p:nvSpPr>
          <p:cNvPr id="63" name="TextBox 62"/>
          <p:cNvSpPr txBox="1"/>
          <p:nvPr/>
        </p:nvSpPr>
        <p:spPr>
          <a:xfrm>
            <a:off x="1785918" y="4357694"/>
            <a:ext cx="500066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?</a:t>
            </a:r>
            <a:endParaRPr lang="ko-KR" altLang="en-US" sz="1400"/>
          </a:p>
        </p:txBody>
      </p:sp>
      <p:sp>
        <p:nvSpPr>
          <p:cNvPr id="64" name="오른쪽 화살표 63"/>
          <p:cNvSpPr/>
          <p:nvPr/>
        </p:nvSpPr>
        <p:spPr>
          <a:xfrm rot="8393185">
            <a:off x="2191428" y="3910201"/>
            <a:ext cx="763189" cy="42862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rot="19124792">
            <a:off x="2321771" y="3945640"/>
            <a:ext cx="611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smtClean="0"/>
              <a:t>"</a:t>
            </a:r>
            <a:r>
              <a:rPr lang="ko-KR" altLang="en-US" sz="1600" smtClean="0"/>
              <a:t>사과</a:t>
            </a:r>
            <a:r>
              <a:rPr lang="en-US" altLang="ko-KR" sz="1600" smtClean="0"/>
              <a:t>"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72198" y="4714884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String</a:t>
            </a:r>
            <a:endParaRPr lang="ko-KR" altLang="en-US" sz="1400"/>
          </a:p>
        </p:txBody>
      </p:sp>
      <p:sp>
        <p:nvSpPr>
          <p:cNvPr id="67" name="직사각형 66"/>
          <p:cNvSpPr/>
          <p:nvPr/>
        </p:nvSpPr>
        <p:spPr>
          <a:xfrm>
            <a:off x="6072198" y="4411202"/>
            <a:ext cx="642942" cy="3571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"</a:t>
            </a:r>
            <a:r>
              <a:rPr lang="ko-KR" altLang="en-US" sz="1200" smtClean="0">
                <a:solidFill>
                  <a:schemeClr val="tx1"/>
                </a:solidFill>
              </a:rPr>
              <a:t>사과</a:t>
            </a:r>
            <a:r>
              <a:rPr lang="en-US" altLang="ko-KR" sz="1200" smtClean="0">
                <a:solidFill>
                  <a:schemeClr val="tx1"/>
                </a:solidFill>
              </a:rPr>
              <a:t>"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stCxn id="77" idx="5"/>
            <a:endCxn id="67" idx="0"/>
          </p:cNvCxnSpPr>
          <p:nvPr/>
        </p:nvCxnSpPr>
        <p:spPr>
          <a:xfrm rot="16200000" flipH="1">
            <a:off x="5399437" y="3416970"/>
            <a:ext cx="931688" cy="10567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14480" y="3571876"/>
            <a:ext cx="624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smtClean="0"/>
              <a:t>get(3)</a:t>
            </a:r>
            <a:endParaRPr lang="ko-KR" altLang="en-US" sz="1600" i="1"/>
          </a:p>
        </p:txBody>
      </p:sp>
      <p:sp>
        <p:nvSpPr>
          <p:cNvPr id="70" name="TextBox 69"/>
          <p:cNvSpPr txBox="1"/>
          <p:nvPr/>
        </p:nvSpPr>
        <p:spPr>
          <a:xfrm>
            <a:off x="3929058" y="2928934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0</a:t>
            </a:r>
            <a:endParaRPr lang="ko-KR" altLang="en-US" sz="1400"/>
          </a:p>
        </p:txBody>
      </p:sp>
      <p:sp>
        <p:nvSpPr>
          <p:cNvPr id="71" name="TextBox 70"/>
          <p:cNvSpPr txBox="1"/>
          <p:nvPr/>
        </p:nvSpPr>
        <p:spPr>
          <a:xfrm>
            <a:off x="4286248" y="2928934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72" name="TextBox 71"/>
          <p:cNvSpPr txBox="1"/>
          <p:nvPr/>
        </p:nvSpPr>
        <p:spPr>
          <a:xfrm>
            <a:off x="4714876" y="2928934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73" name="TextBox 72"/>
          <p:cNvSpPr txBox="1"/>
          <p:nvPr/>
        </p:nvSpPr>
        <p:spPr>
          <a:xfrm>
            <a:off x="5072066" y="2928934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74" name="TextBox 73"/>
          <p:cNvSpPr txBox="1"/>
          <p:nvPr/>
        </p:nvSpPr>
        <p:spPr>
          <a:xfrm>
            <a:off x="5500694" y="2928934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75" name="TextBox 74"/>
          <p:cNvSpPr txBox="1"/>
          <p:nvPr/>
        </p:nvSpPr>
        <p:spPr>
          <a:xfrm>
            <a:off x="5929322" y="2928934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5</a:t>
            </a:r>
            <a:endParaRPr lang="ko-KR" altLang="en-US" sz="1400"/>
          </a:p>
        </p:txBody>
      </p:sp>
      <p:sp>
        <p:nvSpPr>
          <p:cNvPr id="76" name="TextBox 75"/>
          <p:cNvSpPr txBox="1"/>
          <p:nvPr/>
        </p:nvSpPr>
        <p:spPr>
          <a:xfrm>
            <a:off x="6286512" y="2928934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77" name="순서도: 연결자 76"/>
          <p:cNvSpPr/>
          <p:nvPr/>
        </p:nvSpPr>
        <p:spPr>
          <a:xfrm>
            <a:off x="5214942" y="3357562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1142976" y="1500174"/>
            <a:ext cx="1928826" cy="1021556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add()</a:t>
            </a:r>
            <a:r>
              <a:rPr lang="ko-KR" altLang="en-US" dirty="0" smtClean="0"/>
              <a:t>를 이용하여 요소를 </a:t>
            </a:r>
            <a:endParaRPr lang="en-US" altLang="ko-KR" dirty="0" smtClean="0"/>
          </a:p>
          <a:p>
            <a:r>
              <a:rPr lang="ko-KR" altLang="en-US" dirty="0" smtClean="0"/>
              <a:t>삽입하고 </a:t>
            </a:r>
            <a:r>
              <a:rPr lang="en-US" altLang="ko-KR" dirty="0" smtClean="0"/>
              <a:t>get()</a:t>
            </a:r>
            <a:r>
              <a:rPr lang="ko-KR" altLang="en-US" dirty="0" smtClean="0"/>
              <a:t>을 이용하</a:t>
            </a:r>
          </a:p>
          <a:p>
            <a:r>
              <a:rPr lang="ko-KR" altLang="en-US" dirty="0" smtClean="0"/>
              <a:t>여 요소를 검색합니다</a:t>
            </a:r>
            <a:endParaRPr lang="ko-KR" altLang="en-US" dirty="0"/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 smtClean="0"/>
              <a:t>클래스의 주요 </a:t>
            </a:r>
            <a:r>
              <a:rPr lang="ko-KR" altLang="en-US" dirty="0" err="1"/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4450712"/>
              </p:ext>
            </p:extLst>
          </p:nvPr>
        </p:nvGraphicFramePr>
        <p:xfrm>
          <a:off x="395537" y="1351360"/>
          <a:ext cx="7748364" cy="47792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90645"/>
                <a:gridCol w="4357719"/>
              </a:tblGrid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+mn-lt"/>
                        </a:rPr>
                        <a:t>메소드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+mn-lt"/>
                        </a:rPr>
                        <a:t>설명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</a:rPr>
                        <a:t>boolean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add(E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+mn-lt"/>
                        </a:rPr>
                        <a:t>ArrayList</a:t>
                      </a:r>
                      <a:r>
                        <a:rPr lang="ko-KR" altLang="en-US" sz="1400">
                          <a:effectLst/>
                          <a:latin typeface="+mn-lt"/>
                        </a:rPr>
                        <a:t>의 맨 뒤에 요소 추가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void add(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int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index, E element)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+mn-lt"/>
                        </a:rPr>
                        <a:t>지정된 인덱스에 지정된 객체를 삽입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</a:rPr>
                        <a:t>boolean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addAll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(Collection&lt;? extends E&gt; c)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+mn-lt"/>
                        </a:rPr>
                        <a:t>c</a:t>
                      </a:r>
                      <a:r>
                        <a:rPr lang="ko-KR" altLang="en-US" sz="1400">
                          <a:effectLst/>
                          <a:latin typeface="+mn-lt"/>
                        </a:rPr>
                        <a:t>가 지정하는 컬렉션의 모든 요소를 </a:t>
                      </a:r>
                      <a:r>
                        <a:rPr lang="en-US" altLang="ko-KR" sz="1400">
                          <a:effectLst/>
                          <a:latin typeface="+mn-lt"/>
                        </a:rPr>
                        <a:t>ArrayList</a:t>
                      </a:r>
                      <a:r>
                        <a:rPr lang="ko-KR" altLang="en-US" sz="1400">
                          <a:effectLst/>
                          <a:latin typeface="+mn-lt"/>
                        </a:rPr>
                        <a:t>의 맨 뒤에 추가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void clear()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+mn-lt"/>
                        </a:rPr>
                        <a:t>ArrayList</a:t>
                      </a:r>
                      <a:r>
                        <a:rPr lang="ko-KR" altLang="en-US" sz="1400">
                          <a:effectLst/>
                          <a:latin typeface="+mn-lt"/>
                        </a:rPr>
                        <a:t>의 모든 요소 삭제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</a:rPr>
                        <a:t>boolean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contains(Object o)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+mn-lt"/>
                        </a:rPr>
                        <a:t>ArrayList</a:t>
                      </a:r>
                      <a:r>
                        <a:rPr lang="ko-KR" altLang="en-US" sz="1400">
                          <a:effectLst/>
                          <a:latin typeface="+mn-lt"/>
                        </a:rPr>
                        <a:t>가 지정된 객체를 포함하고 있으면 </a:t>
                      </a:r>
                      <a:r>
                        <a:rPr lang="en-US" altLang="ko-KR" sz="1400">
                          <a:effectLst/>
                          <a:latin typeface="+mn-lt"/>
                        </a:rPr>
                        <a:t>true </a:t>
                      </a:r>
                      <a:r>
                        <a:rPr lang="ko-KR" altLang="en-US" sz="1400">
                          <a:effectLst/>
                          <a:latin typeface="+mn-lt"/>
                        </a:rPr>
                        <a:t>반환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E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elementAt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int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index)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지정된 인덱스의 요소 반환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E get(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int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index)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지정된 인덱스의 요소 반환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int indexOf(Object o)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+mn-lt"/>
                        </a:rPr>
                        <a:t>지정된 객체와 같은 첫 번째 요소의 인덱스 반환</a:t>
                      </a:r>
                      <a:r>
                        <a:rPr lang="en-US" altLang="ko-KR" sz="1400">
                          <a:effectLst/>
                          <a:latin typeface="+mn-lt"/>
                        </a:rPr>
                        <a:t>. </a:t>
                      </a:r>
                      <a:r>
                        <a:rPr lang="ko-KR" altLang="en-US" sz="1400">
                          <a:effectLst/>
                          <a:latin typeface="+mn-lt"/>
                        </a:rPr>
                        <a:t>없으면 </a:t>
                      </a:r>
                      <a:r>
                        <a:rPr lang="en-US" altLang="ko-KR" sz="1400">
                          <a:effectLst/>
                          <a:latin typeface="+mn-lt"/>
                        </a:rPr>
                        <a:t>-1 </a:t>
                      </a:r>
                      <a:r>
                        <a:rPr lang="ko-KR" altLang="en-US" sz="1400">
                          <a:effectLst/>
                          <a:latin typeface="+mn-lt"/>
                        </a:rPr>
                        <a:t>반환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boolean isEmpty()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effectLst/>
                          <a:latin typeface="+mn-lt"/>
                        </a:rPr>
                        <a:t>ArrayList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가 비어있으면 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true 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반환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E remove(int index)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지정된 인덱스의 요소 삭제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boolean remove(Object o)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지정된 객체와 같은 첫 번째 요소를 </a:t>
                      </a:r>
                      <a:r>
                        <a:rPr lang="en-US" altLang="ko-KR" sz="1400" dirty="0" err="1">
                          <a:effectLst/>
                          <a:latin typeface="+mn-lt"/>
                        </a:rPr>
                        <a:t>ArrayList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에서 삭제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int size()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effectLst/>
                          <a:latin typeface="+mn-lt"/>
                        </a:rPr>
                        <a:t>ArrayList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가 포함하는 요소의 개수 반환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Object[] toArray()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effectLst/>
                          <a:latin typeface="+mn-lt"/>
                        </a:rPr>
                        <a:t>ArrayList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의 모든 요소를 포함하는 배열을 반환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연결선 87"/>
          <p:cNvCxnSpPr/>
          <p:nvPr/>
        </p:nvCxnSpPr>
        <p:spPr>
          <a:xfrm>
            <a:off x="142844" y="5643578"/>
            <a:ext cx="88582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000760" y="1428736"/>
            <a:ext cx="3071834" cy="642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43504" y="1571612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/>
          <p:cNvSpPr/>
          <p:nvPr/>
        </p:nvSpPr>
        <p:spPr>
          <a:xfrm>
            <a:off x="5286380" y="1643050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5" idx="6"/>
          </p:cNvCxnSpPr>
          <p:nvPr/>
        </p:nvCxnSpPr>
        <p:spPr>
          <a:xfrm>
            <a:off x="5429256" y="171448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14942" y="128586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072198" y="1571612"/>
          <a:ext cx="280037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3"/>
                <a:gridCol w="400053"/>
                <a:gridCol w="400053"/>
                <a:gridCol w="400053"/>
                <a:gridCol w="400053"/>
                <a:gridCol w="400053"/>
                <a:gridCol w="400053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85852" y="1357298"/>
            <a:ext cx="203433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a.add</a:t>
            </a:r>
            <a:r>
              <a:rPr lang="en-US" altLang="ko-KR" sz="1600" dirty="0" smtClean="0"/>
              <a:t>("Hello");</a:t>
            </a:r>
          </a:p>
          <a:p>
            <a:r>
              <a:rPr lang="en-US" altLang="ko-KR" sz="1600" dirty="0" err="1" smtClean="0"/>
              <a:t>a.add</a:t>
            </a:r>
            <a:r>
              <a:rPr lang="en-US" altLang="ko-KR" sz="1600" dirty="0" smtClean="0"/>
              <a:t>(new Integer(4));</a:t>
            </a:r>
          </a:p>
          <a:p>
            <a:r>
              <a:rPr lang="en-US" altLang="ko-KR" sz="1600" dirty="0" err="1" smtClean="0"/>
              <a:t>a.add</a:t>
            </a:r>
            <a:r>
              <a:rPr lang="en-US" altLang="ko-KR" sz="1600" dirty="0" smtClean="0"/>
              <a:t>(new Person());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929322" y="2285992"/>
            <a:ext cx="642942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"Hello"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10" idx="0"/>
            <a:endCxn id="28" idx="4"/>
          </p:cNvCxnSpPr>
          <p:nvPr/>
        </p:nvCxnSpPr>
        <p:spPr>
          <a:xfrm rot="5400000" flipH="1" flipV="1">
            <a:off x="6054338" y="2053819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715140" y="2285992"/>
            <a:ext cx="500066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2" idx="0"/>
            <a:endCxn id="29" idx="4"/>
          </p:cNvCxnSpPr>
          <p:nvPr/>
        </p:nvCxnSpPr>
        <p:spPr>
          <a:xfrm rot="16200000" flipV="1">
            <a:off x="6590124" y="1910942"/>
            <a:ext cx="428628" cy="32147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358082" y="2285992"/>
            <a:ext cx="714380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4" idx="0"/>
            <a:endCxn id="30" idx="5"/>
          </p:cNvCxnSpPr>
          <p:nvPr/>
        </p:nvCxnSpPr>
        <p:spPr>
          <a:xfrm rot="16200000" flipV="1">
            <a:off x="7194282" y="1765002"/>
            <a:ext cx="449552" cy="5924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29322" y="2643182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String</a:t>
            </a:r>
            <a:endParaRPr lang="ko-KR" alt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6643702" y="2571744"/>
            <a:ext cx="686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Integer</a:t>
            </a:r>
            <a:endParaRPr lang="ko-KR" alt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7429520" y="2571744"/>
            <a:ext cx="640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Person</a:t>
            </a:r>
            <a:endParaRPr lang="ko-KR" altLang="en-US" sz="1400"/>
          </a:p>
        </p:txBody>
      </p:sp>
      <p:sp>
        <p:nvSpPr>
          <p:cNvPr id="19" name="직사각형 18"/>
          <p:cNvSpPr/>
          <p:nvPr/>
        </p:nvSpPr>
        <p:spPr>
          <a:xfrm>
            <a:off x="1285852" y="500042"/>
            <a:ext cx="2648225" cy="33855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err="1" smtClean="0"/>
              <a:t>ArrayList</a:t>
            </a:r>
            <a:r>
              <a:rPr lang="en-US" altLang="ko-KR" sz="1600" dirty="0" smtClean="0"/>
              <a:t> a = new </a:t>
            </a:r>
            <a:r>
              <a:rPr lang="en-US" altLang="ko-KR" sz="1600" dirty="0" err="1" smtClean="0"/>
              <a:t>ArrayList</a:t>
            </a:r>
            <a:r>
              <a:rPr lang="en-US" altLang="ko-KR" sz="1600" dirty="0" smtClean="0"/>
              <a:t> ();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000760" y="285728"/>
            <a:ext cx="3071834" cy="7143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072198" y="500042"/>
          <a:ext cx="280037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3"/>
                <a:gridCol w="400053"/>
                <a:gridCol w="400053"/>
                <a:gridCol w="400053"/>
                <a:gridCol w="400053"/>
                <a:gridCol w="400053"/>
                <a:gridCol w="400053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순서도: 연결자 27"/>
          <p:cNvSpPr/>
          <p:nvPr/>
        </p:nvSpPr>
        <p:spPr>
          <a:xfrm>
            <a:off x="6215074" y="1714488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6572264" y="1714488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/>
          <p:cNvSpPr/>
          <p:nvPr/>
        </p:nvSpPr>
        <p:spPr>
          <a:xfrm>
            <a:off x="7000892" y="1714488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143504" y="500042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연결자 42"/>
          <p:cNvSpPr/>
          <p:nvPr/>
        </p:nvSpPr>
        <p:spPr>
          <a:xfrm>
            <a:off x="5286380" y="571480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214942" y="214290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>
            <a:stCxn id="43" idx="6"/>
            <a:endCxn id="24" idx="1"/>
          </p:cNvCxnSpPr>
          <p:nvPr/>
        </p:nvCxnSpPr>
        <p:spPr>
          <a:xfrm>
            <a:off x="5429256" y="64291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285852" y="3143248"/>
            <a:ext cx="3571900" cy="5847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 = </a:t>
            </a:r>
            <a:r>
              <a:rPr lang="en-US" altLang="ko-KR" sz="1600" dirty="0" err="1" smtClean="0"/>
              <a:t>a.size</a:t>
            </a:r>
            <a:r>
              <a:rPr lang="en-US" altLang="ko-KR" sz="1600" dirty="0" smtClean="0"/>
              <a:t>(); // 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3</a:t>
            </a:r>
          </a:p>
          <a:p>
            <a:r>
              <a:rPr lang="en-US" altLang="ko-KR" sz="1600" strike="sngStrike" dirty="0" err="1" smtClean="0"/>
              <a:t>int</a:t>
            </a:r>
            <a:r>
              <a:rPr lang="en-US" altLang="ko-KR" sz="1600" strike="sngStrike" dirty="0" smtClean="0"/>
              <a:t> c = </a:t>
            </a:r>
            <a:r>
              <a:rPr lang="en-US" altLang="ko-KR" sz="1600" strike="sngStrike" dirty="0" err="1" smtClean="0"/>
              <a:t>a.capacity</a:t>
            </a:r>
            <a:r>
              <a:rPr lang="en-US" altLang="ko-KR" sz="1600" strike="sngStrike" dirty="0" smtClean="0"/>
              <a:t>()</a:t>
            </a:r>
            <a:r>
              <a:rPr lang="en-US" altLang="ko-KR" sz="1600" dirty="0" smtClean="0"/>
              <a:t>;  //capacity()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없음</a:t>
            </a:r>
            <a:endParaRPr lang="ko-KR" altLang="en-US" sz="1600" dirty="0"/>
          </a:p>
        </p:txBody>
      </p:sp>
      <p:sp>
        <p:nvSpPr>
          <p:cNvPr id="47" name="직사각형 46"/>
          <p:cNvSpPr/>
          <p:nvPr/>
        </p:nvSpPr>
        <p:spPr>
          <a:xfrm>
            <a:off x="4935419" y="3143248"/>
            <a:ext cx="6367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n = 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85852" y="4214818"/>
            <a:ext cx="170912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a.add</a:t>
            </a:r>
            <a:r>
              <a:rPr lang="en-US" altLang="ko-KR" sz="1600" dirty="0" smtClean="0"/>
              <a:t>(2,  "</a:t>
            </a:r>
            <a:r>
              <a:rPr lang="en-US" altLang="ko-KR" sz="1600" dirty="0" err="1" smtClean="0"/>
              <a:t>Sahni</a:t>
            </a:r>
            <a:r>
              <a:rPr lang="en-US" altLang="ko-KR" sz="1600" dirty="0" smtClean="0"/>
              <a:t>");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000760" y="4071942"/>
            <a:ext cx="3071834" cy="642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143504" y="4214818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연결자 50"/>
          <p:cNvSpPr/>
          <p:nvPr/>
        </p:nvSpPr>
        <p:spPr>
          <a:xfrm>
            <a:off x="5286380" y="4286256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stCxn id="51" idx="6"/>
          </p:cNvCxnSpPr>
          <p:nvPr/>
        </p:nvCxnSpPr>
        <p:spPr>
          <a:xfrm>
            <a:off x="5429256" y="435769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14942" y="392906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</a:t>
            </a:r>
            <a:endParaRPr lang="ko-KR" altLang="en-US" sz="1600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6072198" y="4214818"/>
          <a:ext cx="280037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3"/>
                <a:gridCol w="400053"/>
                <a:gridCol w="400053"/>
                <a:gridCol w="400053"/>
                <a:gridCol w="400053"/>
                <a:gridCol w="400053"/>
                <a:gridCol w="400053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5929322" y="4929198"/>
            <a:ext cx="642942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"Hello"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55" idx="0"/>
            <a:endCxn id="64" idx="4"/>
          </p:cNvCxnSpPr>
          <p:nvPr/>
        </p:nvCxnSpPr>
        <p:spPr>
          <a:xfrm rot="5400000" flipH="1" flipV="1">
            <a:off x="6054338" y="4697025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715140" y="4929198"/>
            <a:ext cx="500066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57" idx="0"/>
            <a:endCxn id="65" idx="4"/>
          </p:cNvCxnSpPr>
          <p:nvPr/>
        </p:nvCxnSpPr>
        <p:spPr>
          <a:xfrm rot="16200000" flipV="1">
            <a:off x="6590124" y="4554148"/>
            <a:ext cx="428628" cy="32147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215338" y="4929198"/>
            <a:ext cx="714380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>
            <a:stCxn id="59" idx="0"/>
            <a:endCxn id="67" idx="5"/>
          </p:cNvCxnSpPr>
          <p:nvPr/>
        </p:nvCxnSpPr>
        <p:spPr>
          <a:xfrm rot="16200000" flipV="1">
            <a:off x="7837224" y="4193894"/>
            <a:ext cx="449552" cy="102105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929322" y="5286388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String</a:t>
            </a:r>
            <a:endParaRPr lang="ko-KR" altLang="en-US" sz="1400"/>
          </a:p>
        </p:txBody>
      </p:sp>
      <p:sp>
        <p:nvSpPr>
          <p:cNvPr id="62" name="TextBox 61"/>
          <p:cNvSpPr txBox="1"/>
          <p:nvPr/>
        </p:nvSpPr>
        <p:spPr>
          <a:xfrm>
            <a:off x="6643702" y="5214950"/>
            <a:ext cx="686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Integer</a:t>
            </a:r>
            <a:endParaRPr lang="ko-KR" altLang="en-US" sz="1400"/>
          </a:p>
        </p:txBody>
      </p:sp>
      <p:sp>
        <p:nvSpPr>
          <p:cNvPr id="63" name="TextBox 62"/>
          <p:cNvSpPr txBox="1"/>
          <p:nvPr/>
        </p:nvSpPr>
        <p:spPr>
          <a:xfrm>
            <a:off x="8286776" y="5214950"/>
            <a:ext cx="640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Person</a:t>
            </a:r>
            <a:endParaRPr lang="ko-KR" altLang="en-US" sz="1400"/>
          </a:p>
        </p:txBody>
      </p:sp>
      <p:sp>
        <p:nvSpPr>
          <p:cNvPr id="64" name="순서도: 연결자 63"/>
          <p:cNvSpPr/>
          <p:nvPr/>
        </p:nvSpPr>
        <p:spPr>
          <a:xfrm>
            <a:off x="6215074" y="4357694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순서도: 연결자 64"/>
          <p:cNvSpPr/>
          <p:nvPr/>
        </p:nvSpPr>
        <p:spPr>
          <a:xfrm>
            <a:off x="6572264" y="4357694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연결자 65"/>
          <p:cNvSpPr/>
          <p:nvPr/>
        </p:nvSpPr>
        <p:spPr>
          <a:xfrm>
            <a:off x="7000892" y="4357694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연결자 66"/>
          <p:cNvSpPr/>
          <p:nvPr/>
        </p:nvSpPr>
        <p:spPr>
          <a:xfrm>
            <a:off x="7429520" y="4357694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429520" y="4929198"/>
            <a:ext cx="642942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"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Sahni</a:t>
            </a:r>
            <a:r>
              <a:rPr lang="en-US" altLang="ko-KR" sz="1200" dirty="0" smtClean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29520" y="5286388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String</a:t>
            </a:r>
            <a:endParaRPr lang="ko-KR" altLang="en-US" sz="1400" dirty="0"/>
          </a:p>
        </p:txBody>
      </p:sp>
      <p:cxnSp>
        <p:nvCxnSpPr>
          <p:cNvPr id="71" name="직선 화살표 연결선 70"/>
          <p:cNvCxnSpPr>
            <a:stCxn id="66" idx="5"/>
            <a:endCxn id="68" idx="0"/>
          </p:cNvCxnSpPr>
          <p:nvPr/>
        </p:nvCxnSpPr>
        <p:spPr>
          <a:xfrm rot="16200000" flipH="1">
            <a:off x="7212141" y="4390348"/>
            <a:ext cx="449552" cy="628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285852" y="5857892"/>
            <a:ext cx="283334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Integer </a:t>
            </a:r>
            <a:r>
              <a:rPr lang="en-US" altLang="ko-KR" sz="1600" dirty="0" err="1" smtClean="0"/>
              <a:t>obj</a:t>
            </a:r>
            <a:r>
              <a:rPr lang="en-US" altLang="ko-KR" sz="1600" dirty="0" smtClean="0"/>
              <a:t> = (Integer) </a:t>
            </a:r>
            <a:r>
              <a:rPr lang="en-US" altLang="ko-KR" sz="1600" dirty="0" err="1" smtClean="0"/>
              <a:t>a.get</a:t>
            </a:r>
            <a:r>
              <a:rPr lang="en-US" altLang="ko-KR" sz="1600" dirty="0" smtClean="0"/>
              <a:t> (1);</a:t>
            </a:r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obj.intValue</a:t>
            </a:r>
            <a:r>
              <a:rPr lang="en-US" altLang="ko-KR" sz="1600" dirty="0" smtClean="0"/>
              <a:t>();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43504" y="5857892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/>
        </p:nvSpPr>
        <p:spPr>
          <a:xfrm>
            <a:off x="5286380" y="5929330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143504" y="5572140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obj</a:t>
            </a:r>
            <a:endParaRPr lang="ko-KR" altLang="en-US" sz="1600" dirty="0"/>
          </a:p>
        </p:txBody>
      </p:sp>
      <p:sp>
        <p:nvSpPr>
          <p:cNvPr id="77" name="자유형 76"/>
          <p:cNvSpPr/>
          <p:nvPr/>
        </p:nvSpPr>
        <p:spPr>
          <a:xfrm>
            <a:off x="5418054" y="5286388"/>
            <a:ext cx="1297086" cy="731918"/>
          </a:xfrm>
          <a:custGeom>
            <a:avLst/>
            <a:gdLst>
              <a:gd name="connsiteX0" fmla="*/ 0 w 2034988"/>
              <a:gd name="connsiteY0" fmla="*/ 726141 h 738094"/>
              <a:gd name="connsiteX1" fmla="*/ 439271 w 2034988"/>
              <a:gd name="connsiteY1" fmla="*/ 726141 h 738094"/>
              <a:gd name="connsiteX2" fmla="*/ 1353671 w 2034988"/>
              <a:gd name="connsiteY2" fmla="*/ 672353 h 738094"/>
              <a:gd name="connsiteX3" fmla="*/ 1873624 w 2034988"/>
              <a:gd name="connsiteY3" fmla="*/ 331694 h 738094"/>
              <a:gd name="connsiteX4" fmla="*/ 2034988 w 2034988"/>
              <a:gd name="connsiteY4" fmla="*/ 0 h 73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4988" h="738094">
                <a:moveTo>
                  <a:pt x="0" y="726141"/>
                </a:moveTo>
                <a:cubicBezTo>
                  <a:pt x="106829" y="730623"/>
                  <a:pt x="213659" y="735106"/>
                  <a:pt x="439271" y="726141"/>
                </a:cubicBezTo>
                <a:cubicBezTo>
                  <a:pt x="664883" y="717176"/>
                  <a:pt x="1114612" y="738094"/>
                  <a:pt x="1353671" y="672353"/>
                </a:cubicBezTo>
                <a:cubicBezTo>
                  <a:pt x="1592730" y="606612"/>
                  <a:pt x="1760071" y="443753"/>
                  <a:pt x="1873624" y="331694"/>
                </a:cubicBezTo>
                <a:cubicBezTo>
                  <a:pt x="1987177" y="219635"/>
                  <a:pt x="2011082" y="109817"/>
                  <a:pt x="2034988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072066" y="6215082"/>
            <a:ext cx="591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</a:rPr>
              <a:t>i = 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0" y="500042"/>
            <a:ext cx="1230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ArrayList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</a:rPr>
              <a:t>생성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0" y="1285860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rgbClr val="0070C0"/>
                </a:solidFill>
              </a:rPr>
              <a:t>요소 객체 삽입</a:t>
            </a:r>
            <a:endParaRPr lang="ko-KR" altLang="en-US" sz="160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0" y="3143248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요소객체개수 </a:t>
            </a:r>
            <a:r>
              <a:rPr lang="en-US" altLang="ko-KR" sz="1600" dirty="0" smtClean="0">
                <a:solidFill>
                  <a:srgbClr val="0070C0"/>
                </a:solidFill>
              </a:rPr>
              <a:t>n</a:t>
            </a:r>
          </a:p>
          <a:p>
            <a:r>
              <a:rPr lang="ko-KR" altLang="en-US" sz="1600" dirty="0" smtClean="0">
                <a:solidFill>
                  <a:srgbClr val="0070C0"/>
                </a:solidFill>
              </a:rPr>
              <a:t>용량 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142844" y="1071546"/>
            <a:ext cx="88582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0" y="4214818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rgbClr val="0070C0"/>
                </a:solidFill>
              </a:rPr>
              <a:t>요소 객체 중간 삽입</a:t>
            </a:r>
            <a:endParaRPr lang="ko-KR" altLang="en-US" sz="160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0" y="5857892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rgbClr val="0070C0"/>
                </a:solidFill>
              </a:rPr>
              <a:t>객체 얻어내기</a:t>
            </a:r>
            <a:endParaRPr lang="ko-KR" altLang="en-US" sz="1600">
              <a:solidFill>
                <a:srgbClr val="0070C0"/>
              </a:solidFill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142844" y="3000372"/>
            <a:ext cx="88582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42844" y="3929066"/>
            <a:ext cx="88582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6786578" y="0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/>
              <a:t>ArrayList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1285852" y="4786322"/>
            <a:ext cx="45704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a</a:t>
            </a:r>
            <a:r>
              <a:rPr lang="en-US" altLang="ko-KR" sz="1600" strike="sngStrike" dirty="0" err="1" smtClean="0"/>
              <a:t>.add</a:t>
            </a:r>
            <a:r>
              <a:rPr lang="en-US" altLang="ko-KR" sz="1600" strike="sngStrike" dirty="0" smtClean="0"/>
              <a:t>(5,  "</a:t>
            </a:r>
            <a:r>
              <a:rPr lang="en-US" altLang="ko-KR" sz="1600" strike="sngStrike" dirty="0" err="1" smtClean="0"/>
              <a:t>Sahni</a:t>
            </a:r>
            <a:r>
              <a:rPr lang="en-US" altLang="ko-KR" sz="1600" strike="sngStrike" dirty="0" smtClean="0"/>
              <a:t>"); </a:t>
            </a:r>
            <a:r>
              <a:rPr lang="en-US" altLang="ko-KR" sz="1600" dirty="0" smtClean="0"/>
              <a:t>// </a:t>
            </a:r>
            <a:r>
              <a:rPr lang="en-US" altLang="ko-KR" sz="1600" dirty="0" err="1" smtClean="0"/>
              <a:t>a.size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인 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보다 큰 곳에 삽입 불가능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오류</a:t>
            </a:r>
            <a:endParaRPr lang="en-US" altLang="ko-KR" sz="1600" dirty="0" smtClean="0"/>
          </a:p>
        </p:txBody>
      </p:sp>
      <p:sp>
        <p:nvSpPr>
          <p:cNvPr id="70" name="슬라이드 번호 개체 틀 6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5852" y="1643050"/>
            <a:ext cx="122411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a.remove</a:t>
            </a:r>
            <a:r>
              <a:rPr lang="en-US" altLang="ko-KR" sz="1600" dirty="0" smtClean="0"/>
              <a:t>(1);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000760" y="1500174"/>
            <a:ext cx="3071834" cy="642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43504" y="1643050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/>
          <p:cNvSpPr/>
          <p:nvPr/>
        </p:nvSpPr>
        <p:spPr>
          <a:xfrm>
            <a:off x="5286380" y="1714488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8" idx="6"/>
          </p:cNvCxnSpPr>
          <p:nvPr/>
        </p:nvCxnSpPr>
        <p:spPr>
          <a:xfrm>
            <a:off x="5429256" y="178592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4942" y="135729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</a:t>
            </a:r>
            <a:endParaRPr lang="ko-KR" altLang="en-US" sz="16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072198" y="1643050"/>
          <a:ext cx="280037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3"/>
                <a:gridCol w="400053"/>
                <a:gridCol w="400053"/>
                <a:gridCol w="400053"/>
                <a:gridCol w="400053"/>
                <a:gridCol w="400053"/>
                <a:gridCol w="400053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929322" y="2357430"/>
            <a:ext cx="642942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"Hello"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2" idx="0"/>
            <a:endCxn id="21" idx="4"/>
          </p:cNvCxnSpPr>
          <p:nvPr/>
        </p:nvCxnSpPr>
        <p:spPr>
          <a:xfrm rot="5400000" flipH="1" flipV="1">
            <a:off x="6054338" y="2125257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4" idx="0"/>
            <a:endCxn id="22" idx="4"/>
          </p:cNvCxnSpPr>
          <p:nvPr/>
        </p:nvCxnSpPr>
        <p:spPr>
          <a:xfrm rot="16200000" flipV="1">
            <a:off x="6625843" y="1946661"/>
            <a:ext cx="428628" cy="3929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29322" y="2714620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String</a:t>
            </a:r>
            <a:endParaRPr lang="ko-KR" altLang="en-US" sz="1400"/>
          </a:p>
        </p:txBody>
      </p:sp>
      <p:sp>
        <p:nvSpPr>
          <p:cNvPr id="21" name="순서도: 연결자 20"/>
          <p:cNvSpPr/>
          <p:nvPr/>
        </p:nvSpPr>
        <p:spPr>
          <a:xfrm>
            <a:off x="6215074" y="1785926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/>
          <p:cNvSpPr/>
          <p:nvPr/>
        </p:nvSpPr>
        <p:spPr>
          <a:xfrm>
            <a:off x="6572264" y="1785926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7000892" y="1785926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4" idx="5"/>
            <a:endCxn id="42" idx="0"/>
          </p:cNvCxnSpPr>
          <p:nvPr/>
        </p:nvCxnSpPr>
        <p:spPr>
          <a:xfrm rot="16200000" flipH="1">
            <a:off x="7265720" y="1765002"/>
            <a:ext cx="449552" cy="7353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0" y="1643050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rgbClr val="0070C0"/>
                </a:solidFill>
              </a:rPr>
              <a:t>요소 객체 삭제</a:t>
            </a:r>
            <a:endParaRPr lang="ko-KR" altLang="en-US" sz="1600">
              <a:solidFill>
                <a:srgbClr val="0070C0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42844" y="1357298"/>
            <a:ext cx="88582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42844" y="3214686"/>
            <a:ext cx="88582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85852" y="3500438"/>
            <a:ext cx="92044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a.clear</a:t>
            </a:r>
            <a:r>
              <a:rPr lang="en-US" altLang="ko-KR" sz="1600" dirty="0" smtClean="0"/>
              <a:t>();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000760" y="3357562"/>
            <a:ext cx="3071834" cy="642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5143504" y="3500438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순서도: 연결자 79"/>
          <p:cNvSpPr/>
          <p:nvPr/>
        </p:nvSpPr>
        <p:spPr>
          <a:xfrm>
            <a:off x="5286380" y="3571876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/>
          <p:cNvCxnSpPr>
            <a:stCxn id="80" idx="6"/>
          </p:cNvCxnSpPr>
          <p:nvPr/>
        </p:nvCxnSpPr>
        <p:spPr>
          <a:xfrm>
            <a:off x="5429256" y="364331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214942" y="321468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</a:t>
            </a:r>
            <a:endParaRPr lang="ko-KR" altLang="en-US" sz="1600" dirty="0"/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6072198" y="3500438"/>
          <a:ext cx="280037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3"/>
                <a:gridCol w="400053"/>
                <a:gridCol w="400053"/>
                <a:gridCol w="400053"/>
                <a:gridCol w="400053"/>
                <a:gridCol w="400053"/>
                <a:gridCol w="400053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0" y="3500438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모든 객체 삭제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500958" y="2357430"/>
            <a:ext cx="714380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72396" y="2643182"/>
            <a:ext cx="640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Person</a:t>
            </a:r>
            <a:endParaRPr lang="ko-KR" altLang="en-US" sz="1400"/>
          </a:p>
        </p:txBody>
      </p:sp>
      <p:sp>
        <p:nvSpPr>
          <p:cNvPr id="44" name="직사각형 43"/>
          <p:cNvSpPr/>
          <p:nvPr/>
        </p:nvSpPr>
        <p:spPr>
          <a:xfrm>
            <a:off x="6715140" y="2357430"/>
            <a:ext cx="642942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"Sahni"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15140" y="2714620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String</a:t>
            </a:r>
            <a:endParaRPr lang="ko-KR" altLang="en-US" sz="1400"/>
          </a:p>
        </p:txBody>
      </p:sp>
      <p:sp>
        <p:nvSpPr>
          <p:cNvPr id="48" name="TextBox 47"/>
          <p:cNvSpPr txBox="1"/>
          <p:nvPr/>
        </p:nvSpPr>
        <p:spPr>
          <a:xfrm>
            <a:off x="1285852" y="2285992"/>
            <a:ext cx="171143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a</a:t>
            </a:r>
            <a:r>
              <a:rPr lang="en-US" altLang="ko-KR" sz="1600" strike="sngStrike" dirty="0" err="1" smtClean="0"/>
              <a:t>.remove</a:t>
            </a:r>
            <a:r>
              <a:rPr lang="en-US" altLang="ko-KR" sz="1600" strike="sngStrike" dirty="0" smtClean="0"/>
              <a:t>(4);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오류</a:t>
            </a:r>
            <a:endParaRPr lang="en-US" altLang="ko-KR" sz="1600" dirty="0" smtClean="0"/>
          </a:p>
        </p:txBody>
      </p:sp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8-3 :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내의 모든 요소 객체 출력하기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4348" y="1643050"/>
            <a:ext cx="3429024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import </a:t>
            </a:r>
            <a:r>
              <a:rPr lang="en-US" altLang="ko-KR" sz="1400" b="1" dirty="0" err="1" smtClean="0"/>
              <a:t>java.util.ArrayList</a:t>
            </a:r>
            <a:r>
              <a:rPr lang="en-US" altLang="ko-KR" sz="1400" b="1" dirty="0" smtClean="0"/>
              <a:t>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ArrayListEx</a:t>
            </a:r>
            <a:r>
              <a:rPr lang="en-US" altLang="ko-KR" sz="1400" b="1" dirty="0" smtClean="0"/>
              <a:t> {</a:t>
            </a:r>
          </a:p>
          <a:p>
            <a:pPr defTabSz="180000"/>
            <a:r>
              <a:rPr lang="en-US" altLang="ko-KR" sz="1400" b="1" dirty="0" smtClean="0"/>
              <a:t>	public static void main(String[] </a:t>
            </a:r>
            <a:r>
              <a:rPr lang="en-US" altLang="ko-KR" sz="1400" b="1" dirty="0" err="1" smtClean="0"/>
              <a:t>args</a:t>
            </a:r>
            <a:r>
              <a:rPr lang="en-US" altLang="ko-KR" sz="1400" b="1" dirty="0" smtClean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ArrayList</a:t>
            </a:r>
            <a:r>
              <a:rPr lang="en-US" altLang="ko-KR" sz="1400" dirty="0" smtClean="0"/>
              <a:t> a = 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ArrayList</a:t>
            </a:r>
            <a:r>
              <a:rPr lang="en-US" altLang="ko-KR" sz="1400" b="1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a.add</a:t>
            </a:r>
            <a:r>
              <a:rPr lang="en-US" altLang="ko-KR" sz="1400" dirty="0" smtClean="0"/>
              <a:t>("Hello");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a.add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new Integer(3));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a.add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new Double(3.14));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a.add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new Double(3.4));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a.remove</a:t>
            </a:r>
            <a:r>
              <a:rPr lang="en-US" altLang="ko-KR" sz="1400" dirty="0" smtClean="0"/>
              <a:t>(1);</a:t>
            </a:r>
          </a:p>
          <a:p>
            <a:pPr defTabSz="180000"/>
            <a:r>
              <a:rPr lang="en-US" altLang="ko-KR" sz="1400" b="1" dirty="0" smtClean="0"/>
              <a:t>		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=0;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&lt;</a:t>
            </a:r>
            <a:r>
              <a:rPr lang="en-US" altLang="ko-KR" sz="1400" b="1" dirty="0" err="1" smtClean="0"/>
              <a:t>a.size</a:t>
            </a:r>
            <a:r>
              <a:rPr lang="en-US" altLang="ko-KR" sz="1400" b="1" dirty="0" smtClean="0"/>
              <a:t>();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++) {</a:t>
            </a:r>
          </a:p>
          <a:p>
            <a:pPr defTabSz="180000"/>
            <a:r>
              <a:rPr lang="en-US" altLang="ko-KR" sz="1400" dirty="0" smtClean="0"/>
              <a:t>			Object 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a.get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b="1" dirty="0" smtClean="0"/>
              <a:t>			if(</a:t>
            </a:r>
            <a:r>
              <a:rPr lang="en-US" altLang="ko-KR" sz="1400" b="1" dirty="0" err="1" smtClean="0"/>
              <a:t>obj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instanceof</a:t>
            </a:r>
            <a:r>
              <a:rPr lang="en-US" altLang="ko-KR" sz="1400" b="1" dirty="0" smtClean="0"/>
              <a:t> String) {</a:t>
            </a:r>
          </a:p>
          <a:p>
            <a:pPr defTabSz="180000"/>
            <a:r>
              <a:rPr lang="en-US" altLang="ko-KR" sz="1400" dirty="0" smtClean="0"/>
              <a:t>				String 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 = (String)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</a:t>
            </a:r>
            <a:r>
              <a:rPr lang="en-US" altLang="ko-KR" sz="1400" i="1" dirty="0" err="1" smtClean="0"/>
              <a:t>out.println</a:t>
            </a:r>
            <a:r>
              <a:rPr lang="en-US" altLang="ko-KR" sz="1400" i="1" dirty="0" smtClean="0"/>
              <a:t>(</a:t>
            </a:r>
            <a:r>
              <a:rPr lang="en-US" altLang="ko-KR" sz="1400" i="1" dirty="0" err="1" smtClean="0"/>
              <a:t>str</a:t>
            </a:r>
            <a:r>
              <a:rPr lang="en-US" altLang="ko-KR" sz="1400" i="1" dirty="0" smtClean="0"/>
              <a:t>);</a:t>
            </a:r>
          </a:p>
          <a:p>
            <a:pPr defTabSz="180000"/>
            <a:r>
              <a:rPr lang="en-US" altLang="ko-KR" sz="1400" dirty="0" smtClean="0"/>
              <a:t>			}</a:t>
            </a:r>
          </a:p>
          <a:p>
            <a:pPr defTabSz="180000"/>
            <a:r>
              <a:rPr lang="en-US" altLang="ko-KR" sz="1400" b="1" dirty="0" smtClean="0"/>
              <a:t>			else if(</a:t>
            </a:r>
            <a:r>
              <a:rPr lang="en-US" altLang="ko-KR" sz="1400" b="1" dirty="0" err="1" smtClean="0"/>
              <a:t>obj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instanceof</a:t>
            </a:r>
            <a:r>
              <a:rPr lang="en-US" altLang="ko-KR" sz="1400" b="1" dirty="0" smtClean="0"/>
              <a:t> Integer) {</a:t>
            </a:r>
          </a:p>
          <a:p>
            <a:pPr defTabSz="180000"/>
            <a:r>
              <a:rPr lang="en-US" altLang="ko-KR" sz="1400" dirty="0" smtClean="0"/>
              <a:t>				Integer x = (Integer)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b="1" dirty="0" smtClean="0"/>
              <a:t>				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n = </a:t>
            </a:r>
            <a:r>
              <a:rPr lang="en-US" altLang="ko-KR" sz="1400" b="1" dirty="0" err="1" smtClean="0"/>
              <a:t>x.intValue</a:t>
            </a:r>
            <a:r>
              <a:rPr lang="en-US" altLang="ko-KR" sz="1400" b="1" dirty="0" smtClean="0"/>
              <a:t>();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</a:t>
            </a:r>
            <a:r>
              <a:rPr lang="en-US" altLang="ko-KR" sz="1400" i="1" dirty="0" err="1" smtClean="0"/>
              <a:t>out.println</a:t>
            </a:r>
            <a:r>
              <a:rPr lang="en-US" altLang="ko-KR" sz="1400" i="1" dirty="0" smtClean="0"/>
              <a:t>(n);</a:t>
            </a:r>
          </a:p>
          <a:p>
            <a:pPr defTabSz="180000"/>
            <a:r>
              <a:rPr lang="en-US" altLang="ko-KR" sz="1400" dirty="0" smtClean="0"/>
              <a:t>			}</a:t>
            </a:r>
          </a:p>
          <a:p>
            <a:pPr defTabSz="180000"/>
            <a:endParaRPr lang="en-US" altLang="ko-KR" sz="1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429124" y="3714752"/>
            <a:ext cx="720080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Hello</a:t>
            </a:r>
          </a:p>
          <a:p>
            <a:r>
              <a:rPr lang="en-US" altLang="ko-KR" sz="1400" dirty="0" smtClean="0"/>
              <a:t>3.14</a:t>
            </a:r>
          </a:p>
          <a:p>
            <a:r>
              <a:rPr lang="en-US" altLang="ko-KR" sz="1400" dirty="0" smtClean="0"/>
              <a:t>3.4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571472" y="1214422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코드에 대한 결과는 무엇인가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29124" y="1643050"/>
            <a:ext cx="350044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			else if(</a:t>
            </a:r>
            <a:r>
              <a:rPr lang="en-US" altLang="ko-KR" sz="1400" b="1" dirty="0" err="1" smtClean="0"/>
              <a:t>obj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instanceof</a:t>
            </a:r>
            <a:r>
              <a:rPr lang="en-US" altLang="ko-KR" sz="1400" b="1" dirty="0" smtClean="0"/>
              <a:t> Double) {</a:t>
            </a:r>
          </a:p>
          <a:p>
            <a:pPr defTabSz="180000"/>
            <a:r>
              <a:rPr lang="en-US" altLang="ko-KR" sz="1400" dirty="0" smtClean="0"/>
              <a:t>				Double y = (Double)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b="1" dirty="0" smtClean="0"/>
              <a:t>				double d = </a:t>
            </a:r>
            <a:r>
              <a:rPr lang="en-US" altLang="ko-KR" sz="1400" b="1" dirty="0" err="1" smtClean="0"/>
              <a:t>y.doubleValue</a:t>
            </a:r>
            <a:r>
              <a:rPr lang="en-US" altLang="ko-KR" sz="1400" b="1" dirty="0" smtClean="0"/>
              <a:t>();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</a:t>
            </a:r>
            <a:r>
              <a:rPr lang="en-US" altLang="ko-KR" sz="1400" i="1" dirty="0" err="1" smtClean="0"/>
              <a:t>out.println</a:t>
            </a:r>
            <a:r>
              <a:rPr lang="en-US" altLang="ko-KR" sz="1400" i="1" dirty="0" smtClean="0"/>
              <a:t>(d);</a:t>
            </a:r>
          </a:p>
          <a:p>
            <a:pPr defTabSz="180000"/>
            <a:r>
              <a:rPr lang="en-US" altLang="ko-KR" sz="1400" dirty="0" smtClean="0"/>
              <a:t>			}</a:t>
            </a:r>
          </a:p>
          <a:p>
            <a:pPr defTabSz="180000"/>
            <a:r>
              <a:rPr lang="en-US" altLang="ko-KR" sz="1400" dirty="0" smtClean="0"/>
              <a:t>		}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Hashtable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35816" cy="523948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Hashtable</a:t>
            </a:r>
            <a:r>
              <a:rPr lang="ko-KR" altLang="en-US" dirty="0" smtClean="0"/>
              <a:t>의 특성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java.util.Hashtable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삽입 및 검색이 빠른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</a:t>
            </a:r>
            <a:r>
              <a:rPr lang="en-US" altLang="ko-KR" dirty="0" smtClean="0"/>
              <a:t>(key)</a:t>
            </a:r>
            <a:r>
              <a:rPr lang="ko-KR" altLang="en-US" dirty="0" smtClean="0"/>
              <a:t>와 값</a:t>
            </a:r>
            <a:r>
              <a:rPr lang="en-US" altLang="ko-KR" dirty="0" smtClean="0"/>
              <a:t>(value)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키와 값이 </a:t>
            </a:r>
            <a:r>
              <a:rPr lang="ko-KR" altLang="en-US" dirty="0" err="1" smtClean="0"/>
              <a:t>한쌍으로</a:t>
            </a:r>
            <a:r>
              <a:rPr lang="ko-KR" altLang="en-US" dirty="0" smtClean="0"/>
              <a:t> 삽입됨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키는 </a:t>
            </a:r>
            <a:r>
              <a:rPr lang="ko-KR" altLang="en-US" dirty="0" err="1" smtClean="0"/>
              <a:t>해쉬</a:t>
            </a:r>
            <a:r>
              <a:rPr lang="ko-KR" altLang="en-US" dirty="0" smtClean="0"/>
              <a:t> 테이블에 삽입되는 위치를 결정하는데 내부적으로 이용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값을 검색하기 위해서는 키를 반드시 이용함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 모두 객체만이 이용됨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 데이</a:t>
            </a:r>
            <a:r>
              <a:rPr lang="ko-KR" altLang="en-US" dirty="0"/>
              <a:t>터</a:t>
            </a:r>
            <a:r>
              <a:rPr lang="ko-KR" altLang="en-US" dirty="0" smtClean="0"/>
              <a:t> 타입은 사용할 수 없음</a:t>
            </a:r>
            <a:endParaRPr lang="en-US" altLang="ko-KR" dirty="0" smtClean="0"/>
          </a:p>
          <a:p>
            <a:r>
              <a:rPr lang="en-US" altLang="ko-KR" dirty="0" err="1" smtClean="0"/>
              <a:t>Hashtable</a:t>
            </a:r>
            <a:r>
              <a:rPr lang="ko-KR" altLang="en-US" dirty="0" smtClean="0"/>
              <a:t>에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검색하는 예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2976" y="4857760"/>
            <a:ext cx="6357982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Hashtable</a:t>
            </a:r>
            <a:r>
              <a:rPr lang="en-US" altLang="ko-KR" sz="1600" dirty="0" smtClean="0"/>
              <a:t> h = new </a:t>
            </a:r>
            <a:r>
              <a:rPr lang="en-US" altLang="ko-KR" sz="1600" dirty="0" err="1" smtClean="0"/>
              <a:t>Hashtable</a:t>
            </a:r>
            <a:r>
              <a:rPr lang="en-US" altLang="ko-KR" sz="1600" dirty="0" smtClean="0"/>
              <a:t>(); // </a:t>
            </a:r>
            <a:r>
              <a:rPr lang="en-US" altLang="ko-KR" sz="1600" dirty="0" err="1" smtClean="0"/>
              <a:t>Hashtable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 생성</a:t>
            </a:r>
            <a:endParaRPr lang="en-US" altLang="ko-KR" sz="1600" dirty="0" smtClean="0"/>
          </a:p>
          <a:p>
            <a:endParaRPr lang="ko-KR" altLang="en-US" sz="1600" dirty="0" smtClean="0"/>
          </a:p>
          <a:p>
            <a:r>
              <a:rPr lang="en-US" altLang="ko-KR" sz="1600" dirty="0" err="1" smtClean="0"/>
              <a:t>h.put</a:t>
            </a:r>
            <a:r>
              <a:rPr lang="en-US" altLang="ko-KR" sz="1600" dirty="0" smtClean="0"/>
              <a:t>("apple", "</a:t>
            </a:r>
            <a:r>
              <a:rPr lang="ko-KR" altLang="en-US" sz="1600" dirty="0" smtClean="0"/>
              <a:t>사과</a:t>
            </a:r>
            <a:r>
              <a:rPr lang="en-US" altLang="ko-KR" sz="1600" dirty="0" smtClean="0"/>
              <a:t>"); // </a:t>
            </a:r>
            <a:r>
              <a:rPr lang="ko-KR" altLang="en-US" sz="1600" dirty="0" smtClean="0"/>
              <a:t>키는 </a:t>
            </a:r>
            <a:r>
              <a:rPr lang="en-US" altLang="ko-KR" sz="1600" dirty="0" smtClean="0"/>
              <a:t>"apple"</a:t>
            </a:r>
            <a:r>
              <a:rPr lang="ko-KR" altLang="en-US" sz="1600" dirty="0" smtClean="0"/>
              <a:t>이며 값이 </a:t>
            </a:r>
            <a:r>
              <a:rPr lang="en-US" altLang="ko-KR" sz="1600" dirty="0" smtClean="0"/>
              <a:t>"</a:t>
            </a:r>
            <a:r>
              <a:rPr lang="ko-KR" altLang="en-US" sz="1600" dirty="0" smtClean="0"/>
              <a:t>사과</a:t>
            </a:r>
            <a:r>
              <a:rPr lang="en-US" altLang="ko-KR" sz="1600" dirty="0" smtClean="0"/>
              <a:t>"</a:t>
            </a:r>
            <a:r>
              <a:rPr lang="ko-KR" altLang="en-US" sz="1600" dirty="0" smtClean="0"/>
              <a:t>인 요소 삽입</a:t>
            </a:r>
          </a:p>
          <a:p>
            <a:r>
              <a:rPr lang="en-US" altLang="ko-KR" sz="1600" dirty="0" smtClean="0"/>
              <a:t>String s = (String)</a:t>
            </a:r>
            <a:r>
              <a:rPr lang="en-US" altLang="ko-KR" sz="1600" dirty="0" err="1" smtClean="0"/>
              <a:t>h.get</a:t>
            </a:r>
            <a:r>
              <a:rPr lang="en-US" altLang="ko-KR" sz="1600" dirty="0" smtClean="0"/>
              <a:t>("apple"); // "apple" </a:t>
            </a:r>
            <a:r>
              <a:rPr lang="ko-KR" altLang="en-US" sz="1600" dirty="0" smtClean="0"/>
              <a:t>키의 값을 검색</a:t>
            </a:r>
            <a:r>
              <a:rPr lang="en-US" altLang="ko-KR" sz="1600" dirty="0" smtClean="0"/>
              <a:t>. 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"</a:t>
            </a:r>
            <a:r>
              <a:rPr lang="ko-KR" altLang="en-US" sz="1600" dirty="0" smtClean="0"/>
              <a:t>사과</a:t>
            </a:r>
            <a:r>
              <a:rPr lang="en-US" altLang="ko-KR" sz="1600" dirty="0" smtClean="0"/>
              <a:t>"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컬렉션</a:t>
            </a:r>
            <a:r>
              <a:rPr lang="en-US" altLang="ko-KR" smtClean="0"/>
              <a:t>(collection)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컬렉션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컬렉션은 요소</a:t>
            </a:r>
            <a:r>
              <a:rPr lang="en-US" altLang="ko-KR" dirty="0" smtClean="0"/>
              <a:t>(element)</a:t>
            </a:r>
            <a:r>
              <a:rPr lang="ko-KR" altLang="en-US" dirty="0" smtClean="0"/>
              <a:t>라고 불리는 가변 개수의 객체들의 모음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객체들의 컨테이너라고도 불림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컬렉션 클래스 사례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Vector,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Hashtable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HashSet</a:t>
            </a:r>
            <a:r>
              <a:rPr lang="en-US" altLang="ko-KR" dirty="0" smtClean="0"/>
              <a:t>, Stack</a:t>
            </a:r>
          </a:p>
          <a:p>
            <a:pPr lvl="1"/>
            <a:r>
              <a:rPr lang="en-US" altLang="ko-KR" dirty="0" err="1" smtClean="0"/>
              <a:t>java.util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패키지에서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객체들을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 등 관리하는데 사용됨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Hashtable</a:t>
            </a:r>
            <a:r>
              <a:rPr lang="ko-KR" altLang="en-US" dirty="0"/>
              <a:t>의 내부 구성과 </a:t>
            </a:r>
            <a:r>
              <a:rPr lang="en-US" altLang="ko-KR" dirty="0"/>
              <a:t>put(), get()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1571604" y="4207978"/>
            <a:ext cx="1000132" cy="42862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928662" y="3350722"/>
            <a:ext cx="1643074" cy="42862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14612" y="2564904"/>
            <a:ext cx="4714908" cy="26211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7224" y="3400135"/>
            <a:ext cx="7409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"apple"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1714480" y="3400135"/>
            <a:ext cx="5597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"</a:t>
            </a:r>
            <a:r>
              <a:rPr lang="ko-KR" altLang="en-US" sz="1400" smtClean="0"/>
              <a:t>사과</a:t>
            </a:r>
            <a:r>
              <a:rPr lang="en-US" altLang="ko-KR" sz="1400" smtClean="0"/>
              <a:t>"</a:t>
            </a:r>
            <a:endParaRPr lang="ko-KR" altLang="en-US" sz="14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71736" y="3422160"/>
            <a:ext cx="1428760" cy="335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put(key,value)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71736" y="4279416"/>
            <a:ext cx="142876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get(key)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100" y="3114383"/>
            <a:ext cx="431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key</a:t>
            </a:r>
            <a:endParaRPr lang="ko-KR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1714480" y="3114383"/>
            <a:ext cx="567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value</a:t>
            </a:r>
            <a:endParaRPr lang="ko-KR" alt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1500166" y="4279416"/>
            <a:ext cx="7409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"apple"</a:t>
            </a:r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1571604" y="3993664"/>
            <a:ext cx="431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key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1500166" y="4900333"/>
            <a:ext cx="500066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?</a:t>
            </a:r>
            <a:endParaRPr lang="ko-KR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1500166" y="4614581"/>
            <a:ext cx="567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value</a:t>
            </a:r>
            <a:endParaRPr lang="ko-KR" altLang="en-US" sz="1400"/>
          </a:p>
        </p:txBody>
      </p:sp>
      <p:sp>
        <p:nvSpPr>
          <p:cNvPr id="17" name="오른쪽 화살표 16"/>
          <p:cNvSpPr/>
          <p:nvPr/>
        </p:nvSpPr>
        <p:spPr>
          <a:xfrm rot="8393185">
            <a:off x="2006318" y="4636824"/>
            <a:ext cx="763189" cy="42862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내용 개체 틀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61942123"/>
              </p:ext>
            </p:extLst>
          </p:nvPr>
        </p:nvGraphicFramePr>
        <p:xfrm>
          <a:off x="4286248" y="3064970"/>
          <a:ext cx="40796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순서도: 연결자 18"/>
          <p:cNvSpPr/>
          <p:nvPr/>
        </p:nvSpPr>
        <p:spPr>
          <a:xfrm>
            <a:off x="4429124" y="3204658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4429124" y="3925414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57752" y="3064970"/>
            <a:ext cx="66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smtClean="0"/>
              <a:t>"love"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857752" y="3850788"/>
            <a:ext cx="817853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smtClean="0"/>
              <a:t>"apple"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857752" y="4565168"/>
            <a:ext cx="7627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smtClean="0"/>
              <a:t>"baby"</a:t>
            </a:r>
            <a:endParaRPr lang="ko-KR" altLang="en-US" sz="1600"/>
          </a:p>
        </p:txBody>
      </p:sp>
      <p:sp>
        <p:nvSpPr>
          <p:cNvPr id="24" name="직사각형 23"/>
          <p:cNvSpPr/>
          <p:nvPr/>
        </p:nvSpPr>
        <p:spPr>
          <a:xfrm>
            <a:off x="6500826" y="3064970"/>
            <a:ext cx="6110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smtClean="0"/>
              <a:t>"</a:t>
            </a:r>
            <a:r>
              <a:rPr lang="ko-KR" altLang="en-US" sz="1600" smtClean="0"/>
              <a:t>사랑</a:t>
            </a:r>
            <a:r>
              <a:rPr lang="en-US" altLang="ko-KR" sz="1600" smtClean="0"/>
              <a:t>"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00826" y="3850788"/>
            <a:ext cx="665567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smtClean="0"/>
              <a:t>"</a:t>
            </a:r>
            <a:r>
              <a:rPr lang="ko-KR" altLang="en-US" sz="1600" smtClean="0"/>
              <a:t>사과</a:t>
            </a:r>
            <a:r>
              <a:rPr lang="en-US" altLang="ko-KR" sz="1600" smtClean="0"/>
              <a:t>"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572264" y="4565168"/>
            <a:ext cx="590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smtClean="0"/>
              <a:t>"</a:t>
            </a:r>
            <a:r>
              <a:rPr lang="ko-KR" altLang="en-US" sz="1600" smtClean="0"/>
              <a:t>아기</a:t>
            </a:r>
            <a:r>
              <a:rPr lang="en-US" altLang="ko-KR" sz="1600" smtClean="0"/>
              <a:t>"</a:t>
            </a:r>
            <a:endParaRPr lang="ko-KR" altLang="en-US" sz="1600"/>
          </a:p>
        </p:txBody>
      </p:sp>
      <p:sp>
        <p:nvSpPr>
          <p:cNvPr id="27" name="순서도: 연결자 26"/>
          <p:cNvSpPr/>
          <p:nvPr/>
        </p:nvSpPr>
        <p:spPr>
          <a:xfrm>
            <a:off x="4429124" y="4636606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19" idx="6"/>
            <a:endCxn id="21" idx="1"/>
          </p:cNvCxnSpPr>
          <p:nvPr/>
        </p:nvCxnSpPr>
        <p:spPr>
          <a:xfrm flipV="1">
            <a:off x="4572000" y="3234247"/>
            <a:ext cx="285752" cy="418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0" idx="6"/>
            <a:endCxn id="22" idx="1"/>
          </p:cNvCxnSpPr>
          <p:nvPr/>
        </p:nvCxnSpPr>
        <p:spPr>
          <a:xfrm>
            <a:off x="4572000" y="3996852"/>
            <a:ext cx="285752" cy="23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7" idx="6"/>
          </p:cNvCxnSpPr>
          <p:nvPr/>
        </p:nvCxnSpPr>
        <p:spPr>
          <a:xfrm>
            <a:off x="4572000" y="470804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내용 개체 틀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96750820"/>
              </p:ext>
            </p:extLst>
          </p:nvPr>
        </p:nvGraphicFramePr>
        <p:xfrm>
          <a:off x="5929322" y="3064970"/>
          <a:ext cx="40796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순서도: 연결자 31"/>
          <p:cNvSpPr/>
          <p:nvPr/>
        </p:nvSpPr>
        <p:spPr>
          <a:xfrm>
            <a:off x="6072198" y="3204658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연결자 32"/>
          <p:cNvSpPr/>
          <p:nvPr/>
        </p:nvSpPr>
        <p:spPr>
          <a:xfrm>
            <a:off x="6072198" y="3925414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/>
          <p:cNvSpPr/>
          <p:nvPr/>
        </p:nvSpPr>
        <p:spPr>
          <a:xfrm>
            <a:off x="6072198" y="4636606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2" idx="6"/>
          </p:cNvCxnSpPr>
          <p:nvPr/>
        </p:nvCxnSpPr>
        <p:spPr>
          <a:xfrm flipV="1">
            <a:off x="6215074" y="3234247"/>
            <a:ext cx="285752" cy="418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3" idx="6"/>
          </p:cNvCxnSpPr>
          <p:nvPr/>
        </p:nvCxnSpPr>
        <p:spPr>
          <a:xfrm>
            <a:off x="6215074" y="3996852"/>
            <a:ext cx="285752" cy="23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4" idx="6"/>
          </p:cNvCxnSpPr>
          <p:nvPr/>
        </p:nvCxnSpPr>
        <p:spPr>
          <a:xfrm>
            <a:off x="6215074" y="4708044"/>
            <a:ext cx="357190" cy="23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자유형 37"/>
          <p:cNvSpPr/>
          <p:nvPr/>
        </p:nvSpPr>
        <p:spPr>
          <a:xfrm>
            <a:off x="3616278" y="3659381"/>
            <a:ext cx="2455920" cy="262845"/>
          </a:xfrm>
          <a:custGeom>
            <a:avLst/>
            <a:gdLst>
              <a:gd name="connsiteX0" fmla="*/ 0 w 1620981"/>
              <a:gd name="connsiteY0" fmla="*/ 0 h 310342"/>
              <a:gd name="connsiteX1" fmla="*/ 133003 w 1620981"/>
              <a:gd name="connsiteY1" fmla="*/ 83127 h 310342"/>
              <a:gd name="connsiteX2" fmla="*/ 515389 w 1620981"/>
              <a:gd name="connsiteY2" fmla="*/ 91440 h 310342"/>
              <a:gd name="connsiteX3" fmla="*/ 1039091 w 1620981"/>
              <a:gd name="connsiteY3" fmla="*/ 141317 h 310342"/>
              <a:gd name="connsiteX4" fmla="*/ 1496291 w 1620981"/>
              <a:gd name="connsiteY4" fmla="*/ 282633 h 310342"/>
              <a:gd name="connsiteX5" fmla="*/ 1620981 w 1620981"/>
              <a:gd name="connsiteY5" fmla="*/ 307571 h 31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0981" h="310342">
                <a:moveTo>
                  <a:pt x="0" y="0"/>
                </a:moveTo>
                <a:cubicBezTo>
                  <a:pt x="23552" y="33943"/>
                  <a:pt x="47105" y="67887"/>
                  <a:pt x="133003" y="83127"/>
                </a:cubicBezTo>
                <a:cubicBezTo>
                  <a:pt x="218901" y="98367"/>
                  <a:pt x="364374" y="81742"/>
                  <a:pt x="515389" y="91440"/>
                </a:cubicBezTo>
                <a:cubicBezTo>
                  <a:pt x="666404" y="101138"/>
                  <a:pt x="875607" y="109452"/>
                  <a:pt x="1039091" y="141317"/>
                </a:cubicBezTo>
                <a:cubicBezTo>
                  <a:pt x="1202575" y="173182"/>
                  <a:pt x="1399309" y="254924"/>
                  <a:pt x="1496291" y="282633"/>
                </a:cubicBezTo>
                <a:cubicBezTo>
                  <a:pt x="1593273" y="310342"/>
                  <a:pt x="1607127" y="308956"/>
                  <a:pt x="1620981" y="307571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2685524" y="4024045"/>
            <a:ext cx="3386673" cy="606829"/>
          </a:xfrm>
          <a:custGeom>
            <a:avLst/>
            <a:gdLst>
              <a:gd name="connsiteX0" fmla="*/ 2560320 w 2560320"/>
              <a:gd name="connsiteY0" fmla="*/ 0 h 606829"/>
              <a:gd name="connsiteX1" fmla="*/ 2111433 w 2560320"/>
              <a:gd name="connsiteY1" fmla="*/ 124691 h 606829"/>
              <a:gd name="connsiteX2" fmla="*/ 1529542 w 2560320"/>
              <a:gd name="connsiteY2" fmla="*/ 365760 h 606829"/>
              <a:gd name="connsiteX3" fmla="*/ 1122219 w 2560320"/>
              <a:gd name="connsiteY3" fmla="*/ 523702 h 606829"/>
              <a:gd name="connsiteX4" fmla="*/ 332510 w 2560320"/>
              <a:gd name="connsiteY4" fmla="*/ 581891 h 606829"/>
              <a:gd name="connsiteX5" fmla="*/ 0 w 2560320"/>
              <a:gd name="connsiteY5" fmla="*/ 606829 h 606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0320" h="606829">
                <a:moveTo>
                  <a:pt x="2560320" y="0"/>
                </a:moveTo>
                <a:cubicBezTo>
                  <a:pt x="2421774" y="31865"/>
                  <a:pt x="2283229" y="63731"/>
                  <a:pt x="2111433" y="124691"/>
                </a:cubicBezTo>
                <a:cubicBezTo>
                  <a:pt x="1939637" y="185651"/>
                  <a:pt x="1694411" y="299258"/>
                  <a:pt x="1529542" y="365760"/>
                </a:cubicBezTo>
                <a:cubicBezTo>
                  <a:pt x="1364673" y="432262"/>
                  <a:pt x="1321724" y="487680"/>
                  <a:pt x="1122219" y="523702"/>
                </a:cubicBezTo>
                <a:cubicBezTo>
                  <a:pt x="922714" y="559724"/>
                  <a:pt x="332510" y="581891"/>
                  <a:pt x="332510" y="581891"/>
                </a:cubicBezTo>
                <a:lnTo>
                  <a:pt x="0" y="606829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3474961" y="4065102"/>
            <a:ext cx="954163" cy="359050"/>
          </a:xfrm>
          <a:custGeom>
            <a:avLst/>
            <a:gdLst>
              <a:gd name="connsiteX0" fmla="*/ 0 w 922713"/>
              <a:gd name="connsiteY0" fmla="*/ 315884 h 315884"/>
              <a:gd name="connsiteX1" fmla="*/ 108066 w 922713"/>
              <a:gd name="connsiteY1" fmla="*/ 207819 h 315884"/>
              <a:gd name="connsiteX2" fmla="*/ 415637 w 922713"/>
              <a:gd name="connsiteY2" fmla="*/ 207819 h 315884"/>
              <a:gd name="connsiteX3" fmla="*/ 723208 w 922713"/>
              <a:gd name="connsiteY3" fmla="*/ 166255 h 315884"/>
              <a:gd name="connsiteX4" fmla="*/ 922713 w 922713"/>
              <a:gd name="connsiteY4" fmla="*/ 0 h 31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713" h="315884">
                <a:moveTo>
                  <a:pt x="0" y="315884"/>
                </a:moveTo>
                <a:cubicBezTo>
                  <a:pt x="19396" y="270857"/>
                  <a:pt x="38793" y="225830"/>
                  <a:pt x="108066" y="207819"/>
                </a:cubicBezTo>
                <a:cubicBezTo>
                  <a:pt x="177339" y="189808"/>
                  <a:pt x="313113" y="214746"/>
                  <a:pt x="415637" y="207819"/>
                </a:cubicBezTo>
                <a:cubicBezTo>
                  <a:pt x="518161" y="200892"/>
                  <a:pt x="638695" y="200891"/>
                  <a:pt x="723208" y="166255"/>
                </a:cubicBezTo>
                <a:cubicBezTo>
                  <a:pt x="807721" y="131619"/>
                  <a:pt x="865217" y="65809"/>
                  <a:pt x="922713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3286116" y="3707912"/>
            <a:ext cx="1071569" cy="285752"/>
          </a:xfrm>
          <a:custGeom>
            <a:avLst/>
            <a:gdLst>
              <a:gd name="connsiteX0" fmla="*/ 0 w 1155469"/>
              <a:gd name="connsiteY0" fmla="*/ 0 h 232757"/>
              <a:gd name="connsiteX1" fmla="*/ 241069 w 1155469"/>
              <a:gd name="connsiteY1" fmla="*/ 99753 h 232757"/>
              <a:gd name="connsiteX2" fmla="*/ 773083 w 1155469"/>
              <a:gd name="connsiteY2" fmla="*/ 99753 h 232757"/>
              <a:gd name="connsiteX3" fmla="*/ 1155469 w 1155469"/>
              <a:gd name="connsiteY3" fmla="*/ 232757 h 23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5469" h="232757">
                <a:moveTo>
                  <a:pt x="0" y="0"/>
                </a:moveTo>
                <a:cubicBezTo>
                  <a:pt x="56111" y="41564"/>
                  <a:pt x="112222" y="83128"/>
                  <a:pt x="241069" y="99753"/>
                </a:cubicBezTo>
                <a:cubicBezTo>
                  <a:pt x="369916" y="116378"/>
                  <a:pt x="620683" y="77586"/>
                  <a:pt x="773083" y="99753"/>
                </a:cubicBezTo>
                <a:cubicBezTo>
                  <a:pt x="925483" y="121920"/>
                  <a:pt x="1155469" y="232757"/>
                  <a:pt x="1155469" y="232757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rot="19124792">
            <a:off x="2036018" y="4724618"/>
            <a:ext cx="611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smtClean="0"/>
              <a:t>"</a:t>
            </a:r>
            <a:r>
              <a:rPr lang="ko-KR" altLang="en-US" sz="1600" smtClean="0"/>
              <a:t>사과</a:t>
            </a:r>
            <a:r>
              <a:rPr lang="en-US" altLang="ko-KR" sz="1600" smtClean="0"/>
              <a:t>"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71934" y="2707780"/>
            <a:ext cx="784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key </a:t>
            </a:r>
            <a:r>
              <a:rPr lang="ko-KR" altLang="en-US" sz="1400" smtClean="0"/>
              <a:t>테이블</a:t>
            </a:r>
            <a:endParaRPr lang="ko-KR" altLang="en-US" sz="1400"/>
          </a:p>
        </p:txBody>
      </p:sp>
      <p:sp>
        <p:nvSpPr>
          <p:cNvPr id="44" name="TextBox 43"/>
          <p:cNvSpPr txBox="1"/>
          <p:nvPr/>
        </p:nvSpPr>
        <p:spPr>
          <a:xfrm>
            <a:off x="5715008" y="2707780"/>
            <a:ext cx="92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value </a:t>
            </a:r>
            <a:r>
              <a:rPr lang="ko-KR" altLang="en-US" sz="1400" smtClean="0"/>
              <a:t>테이블</a:t>
            </a:r>
            <a:endParaRPr lang="ko-KR" altLang="en-US" sz="1400"/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386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Hashtable</a:t>
            </a:r>
            <a:r>
              <a:rPr lang="en-US" altLang="ko-KR" dirty="0"/>
              <a:t> </a:t>
            </a:r>
            <a:r>
              <a:rPr lang="ko-KR" altLang="en-US" dirty="0" smtClean="0"/>
              <a:t>클래스의 주요 </a:t>
            </a:r>
            <a:r>
              <a:rPr lang="ko-KR" altLang="en-US" dirty="0" err="1"/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74252176"/>
              </p:ext>
            </p:extLst>
          </p:nvPr>
        </p:nvGraphicFramePr>
        <p:xfrm>
          <a:off x="285720" y="1357298"/>
          <a:ext cx="8679338" cy="468172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528392"/>
                <a:gridCol w="5150946"/>
              </a:tblGrid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effectLst/>
                          <a:latin typeface="+mj-lt"/>
                        </a:rPr>
                        <a:t>메소드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+mj-lt"/>
                        </a:rPr>
                        <a:t>설명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void clear()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effectLst/>
                          <a:latin typeface="+mj-lt"/>
                        </a:rPr>
                        <a:t>Hashtable</a:t>
                      </a:r>
                      <a:r>
                        <a:rPr lang="ko-KR" altLang="en-US" sz="1600">
                          <a:effectLst/>
                          <a:latin typeface="+mj-lt"/>
                        </a:rPr>
                        <a:t>의 모든 키 삭제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</a:rPr>
                        <a:t>boolean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 contains(Object o)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effectLst/>
                          <a:latin typeface="+mj-lt"/>
                        </a:rPr>
                        <a:t>Hashtable</a:t>
                      </a:r>
                      <a:r>
                        <a:rPr lang="ko-KR" altLang="en-US" sz="1600">
                          <a:effectLst/>
                          <a:latin typeface="+mj-lt"/>
                        </a:rPr>
                        <a:t>의 어떤 키가 지정된 객체에 매핑되면 </a:t>
                      </a:r>
                      <a:r>
                        <a:rPr lang="en-US" altLang="ko-KR" sz="1600">
                          <a:effectLst/>
                          <a:latin typeface="+mj-lt"/>
                        </a:rPr>
                        <a:t>true </a:t>
                      </a:r>
                      <a:r>
                        <a:rPr lang="ko-KR" altLang="en-US" sz="1600">
                          <a:effectLst/>
                          <a:latin typeface="+mj-lt"/>
                        </a:rPr>
                        <a:t>반환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</a:rPr>
                        <a:t>boolean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</a:rPr>
                        <a:t>containsKey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(Object key)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effectLst/>
                          <a:latin typeface="+mj-lt"/>
                        </a:rPr>
                        <a:t>Hashtable</a:t>
                      </a:r>
                      <a:r>
                        <a:rPr lang="ko-KR" altLang="en-US" sz="1600">
                          <a:effectLst/>
                          <a:latin typeface="+mj-lt"/>
                        </a:rPr>
                        <a:t>이 지정된 키를 포함하고 있으면 </a:t>
                      </a:r>
                      <a:r>
                        <a:rPr lang="en-US" altLang="ko-KR" sz="1600">
                          <a:effectLst/>
                          <a:latin typeface="+mj-lt"/>
                        </a:rPr>
                        <a:t>true </a:t>
                      </a:r>
                      <a:r>
                        <a:rPr lang="ko-KR" altLang="en-US" sz="1600">
                          <a:effectLst/>
                          <a:latin typeface="+mj-lt"/>
                        </a:rPr>
                        <a:t>반환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</a:rPr>
                        <a:t>boolean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</a:rPr>
                        <a:t>containsValue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(Object value)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effectLst/>
                          <a:latin typeface="+mj-lt"/>
                        </a:rPr>
                        <a:t>Hashtable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이 하나 이상의 키를 지정된 값에 </a:t>
                      </a:r>
                      <a:r>
                        <a:rPr lang="ko-KR" altLang="en-US" sz="1600" dirty="0" err="1">
                          <a:effectLst/>
                          <a:latin typeface="+mj-lt"/>
                        </a:rPr>
                        <a:t>매핑시킬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 수 있으면 </a:t>
                      </a:r>
                      <a:r>
                        <a:rPr lang="en-US" altLang="ko-KR" sz="1600" dirty="0">
                          <a:effectLst/>
                          <a:latin typeface="+mj-lt"/>
                        </a:rPr>
                        <a:t>true 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반환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Enumeration&lt;V&gt; elements()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</a:rPr>
                        <a:t>Hashtable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의 모든 값의 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enumeration 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반환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V get(Object key)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지정된 키에 </a:t>
                      </a:r>
                      <a:r>
                        <a:rPr kumimoji="0" lang="ko-KR" alt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맵핑되는</a:t>
                      </a:r>
                      <a:r>
                        <a:rPr kumimoji="0"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값을 반환하거나 </a:t>
                      </a:r>
                      <a:r>
                        <a:rPr kumimoji="0" lang="ko-KR" alt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맵핑되는</a:t>
                      </a:r>
                      <a:r>
                        <a:rPr kumimoji="0"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값이 없으면 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을 반환</a:t>
                      </a: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</a:rPr>
                        <a:t>boolean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</a:rPr>
                        <a:t>isEmpty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()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effectLst/>
                          <a:latin typeface="+mj-lt"/>
                        </a:rPr>
                        <a:t>Hashtable</a:t>
                      </a:r>
                      <a:r>
                        <a:rPr lang="ko-KR" altLang="en-US" sz="1600">
                          <a:effectLst/>
                          <a:latin typeface="+mj-lt"/>
                        </a:rPr>
                        <a:t>에 키가 없으면 </a:t>
                      </a:r>
                      <a:r>
                        <a:rPr lang="en-US" altLang="ko-KR" sz="1600">
                          <a:effectLst/>
                          <a:latin typeface="+mj-lt"/>
                        </a:rPr>
                        <a:t>true </a:t>
                      </a:r>
                      <a:r>
                        <a:rPr lang="ko-KR" altLang="en-US" sz="1600">
                          <a:effectLst/>
                          <a:latin typeface="+mj-lt"/>
                        </a:rPr>
                        <a:t>반환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Enumeration&lt;K&gt; keys()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</a:rPr>
                        <a:t>Hashtable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의 모든 키의 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enumeration 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반환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V put(K key, V value)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</a:rPr>
                        <a:t>Hashtable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에 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key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를 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value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에 매핑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V remove(Object key)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+mj-lt"/>
                        </a:rPr>
                        <a:t>지정된 키와 이에 </a:t>
                      </a:r>
                      <a:r>
                        <a:rPr lang="ko-KR" altLang="en-US" sz="1600" dirty="0" err="1">
                          <a:effectLst/>
                          <a:latin typeface="+mj-lt"/>
                        </a:rPr>
                        <a:t>매핑된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 모든 값들을 </a:t>
                      </a:r>
                      <a:r>
                        <a:rPr lang="en-US" altLang="ko-KR" sz="1600" dirty="0" err="1">
                          <a:effectLst/>
                          <a:latin typeface="+mj-lt"/>
                        </a:rPr>
                        <a:t>Hashtable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에서 삭제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 size()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effectLst/>
                          <a:latin typeface="+mj-lt"/>
                        </a:rPr>
                        <a:t>Hashtable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이 포함하는 키의 개수 반환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2032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해쉬테이블의</a:t>
            </a:r>
            <a:r>
              <a:rPr lang="ko-KR" altLang="en-US" dirty="0" smtClean="0"/>
              <a:t> 조작 사례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86248" y="1714488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순서도: 연결자 4"/>
          <p:cNvSpPr/>
          <p:nvPr/>
        </p:nvSpPr>
        <p:spPr>
          <a:xfrm>
            <a:off x="4500562" y="1785926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6" name="직선 화살표 연결선 5"/>
          <p:cNvCxnSpPr>
            <a:stCxn id="5" idx="6"/>
          </p:cNvCxnSpPr>
          <p:nvPr/>
        </p:nvCxnSpPr>
        <p:spPr>
          <a:xfrm>
            <a:off x="4643438" y="1857364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29124" y="1428736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h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61135" y="1643050"/>
            <a:ext cx="2782237" cy="33855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Hashtable h = new Hashtable();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071546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Hashtable </a:t>
            </a:r>
            <a:r>
              <a:rPr lang="ko-KR" altLang="en-US" sz="1600" smtClean="0"/>
              <a:t>객체</a:t>
            </a:r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142876" y="1643050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rgbClr val="0070C0"/>
                </a:solidFill>
              </a:rPr>
              <a:t>해쉬테이블 생성</a:t>
            </a:r>
            <a:endParaRPr lang="ko-KR" altLang="en-US" sz="1600">
              <a:solidFill>
                <a:srgbClr val="0070C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2844" y="3857628"/>
            <a:ext cx="88582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286380" y="1500174"/>
            <a:ext cx="3500462" cy="2071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내용 개체 틀 8"/>
          <p:cNvGraphicFramePr>
            <a:graphicFrameLocks/>
          </p:cNvGraphicFramePr>
          <p:nvPr/>
        </p:nvGraphicFramePr>
        <p:xfrm>
          <a:off x="5715008" y="1571612"/>
          <a:ext cx="40796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내용 개체 틀 8"/>
          <p:cNvGraphicFramePr>
            <a:graphicFrameLocks/>
          </p:cNvGraphicFramePr>
          <p:nvPr/>
        </p:nvGraphicFramePr>
        <p:xfrm>
          <a:off x="7358082" y="1571612"/>
          <a:ext cx="40796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218259" y="500042"/>
            <a:ext cx="2286016" cy="10772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ko-KR" sz="1600" smtClean="0"/>
              <a:t>h.put("21", “</a:t>
            </a:r>
            <a:r>
              <a:rPr lang="ko-KR" altLang="en-US" sz="1600" smtClean="0"/>
              <a:t>홍길동</a:t>
            </a:r>
            <a:r>
              <a:rPr lang="en-US" altLang="ko-KR" sz="1600" smtClean="0"/>
              <a:t>”);</a:t>
            </a:r>
          </a:p>
          <a:p>
            <a:pPr marL="0" lvl="2">
              <a:buNone/>
            </a:pPr>
            <a:r>
              <a:rPr lang="en-US" altLang="ko-KR" sz="1600" smtClean="0"/>
              <a:t>h.put("54", “</a:t>
            </a:r>
            <a:r>
              <a:rPr lang="ko-KR" altLang="en-US" sz="1600" smtClean="0"/>
              <a:t>황기태</a:t>
            </a:r>
            <a:r>
              <a:rPr lang="en-US" altLang="ko-KR" sz="1600" smtClean="0"/>
              <a:t>”);</a:t>
            </a:r>
          </a:p>
          <a:p>
            <a:pPr marL="0" lvl="2">
              <a:buNone/>
            </a:pPr>
            <a:r>
              <a:rPr lang="en-US" altLang="ko-KR" sz="1600" smtClean="0"/>
              <a:t>h.put("76", “</a:t>
            </a:r>
            <a:r>
              <a:rPr lang="ko-KR" altLang="en-US" sz="1600" smtClean="0"/>
              <a:t>이소룡</a:t>
            </a:r>
            <a:r>
              <a:rPr lang="en-US" altLang="ko-KR" sz="1600" smtClean="0"/>
              <a:t>”);</a:t>
            </a:r>
          </a:p>
          <a:p>
            <a:pPr marL="0" lvl="2">
              <a:buNone/>
            </a:pPr>
            <a:r>
              <a:rPr lang="en-US" altLang="ko-KR" sz="1600" smtClean="0"/>
              <a:t>h.put("123", “</a:t>
            </a:r>
            <a:r>
              <a:rPr lang="ko-KR" altLang="en-US" sz="1600" smtClean="0"/>
              <a:t>해리슨포드</a:t>
            </a:r>
            <a:r>
              <a:rPr lang="en-US" altLang="ko-KR" sz="1600" smtClean="0"/>
              <a:t>”);</a:t>
            </a:r>
            <a:endParaRPr lang="ko-KR" altLang="en-US" sz="1600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43504" y="357166"/>
            <a:ext cx="3500462" cy="2071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내용 개체 틀 8"/>
          <p:cNvGraphicFramePr>
            <a:graphicFrameLocks/>
          </p:cNvGraphicFramePr>
          <p:nvPr/>
        </p:nvGraphicFramePr>
        <p:xfrm>
          <a:off x="5500694" y="450629"/>
          <a:ext cx="40796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순서도: 연결자 26"/>
          <p:cNvSpPr/>
          <p:nvPr/>
        </p:nvSpPr>
        <p:spPr>
          <a:xfrm>
            <a:off x="5643570" y="590317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5643570" y="1311073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72198" y="500042"/>
            <a:ext cx="66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mtClean="0"/>
              <a:t>"76"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072198" y="1214422"/>
            <a:ext cx="8178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mtClean="0"/>
              <a:t>"21"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072198" y="1928802"/>
            <a:ext cx="7627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mtClean="0"/>
              <a:t>"54"</a:t>
            </a:r>
            <a:endParaRPr lang="ko-KR" altLang="en-US" sz="1600"/>
          </a:p>
        </p:txBody>
      </p:sp>
      <p:sp>
        <p:nvSpPr>
          <p:cNvPr id="32" name="직사각형 31"/>
          <p:cNvSpPr/>
          <p:nvPr/>
        </p:nvSpPr>
        <p:spPr>
          <a:xfrm>
            <a:off x="7701624" y="581930"/>
            <a:ext cx="714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"</a:t>
            </a:r>
            <a:r>
              <a:rPr lang="ko-KR" altLang="en-US" sz="1600" dirty="0" err="1" smtClean="0"/>
              <a:t>이소룡</a:t>
            </a:r>
            <a:r>
              <a:rPr lang="en-US" altLang="ko-KR" sz="1600" dirty="0" smtClean="0"/>
              <a:t>"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715272" y="1236447"/>
            <a:ext cx="6655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mtClean="0"/>
              <a:t>"</a:t>
            </a:r>
            <a:r>
              <a:rPr lang="ko-KR" altLang="en-US" sz="1600" smtClean="0"/>
              <a:t>홍길동</a:t>
            </a:r>
            <a:r>
              <a:rPr lang="en-US" altLang="ko-KR" sz="1600" smtClean="0"/>
              <a:t>"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15272" y="1950827"/>
            <a:ext cx="7858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mtClean="0"/>
              <a:t>"</a:t>
            </a:r>
            <a:r>
              <a:rPr lang="ko-KR" altLang="en-US" sz="1600" smtClean="0"/>
              <a:t>황기태</a:t>
            </a:r>
            <a:r>
              <a:rPr lang="en-US" altLang="ko-KR" sz="1600" smtClean="0"/>
              <a:t>"</a:t>
            </a:r>
            <a:endParaRPr lang="ko-KR" altLang="en-US" sz="1600"/>
          </a:p>
        </p:txBody>
      </p:sp>
      <p:sp>
        <p:nvSpPr>
          <p:cNvPr id="35" name="순서도: 연결자 34"/>
          <p:cNvSpPr/>
          <p:nvPr/>
        </p:nvSpPr>
        <p:spPr>
          <a:xfrm>
            <a:off x="5643570" y="2022265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27" idx="6"/>
            <a:endCxn id="29" idx="1"/>
          </p:cNvCxnSpPr>
          <p:nvPr/>
        </p:nvCxnSpPr>
        <p:spPr>
          <a:xfrm>
            <a:off x="5786446" y="661755"/>
            <a:ext cx="285752" cy="75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8" idx="6"/>
            <a:endCxn id="30" idx="1"/>
          </p:cNvCxnSpPr>
          <p:nvPr/>
        </p:nvCxnSpPr>
        <p:spPr>
          <a:xfrm>
            <a:off x="5786446" y="1382511"/>
            <a:ext cx="285752" cy="11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5" idx="6"/>
          </p:cNvCxnSpPr>
          <p:nvPr/>
        </p:nvCxnSpPr>
        <p:spPr>
          <a:xfrm>
            <a:off x="5786446" y="2093703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내용 개체 틀 8"/>
          <p:cNvGraphicFramePr>
            <a:graphicFrameLocks/>
          </p:cNvGraphicFramePr>
          <p:nvPr/>
        </p:nvGraphicFramePr>
        <p:xfrm>
          <a:off x="7143768" y="450629"/>
          <a:ext cx="40796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" name="순서도: 연결자 39"/>
          <p:cNvSpPr/>
          <p:nvPr/>
        </p:nvSpPr>
        <p:spPr>
          <a:xfrm>
            <a:off x="7286644" y="590317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연결자 40"/>
          <p:cNvSpPr/>
          <p:nvPr/>
        </p:nvSpPr>
        <p:spPr>
          <a:xfrm>
            <a:off x="7286644" y="1311073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연결자 41"/>
          <p:cNvSpPr/>
          <p:nvPr/>
        </p:nvSpPr>
        <p:spPr>
          <a:xfrm>
            <a:off x="7286644" y="2022265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41" idx="6"/>
          </p:cNvCxnSpPr>
          <p:nvPr/>
        </p:nvCxnSpPr>
        <p:spPr>
          <a:xfrm>
            <a:off x="7429520" y="1382511"/>
            <a:ext cx="285752" cy="23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2" idx="6"/>
            <a:endCxn id="34" idx="1"/>
          </p:cNvCxnSpPr>
          <p:nvPr/>
        </p:nvCxnSpPr>
        <p:spPr>
          <a:xfrm>
            <a:off x="7429520" y="2093703"/>
            <a:ext cx="285752" cy="26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연결자 49"/>
          <p:cNvSpPr/>
          <p:nvPr/>
        </p:nvSpPr>
        <p:spPr>
          <a:xfrm>
            <a:off x="5643570" y="1646238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072198" y="1549587"/>
            <a:ext cx="8178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mtClean="0"/>
              <a:t>"123"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715272" y="1571612"/>
            <a:ext cx="9286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mtClean="0"/>
              <a:t>"</a:t>
            </a:r>
            <a:r>
              <a:rPr lang="ko-KR" altLang="en-US" sz="1600" smtClean="0"/>
              <a:t>해리슨포드</a:t>
            </a:r>
            <a:r>
              <a:rPr lang="en-US" altLang="ko-KR" sz="1600" smtClean="0"/>
              <a:t>"</a:t>
            </a:r>
          </a:p>
        </p:txBody>
      </p:sp>
      <p:cxnSp>
        <p:nvCxnSpPr>
          <p:cNvPr id="53" name="직선 화살표 연결선 52"/>
          <p:cNvCxnSpPr>
            <a:stCxn id="50" idx="6"/>
            <a:endCxn id="51" idx="1"/>
          </p:cNvCxnSpPr>
          <p:nvPr/>
        </p:nvCxnSpPr>
        <p:spPr>
          <a:xfrm>
            <a:off x="5786446" y="1717676"/>
            <a:ext cx="285752" cy="11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/>
          <p:cNvSpPr/>
          <p:nvPr/>
        </p:nvSpPr>
        <p:spPr>
          <a:xfrm>
            <a:off x="7286644" y="1646238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>
            <a:stCxn id="54" idx="6"/>
          </p:cNvCxnSpPr>
          <p:nvPr/>
        </p:nvCxnSpPr>
        <p:spPr>
          <a:xfrm>
            <a:off x="7429520" y="1717676"/>
            <a:ext cx="285752" cy="23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4143372" y="571480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4" name="순서도: 연결자 63"/>
          <p:cNvSpPr/>
          <p:nvPr/>
        </p:nvSpPr>
        <p:spPr>
          <a:xfrm>
            <a:off x="4357686" y="642918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65" name="직선 화살표 연결선 64"/>
          <p:cNvCxnSpPr>
            <a:stCxn id="64" idx="6"/>
          </p:cNvCxnSpPr>
          <p:nvPr/>
        </p:nvCxnSpPr>
        <p:spPr>
          <a:xfrm>
            <a:off x="4500562" y="714356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286248" y="285728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h</a:t>
            </a:r>
            <a:endParaRPr lang="ko-KR" altLang="en-US" sz="1600" dirty="0"/>
          </a:p>
        </p:txBody>
      </p:sp>
      <p:sp>
        <p:nvSpPr>
          <p:cNvPr id="67" name="직사각형 66"/>
          <p:cNvSpPr/>
          <p:nvPr/>
        </p:nvSpPr>
        <p:spPr>
          <a:xfrm>
            <a:off x="1218259" y="2714620"/>
            <a:ext cx="2703689" cy="33855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smtClean="0"/>
              <a:t>String str = (String)h.get(“54”);</a:t>
            </a:r>
            <a:endParaRPr lang="ko-KR" altLang="en-US" sz="1600"/>
          </a:p>
        </p:txBody>
      </p:sp>
      <p:sp>
        <p:nvSpPr>
          <p:cNvPr id="68" name="직사각형 67"/>
          <p:cNvSpPr/>
          <p:nvPr/>
        </p:nvSpPr>
        <p:spPr>
          <a:xfrm>
            <a:off x="4071934" y="2714620"/>
            <a:ext cx="1173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</a:rPr>
              <a:t>str = "</a:t>
            </a:r>
            <a:r>
              <a:rPr lang="ko-KR" altLang="en-US" sz="1600" smtClean="0">
                <a:solidFill>
                  <a:srgbClr val="FF0000"/>
                </a:solidFill>
              </a:rPr>
              <a:t>황기태</a:t>
            </a:r>
            <a:r>
              <a:rPr lang="en-US" altLang="ko-KR" sz="1600" smtClean="0">
                <a:solidFill>
                  <a:srgbClr val="FF0000"/>
                </a:solidFill>
              </a:rPr>
              <a:t>"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18259" y="3429000"/>
            <a:ext cx="1470980" cy="33855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smtClean="0"/>
              <a:t>h.remove(“54”);</a:t>
            </a:r>
            <a:endParaRPr lang="ko-KR" altLang="en-US" sz="160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5143504" y="3286124"/>
            <a:ext cx="3500462" cy="2071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1" name="내용 개체 틀 8"/>
          <p:cNvGraphicFramePr>
            <a:graphicFrameLocks/>
          </p:cNvGraphicFramePr>
          <p:nvPr/>
        </p:nvGraphicFramePr>
        <p:xfrm>
          <a:off x="5500694" y="3379587"/>
          <a:ext cx="40796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2" name="순서도: 연결자 71"/>
          <p:cNvSpPr/>
          <p:nvPr/>
        </p:nvSpPr>
        <p:spPr>
          <a:xfrm>
            <a:off x="5643570" y="3519275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/>
        </p:nvSpPr>
        <p:spPr>
          <a:xfrm>
            <a:off x="5643570" y="4240031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072198" y="3429000"/>
            <a:ext cx="66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mtClean="0"/>
              <a:t>"76"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072198" y="4143380"/>
            <a:ext cx="8178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mtClean="0"/>
              <a:t>"21"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7715272" y="3429000"/>
            <a:ext cx="714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mtClean="0"/>
              <a:t>"</a:t>
            </a:r>
            <a:r>
              <a:rPr lang="ko-KR" altLang="en-US" sz="1600" smtClean="0"/>
              <a:t>이소룡</a:t>
            </a:r>
            <a:r>
              <a:rPr lang="en-US" altLang="ko-KR" sz="1600" smtClean="0"/>
              <a:t>"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715272" y="4165405"/>
            <a:ext cx="6655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mtClean="0"/>
              <a:t>"</a:t>
            </a:r>
            <a:r>
              <a:rPr lang="ko-KR" altLang="en-US" sz="1600" smtClean="0"/>
              <a:t>홍길동</a:t>
            </a:r>
            <a:r>
              <a:rPr lang="en-US" altLang="ko-KR" sz="1600" smtClean="0"/>
              <a:t>"</a:t>
            </a:r>
          </a:p>
        </p:txBody>
      </p:sp>
      <p:cxnSp>
        <p:nvCxnSpPr>
          <p:cNvPr id="81" name="직선 화살표 연결선 80"/>
          <p:cNvCxnSpPr>
            <a:stCxn id="72" idx="6"/>
            <a:endCxn id="74" idx="1"/>
          </p:cNvCxnSpPr>
          <p:nvPr/>
        </p:nvCxnSpPr>
        <p:spPr>
          <a:xfrm>
            <a:off x="5786446" y="3590713"/>
            <a:ext cx="285752" cy="75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3" idx="6"/>
            <a:endCxn id="75" idx="1"/>
          </p:cNvCxnSpPr>
          <p:nvPr/>
        </p:nvCxnSpPr>
        <p:spPr>
          <a:xfrm>
            <a:off x="5786446" y="4311469"/>
            <a:ext cx="285752" cy="11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내용 개체 틀 8"/>
          <p:cNvGraphicFramePr>
            <a:graphicFrameLocks/>
          </p:cNvGraphicFramePr>
          <p:nvPr/>
        </p:nvGraphicFramePr>
        <p:xfrm>
          <a:off x="7143768" y="3379587"/>
          <a:ext cx="40796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순서도: 연결자 84"/>
          <p:cNvSpPr/>
          <p:nvPr/>
        </p:nvSpPr>
        <p:spPr>
          <a:xfrm>
            <a:off x="7286644" y="3519275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연결자 85"/>
          <p:cNvSpPr/>
          <p:nvPr/>
        </p:nvSpPr>
        <p:spPr>
          <a:xfrm>
            <a:off x="7286644" y="4240031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/>
          <p:cNvCxnSpPr>
            <a:stCxn id="85" idx="6"/>
            <a:endCxn id="77" idx="1"/>
          </p:cNvCxnSpPr>
          <p:nvPr/>
        </p:nvCxnSpPr>
        <p:spPr>
          <a:xfrm>
            <a:off x="7429520" y="3590713"/>
            <a:ext cx="285752" cy="75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6" idx="6"/>
          </p:cNvCxnSpPr>
          <p:nvPr/>
        </p:nvCxnSpPr>
        <p:spPr>
          <a:xfrm>
            <a:off x="7429520" y="4311469"/>
            <a:ext cx="285752" cy="23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연결자 90"/>
          <p:cNvSpPr/>
          <p:nvPr/>
        </p:nvSpPr>
        <p:spPr>
          <a:xfrm>
            <a:off x="5643570" y="4575196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6072198" y="4478545"/>
            <a:ext cx="8178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mtClean="0"/>
              <a:t>"123"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715272" y="4500570"/>
            <a:ext cx="9286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mtClean="0"/>
              <a:t>"</a:t>
            </a:r>
            <a:r>
              <a:rPr lang="ko-KR" altLang="en-US" sz="1600" smtClean="0"/>
              <a:t>해리슨포드</a:t>
            </a:r>
            <a:r>
              <a:rPr lang="en-US" altLang="ko-KR" sz="1600" smtClean="0"/>
              <a:t>"</a:t>
            </a:r>
          </a:p>
        </p:txBody>
      </p:sp>
      <p:cxnSp>
        <p:nvCxnSpPr>
          <p:cNvPr id="94" name="직선 화살표 연결선 93"/>
          <p:cNvCxnSpPr>
            <a:stCxn id="91" idx="6"/>
            <a:endCxn id="92" idx="1"/>
          </p:cNvCxnSpPr>
          <p:nvPr/>
        </p:nvCxnSpPr>
        <p:spPr>
          <a:xfrm>
            <a:off x="5786446" y="4646634"/>
            <a:ext cx="285752" cy="11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순서도: 연결자 94"/>
          <p:cNvSpPr/>
          <p:nvPr/>
        </p:nvSpPr>
        <p:spPr>
          <a:xfrm>
            <a:off x="7286644" y="4575196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화살표 연결선 95"/>
          <p:cNvCxnSpPr>
            <a:stCxn id="95" idx="6"/>
          </p:cNvCxnSpPr>
          <p:nvPr/>
        </p:nvCxnSpPr>
        <p:spPr>
          <a:xfrm>
            <a:off x="7429520" y="4646634"/>
            <a:ext cx="285752" cy="23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4143372" y="3500438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8" name="순서도: 연결자 97"/>
          <p:cNvSpPr/>
          <p:nvPr/>
        </p:nvSpPr>
        <p:spPr>
          <a:xfrm>
            <a:off x="4357686" y="3571876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99" name="직선 화살표 연결선 98"/>
          <p:cNvCxnSpPr>
            <a:stCxn id="98" idx="6"/>
          </p:cNvCxnSpPr>
          <p:nvPr/>
        </p:nvCxnSpPr>
        <p:spPr>
          <a:xfrm>
            <a:off x="4500562" y="3643314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286248" y="3143248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h</a:t>
            </a:r>
            <a:endParaRPr lang="ko-KR" alt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0" y="500042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rgbClr val="0070C0"/>
                </a:solidFill>
              </a:rPr>
              <a:t>(</a:t>
            </a:r>
            <a:r>
              <a:rPr lang="ko-KR" altLang="en-US" sz="1600" smtClean="0">
                <a:solidFill>
                  <a:srgbClr val="0070C0"/>
                </a:solidFill>
              </a:rPr>
              <a:t>키</a:t>
            </a:r>
            <a:r>
              <a:rPr lang="en-US" altLang="ko-KR" sz="1600" smtClean="0">
                <a:solidFill>
                  <a:srgbClr val="0070C0"/>
                </a:solidFill>
              </a:rPr>
              <a:t>, </a:t>
            </a:r>
            <a:r>
              <a:rPr lang="ko-KR" altLang="en-US" sz="1600" smtClean="0">
                <a:solidFill>
                  <a:srgbClr val="0070C0"/>
                </a:solidFill>
              </a:rPr>
              <a:t>값</a:t>
            </a:r>
            <a:r>
              <a:rPr lang="en-US" altLang="ko-KR" sz="1600" smtClean="0">
                <a:solidFill>
                  <a:srgbClr val="0070C0"/>
                </a:solidFill>
              </a:rPr>
              <a:t>)</a:t>
            </a:r>
            <a:r>
              <a:rPr lang="ko-KR" altLang="en-US" sz="1600" smtClean="0">
                <a:solidFill>
                  <a:srgbClr val="0070C0"/>
                </a:solidFill>
              </a:rPr>
              <a:t> 삽입</a:t>
            </a:r>
            <a:endParaRPr lang="ko-KR" altLang="en-US" sz="160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0" y="271462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rgbClr val="0070C0"/>
                </a:solidFill>
              </a:rPr>
              <a:t>키로 값 읽기</a:t>
            </a:r>
            <a:endParaRPr lang="ko-KR" altLang="en-US" sz="160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0" y="3429000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rgbClr val="0070C0"/>
                </a:solidFill>
              </a:rPr>
              <a:t>키로 요소 삭제</a:t>
            </a:r>
            <a:endParaRPr lang="ko-KR" altLang="en-US" sz="1600">
              <a:solidFill>
                <a:srgbClr val="0070C0"/>
              </a:solidFill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142844" y="2643182"/>
            <a:ext cx="88582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142844" y="3143248"/>
            <a:ext cx="88582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218259" y="5643578"/>
            <a:ext cx="1378904" cy="33855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smtClean="0"/>
              <a:t>int n = h.size();</a:t>
            </a:r>
            <a:endParaRPr lang="ko-KR" altLang="en-US" sz="1600"/>
          </a:p>
        </p:txBody>
      </p:sp>
      <p:sp>
        <p:nvSpPr>
          <p:cNvPr id="79" name="직사각형 78"/>
          <p:cNvSpPr/>
          <p:nvPr/>
        </p:nvSpPr>
        <p:spPr>
          <a:xfrm>
            <a:off x="4071934" y="5643578"/>
            <a:ext cx="6367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</a:rPr>
              <a:t>n = 3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0" y="5643578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키</a:t>
            </a:r>
            <a:r>
              <a:rPr lang="ko-KR" altLang="en-US" sz="1600" dirty="0" smtClean="0">
                <a:solidFill>
                  <a:srgbClr val="0070C0"/>
                </a:solidFill>
              </a:rPr>
              <a:t> 개수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142844" y="5572140"/>
            <a:ext cx="88582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7440952" y="675280"/>
            <a:ext cx="285752" cy="23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슬라이드 번호 개체 틀 8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8-4 : </a:t>
            </a:r>
            <a:r>
              <a:rPr lang="en-US" altLang="ko-KR" dirty="0" err="1" smtClean="0"/>
              <a:t>Hashtable</a:t>
            </a:r>
            <a:r>
              <a:rPr lang="ko-KR" altLang="en-US" dirty="0" smtClean="0"/>
              <a:t> 내의 모든 값 알아내기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1472" y="1714488"/>
            <a:ext cx="601216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600" dirty="0"/>
              <a:t>import </a:t>
            </a:r>
            <a:r>
              <a:rPr lang="en-US" altLang="ko-KR" sz="1600" dirty="0" err="1"/>
              <a:t>java.util</a:t>
            </a:r>
            <a:r>
              <a:rPr lang="en-US" altLang="ko-KR" sz="1600" dirty="0"/>
              <a:t>.*;</a:t>
            </a:r>
          </a:p>
          <a:p>
            <a:pPr marL="0" lvl="2"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HashtableEx</a:t>
            </a:r>
            <a:r>
              <a:rPr lang="en-US" altLang="ko-KR" sz="1600" dirty="0"/>
              <a:t> {</a:t>
            </a:r>
          </a:p>
          <a:p>
            <a:pPr marL="0" lvl="2" defTabSz="180000"/>
            <a:r>
              <a:rPr lang="en-US" altLang="ko-KR" sz="1600" dirty="0"/>
              <a:t>	public static void main(String 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marL="0" lvl="2" defTabSz="180000"/>
            <a:r>
              <a:rPr lang="en-US" altLang="ko-KR" sz="1600" dirty="0"/>
              <a:t>		</a:t>
            </a:r>
            <a:r>
              <a:rPr lang="en-US" altLang="ko-KR" sz="1600" dirty="0" err="1"/>
              <a:t>Hashtable</a:t>
            </a:r>
            <a:r>
              <a:rPr lang="en-US" altLang="ko-KR" sz="1600" dirty="0"/>
              <a:t> h = new </a:t>
            </a:r>
            <a:r>
              <a:rPr lang="en-US" altLang="ko-KR" sz="1600" dirty="0" err="1"/>
              <a:t>Hashtable</a:t>
            </a:r>
            <a:r>
              <a:rPr lang="en-US" altLang="ko-KR" sz="1600" dirty="0"/>
              <a:t>(); // </a:t>
            </a:r>
            <a:r>
              <a:rPr lang="ko-KR" altLang="en-US" sz="1600" dirty="0"/>
              <a:t>디폴트 용량 </a:t>
            </a:r>
            <a:r>
              <a:rPr lang="en-US" altLang="ko-KR" sz="1600" dirty="0"/>
              <a:t>11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Hashtable</a:t>
            </a:r>
            <a:r>
              <a:rPr lang="en-US" altLang="ko-KR" sz="1600" dirty="0"/>
              <a:t> </a:t>
            </a:r>
            <a:r>
              <a:rPr lang="ko-KR" altLang="en-US" sz="1600" dirty="0"/>
              <a:t>생성</a:t>
            </a:r>
          </a:p>
          <a:p>
            <a:pPr marL="0" lvl="2" defTabSz="180000"/>
            <a:r>
              <a:rPr lang="ko-KR" altLang="en-US" sz="1600" dirty="0"/>
              <a:t>		</a:t>
            </a:r>
            <a:r>
              <a:rPr lang="en-US" altLang="ko-KR" sz="1600" dirty="0" err="1"/>
              <a:t>h.put</a:t>
            </a:r>
            <a:r>
              <a:rPr lang="en-US" altLang="ko-KR" sz="1600" dirty="0"/>
              <a:t>("21", "</a:t>
            </a:r>
            <a:r>
              <a:rPr lang="ko-KR" altLang="en-US" sz="1600" dirty="0"/>
              <a:t>홍길동</a:t>
            </a:r>
            <a:r>
              <a:rPr lang="en-US" altLang="ko-KR" sz="1600" dirty="0"/>
              <a:t>");</a:t>
            </a:r>
          </a:p>
          <a:p>
            <a:pPr marL="0" lvl="2" defTabSz="180000"/>
            <a:r>
              <a:rPr lang="en-US" altLang="ko-KR" sz="1600" dirty="0"/>
              <a:t>		</a:t>
            </a:r>
            <a:r>
              <a:rPr lang="en-US" altLang="ko-KR" sz="1600" dirty="0" err="1"/>
              <a:t>h.put</a:t>
            </a:r>
            <a:r>
              <a:rPr lang="en-US" altLang="ko-KR" sz="1600" dirty="0"/>
              <a:t>("54", "</a:t>
            </a:r>
            <a:r>
              <a:rPr lang="ko-KR" altLang="en-US" sz="1600" dirty="0"/>
              <a:t>황기태</a:t>
            </a:r>
            <a:r>
              <a:rPr lang="en-US" altLang="ko-KR" sz="1600" dirty="0"/>
              <a:t>");</a:t>
            </a:r>
          </a:p>
          <a:p>
            <a:pPr marL="0" lvl="2" defTabSz="180000"/>
            <a:r>
              <a:rPr lang="en-US" altLang="ko-KR" sz="1600" dirty="0"/>
              <a:t>		</a:t>
            </a:r>
            <a:r>
              <a:rPr lang="en-US" altLang="ko-KR" sz="1600" dirty="0" err="1"/>
              <a:t>h.put</a:t>
            </a:r>
            <a:r>
              <a:rPr lang="en-US" altLang="ko-KR" sz="1600" dirty="0"/>
              <a:t>("76", "</a:t>
            </a:r>
            <a:r>
              <a:rPr lang="ko-KR" altLang="en-US" sz="1600" dirty="0" err="1"/>
              <a:t>이소룡</a:t>
            </a:r>
            <a:r>
              <a:rPr lang="en-US" altLang="ko-KR" sz="1600" dirty="0"/>
              <a:t>");</a:t>
            </a:r>
          </a:p>
          <a:p>
            <a:pPr marL="0" lvl="2" defTabSz="180000"/>
            <a:r>
              <a:rPr lang="en-US" altLang="ko-KR" sz="1600" dirty="0"/>
              <a:t>		</a:t>
            </a:r>
            <a:r>
              <a:rPr lang="en-US" altLang="ko-KR" sz="1600" dirty="0" err="1"/>
              <a:t>h.put</a:t>
            </a:r>
            <a:r>
              <a:rPr lang="en-US" altLang="ko-KR" sz="1600" dirty="0"/>
              <a:t>("123", "</a:t>
            </a:r>
            <a:r>
              <a:rPr lang="ko-KR" altLang="en-US" sz="1600" dirty="0" err="1"/>
              <a:t>해리슨포드</a:t>
            </a:r>
            <a:r>
              <a:rPr lang="en-US" altLang="ko-KR" sz="1600" dirty="0"/>
              <a:t>");</a:t>
            </a:r>
          </a:p>
          <a:p>
            <a:pPr marL="0" lvl="2"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Hashtable</a:t>
            </a:r>
            <a:r>
              <a:rPr lang="ko-KR" altLang="en-US" sz="1600" dirty="0"/>
              <a:t>의 키 개수 </a:t>
            </a:r>
            <a:r>
              <a:rPr lang="en-US" altLang="ko-KR" sz="1600" dirty="0"/>
              <a:t>: "+</a:t>
            </a:r>
            <a:r>
              <a:rPr lang="en-US" altLang="ko-KR" sz="1600" dirty="0" err="1"/>
              <a:t>h.size</a:t>
            </a:r>
            <a:r>
              <a:rPr lang="en-US" altLang="ko-KR" sz="1600" dirty="0"/>
              <a:t>()); // </a:t>
            </a:r>
            <a:r>
              <a:rPr lang="ko-KR" altLang="en-US" sz="1600" dirty="0"/>
              <a:t>키의 개수</a:t>
            </a:r>
          </a:p>
          <a:p>
            <a:pPr marL="0" lvl="2" defTabSz="180000"/>
            <a:endParaRPr lang="ko-KR" altLang="en-US" sz="1600" dirty="0"/>
          </a:p>
          <a:p>
            <a:pPr marL="0" lvl="2" defTabSz="180000"/>
            <a:r>
              <a:rPr lang="ko-KR" altLang="en-US" sz="1600" dirty="0"/>
              <a:t>		</a:t>
            </a:r>
            <a:r>
              <a:rPr lang="en-US" altLang="ko-KR" sz="1600" dirty="0"/>
              <a:t>Enumeration e = </a:t>
            </a:r>
            <a:r>
              <a:rPr lang="en-US" altLang="ko-KR" sz="1600" dirty="0" err="1"/>
              <a:t>h.keys</a:t>
            </a:r>
            <a:r>
              <a:rPr lang="en-US" altLang="ko-KR" sz="1600" dirty="0"/>
              <a:t>(); // </a:t>
            </a:r>
            <a:r>
              <a:rPr lang="en-US" altLang="ko-KR" sz="1600" dirty="0" err="1"/>
              <a:t>Hashtable</a:t>
            </a:r>
            <a:r>
              <a:rPr lang="ko-KR" altLang="en-US" sz="1600" dirty="0"/>
              <a:t>의 모든 키들을 얻어옴</a:t>
            </a:r>
          </a:p>
          <a:p>
            <a:pPr marL="0" lvl="2" defTabSz="180000"/>
            <a:r>
              <a:rPr lang="ko-KR" altLang="en-US" sz="1600" dirty="0"/>
              <a:t>		</a:t>
            </a:r>
            <a:r>
              <a:rPr lang="en-US" altLang="ko-KR" sz="1600" dirty="0"/>
              <a:t>while(</a:t>
            </a:r>
            <a:r>
              <a:rPr lang="en-US" altLang="ko-KR" sz="1600" dirty="0" err="1"/>
              <a:t>e.hasMoreElements</a:t>
            </a:r>
            <a:r>
              <a:rPr lang="en-US" altLang="ko-KR" sz="1600" dirty="0"/>
              <a:t>()) {</a:t>
            </a:r>
          </a:p>
          <a:p>
            <a:pPr marL="0" lvl="2" defTabSz="180000"/>
            <a:r>
              <a:rPr lang="en-US" altLang="ko-KR" sz="1600" dirty="0"/>
              <a:t>			String key = (String)</a:t>
            </a:r>
            <a:r>
              <a:rPr lang="en-US" altLang="ko-KR" sz="1600" dirty="0" err="1"/>
              <a:t>e.nextElement</a:t>
            </a:r>
            <a:r>
              <a:rPr lang="en-US" altLang="ko-KR" sz="1600" dirty="0"/>
              <a:t>(); // </a:t>
            </a:r>
            <a:r>
              <a:rPr lang="ko-KR" altLang="en-US" sz="1600" dirty="0"/>
              <a:t>키</a:t>
            </a:r>
          </a:p>
          <a:p>
            <a:pPr marL="0" lvl="2" defTabSz="180000"/>
            <a:r>
              <a:rPr lang="ko-KR" altLang="en-US" sz="1600" dirty="0"/>
              <a:t>			</a:t>
            </a:r>
            <a:r>
              <a:rPr lang="en-US" altLang="ko-KR" sz="1600" dirty="0"/>
              <a:t>String value = (String)</a:t>
            </a:r>
            <a:r>
              <a:rPr lang="en-US" altLang="ko-KR" sz="1600" dirty="0" err="1"/>
              <a:t>h.get</a:t>
            </a:r>
            <a:r>
              <a:rPr lang="en-US" altLang="ko-KR" sz="1600" dirty="0"/>
              <a:t>(key); // </a:t>
            </a:r>
            <a:r>
              <a:rPr lang="ko-KR" altLang="en-US" sz="1600" dirty="0"/>
              <a:t>키에 </a:t>
            </a:r>
            <a:r>
              <a:rPr lang="ko-KR" altLang="en-US" sz="1600" dirty="0" err="1"/>
              <a:t>매핑된</a:t>
            </a:r>
            <a:r>
              <a:rPr lang="ko-KR" altLang="en-US" sz="1600" dirty="0"/>
              <a:t> 값</a:t>
            </a:r>
          </a:p>
          <a:p>
            <a:pPr marL="0" lvl="2" defTabSz="180000"/>
            <a:r>
              <a:rPr lang="ko-KR" altLang="en-US" sz="1600" dirty="0"/>
              <a:t>	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(key + ":" + value);</a:t>
            </a:r>
          </a:p>
          <a:p>
            <a:pPr marL="0" lvl="2" defTabSz="180000"/>
            <a:r>
              <a:rPr lang="en-US" altLang="ko-KR" sz="1600" dirty="0"/>
              <a:t>		}</a:t>
            </a:r>
          </a:p>
          <a:p>
            <a:pPr marL="0" lvl="2" defTabSz="180000"/>
            <a:r>
              <a:rPr lang="en-US" altLang="ko-KR" sz="1600" dirty="0"/>
              <a:t>	}</a:t>
            </a:r>
          </a:p>
          <a:p>
            <a:pPr marL="0" lvl="2" defTabSz="180000"/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6715140" y="4929198"/>
            <a:ext cx="200026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Hashtable</a:t>
            </a:r>
            <a:r>
              <a:rPr lang="ko-KR" altLang="en-US" sz="1600" dirty="0" smtClean="0"/>
              <a:t>의 키 개수 </a:t>
            </a:r>
            <a:r>
              <a:rPr lang="en-US" altLang="ko-KR" sz="1600" dirty="0" smtClean="0"/>
              <a:t>: 4</a:t>
            </a:r>
          </a:p>
          <a:p>
            <a:r>
              <a:rPr lang="en-US" altLang="ko-KR" sz="1600" dirty="0" smtClean="0"/>
              <a:t>76:</a:t>
            </a:r>
            <a:r>
              <a:rPr lang="ko-KR" altLang="en-US" sz="1600" dirty="0" err="1" smtClean="0"/>
              <a:t>이소룡</a:t>
            </a:r>
            <a:endParaRPr lang="ko-KR" altLang="en-US" sz="1600" dirty="0" smtClean="0"/>
          </a:p>
          <a:p>
            <a:r>
              <a:rPr lang="en-US" altLang="ko-KR" sz="1600" dirty="0" smtClean="0"/>
              <a:t>123:</a:t>
            </a:r>
            <a:r>
              <a:rPr lang="ko-KR" altLang="en-US" sz="1600" dirty="0" err="1" smtClean="0"/>
              <a:t>해리슨포드</a:t>
            </a:r>
            <a:endParaRPr lang="ko-KR" altLang="en-US" sz="1600" dirty="0" smtClean="0"/>
          </a:p>
          <a:p>
            <a:r>
              <a:rPr lang="en-US" altLang="ko-KR" sz="1600" dirty="0" smtClean="0"/>
              <a:t>21:</a:t>
            </a:r>
            <a:r>
              <a:rPr lang="ko-KR" altLang="en-US" sz="1600" dirty="0" smtClean="0"/>
              <a:t>홍길동</a:t>
            </a:r>
          </a:p>
          <a:p>
            <a:r>
              <a:rPr lang="en-US" altLang="ko-KR" sz="1600" dirty="0" smtClean="0"/>
              <a:t>54:</a:t>
            </a:r>
            <a:r>
              <a:rPr lang="ko-KR" altLang="en-US" sz="1600" dirty="0" smtClean="0"/>
              <a:t>황기태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1472" y="1285860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코드에 대한 결과는 무엇인가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 </a:t>
            </a:r>
            <a:r>
              <a:rPr lang="en-US" altLang="ko-KR" smtClean="0"/>
              <a:t>8-5 : Hashtable </a:t>
            </a:r>
            <a:r>
              <a:rPr lang="ko-KR" altLang="en-US" smtClean="0"/>
              <a:t>검색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2214554"/>
            <a:ext cx="5256584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HashTableExample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Hashtable</a:t>
            </a:r>
            <a:r>
              <a:rPr lang="en-US" altLang="ko-KR" sz="1200" dirty="0"/>
              <a:t> members = new </a:t>
            </a:r>
            <a:r>
              <a:rPr lang="en-US" altLang="ko-KR" sz="1200" dirty="0" err="1"/>
              <a:t>Hashtable</a:t>
            </a:r>
            <a:r>
              <a:rPr lang="en-US" altLang="ko-KR" sz="1200" dirty="0"/>
              <a:t>();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Scanner sin = new Scanner(System.in);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공백으로 분리된 이름과 전화번호 </a:t>
            </a:r>
            <a:r>
              <a:rPr lang="en-US" altLang="ko-KR" sz="1200" dirty="0"/>
              <a:t>5</a:t>
            </a:r>
            <a:r>
              <a:rPr lang="ko-KR" altLang="en-US" sz="1200" dirty="0"/>
              <a:t>개를 입력하십시오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	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 = 0; i &lt; 5; i++)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전화번호 </a:t>
            </a:r>
            <a:r>
              <a:rPr lang="en-US" altLang="ko-KR" sz="1200" dirty="0"/>
              <a:t>: ");</a:t>
            </a:r>
          </a:p>
          <a:p>
            <a:pPr defTabSz="180000"/>
            <a:r>
              <a:rPr lang="en-US" altLang="ko-KR" sz="1200" dirty="0"/>
              <a:t>			String name = </a:t>
            </a:r>
            <a:r>
              <a:rPr lang="en-US" altLang="ko-KR" sz="1200" dirty="0" err="1"/>
              <a:t>sin.next</a:t>
            </a:r>
            <a:r>
              <a:rPr lang="en-US" altLang="ko-KR" sz="1200" dirty="0"/>
              <a:t>(); // </a:t>
            </a:r>
            <a:r>
              <a:rPr lang="ko-KR" altLang="en-US" sz="1200" dirty="0"/>
              <a:t>이름 입력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String </a:t>
            </a:r>
            <a:r>
              <a:rPr lang="en-US" altLang="ko-KR" sz="1200" dirty="0" err="1"/>
              <a:t>tel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sin.next</a:t>
            </a:r>
            <a:r>
              <a:rPr lang="en-US" altLang="ko-KR" sz="1200" dirty="0"/>
              <a:t>(); // </a:t>
            </a:r>
            <a:r>
              <a:rPr lang="ko-KR" altLang="en-US" sz="1200" dirty="0"/>
              <a:t>전화번호 입력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members.put</a:t>
            </a:r>
            <a:r>
              <a:rPr lang="en-US" altLang="ko-KR" sz="1200" dirty="0"/>
              <a:t>(name, </a:t>
            </a:r>
            <a:r>
              <a:rPr lang="en-US" altLang="ko-KR" sz="1200" dirty="0" err="1"/>
              <a:t>tel</a:t>
            </a:r>
            <a:r>
              <a:rPr lang="en-US" altLang="ko-KR" sz="1200" dirty="0"/>
              <a:t>); // </a:t>
            </a:r>
            <a:r>
              <a:rPr lang="ko-KR" altLang="en-US" sz="1200" dirty="0"/>
              <a:t>이름이 키</a:t>
            </a:r>
            <a:r>
              <a:rPr lang="en-US" altLang="ko-KR" sz="1200" dirty="0"/>
              <a:t>, </a:t>
            </a:r>
            <a:r>
              <a:rPr lang="ko-KR" altLang="en-US" sz="1200" dirty="0"/>
              <a:t>전화번호를 값으로 </a:t>
            </a:r>
            <a:r>
              <a:rPr lang="en-US" altLang="ko-KR" sz="1200" dirty="0" err="1"/>
              <a:t>Hashtable</a:t>
            </a:r>
            <a:r>
              <a:rPr lang="ko-KR" altLang="en-US" sz="1200" dirty="0"/>
              <a:t>에 저장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전화번호를 검색할 이름을 입력하십시오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	String key = </a:t>
            </a:r>
            <a:r>
              <a:rPr lang="en-US" altLang="ko-KR" sz="1200" dirty="0" err="1"/>
              <a:t>sin.next</a:t>
            </a:r>
            <a:r>
              <a:rPr lang="en-US" altLang="ko-KR" sz="1200" dirty="0"/>
              <a:t>(); // </a:t>
            </a:r>
            <a:r>
              <a:rPr lang="ko-KR" altLang="en-US" sz="1200" dirty="0"/>
              <a:t>키인 이름 입력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String 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 = (String)</a:t>
            </a:r>
            <a:r>
              <a:rPr lang="en-US" altLang="ko-KR" sz="1200" dirty="0" err="1"/>
              <a:t>members.get</a:t>
            </a:r>
            <a:r>
              <a:rPr lang="en-US" altLang="ko-KR" sz="1200" dirty="0"/>
              <a:t>(key); // </a:t>
            </a:r>
            <a:r>
              <a:rPr lang="ko-KR" altLang="en-US" sz="1200" dirty="0"/>
              <a:t>키로 </a:t>
            </a:r>
            <a:r>
              <a:rPr lang="ko-KR" altLang="en-US" sz="1200" dirty="0" err="1"/>
              <a:t>매핑된</a:t>
            </a:r>
            <a:r>
              <a:rPr lang="ko-KR" altLang="en-US" sz="1200" dirty="0"/>
              <a:t> 전화번호 검색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if (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 != null)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(key + "</a:t>
            </a:r>
            <a:r>
              <a:rPr lang="ko-KR" altLang="en-US" sz="1200" dirty="0"/>
              <a:t>의 전화번호는 </a:t>
            </a:r>
            <a:r>
              <a:rPr lang="en-US" altLang="ko-KR" sz="1200" dirty="0"/>
              <a:t>" + 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	else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입력하신 이름을 찾을 수 없습니다</a:t>
            </a:r>
            <a:r>
              <a:rPr lang="en-US" altLang="ko-KR" sz="1200" dirty="0"/>
              <a:t>.");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94287904" descr="EMB00001ab00e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74075" y="4582803"/>
            <a:ext cx="3669925" cy="193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Scanner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이용하여 이름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전화번호를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입력받아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이름을 키로 하여 해시테이블에 저장하고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이름으로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전화번호를 검색하는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LinkedList</a:t>
            </a:r>
            <a:r>
              <a:rPr lang="ko-KR" altLang="en-US" dirty="0" smtClean="0"/>
              <a:t>의 </a:t>
            </a:r>
            <a:r>
              <a:rPr lang="ko-KR" altLang="en-US" dirty="0"/>
              <a:t>특성</a:t>
            </a:r>
            <a:endParaRPr lang="en-US" altLang="ko-KR" dirty="0"/>
          </a:p>
          <a:p>
            <a:pPr lvl="1"/>
            <a:r>
              <a:rPr lang="en-US" altLang="ko-KR" dirty="0" err="1" smtClean="0"/>
              <a:t>java.util.LinkedList</a:t>
            </a:r>
            <a:endParaRPr lang="en-US" altLang="ko-KR" dirty="0"/>
          </a:p>
          <a:p>
            <a:pPr lvl="1"/>
            <a:r>
              <a:rPr lang="en-US" altLang="ko-KR" dirty="0"/>
              <a:t>List </a:t>
            </a:r>
            <a:r>
              <a:rPr lang="ko-KR" altLang="en-US" dirty="0"/>
              <a:t>인터페이스를 구현한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/>
              <a:t>Vector,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클래스와 매우 </a:t>
            </a:r>
            <a:r>
              <a:rPr lang="ko-KR" altLang="en-US" dirty="0" smtClean="0"/>
              <a:t>유사</a:t>
            </a:r>
            <a:endParaRPr lang="en-US" altLang="ko-KR" dirty="0"/>
          </a:p>
          <a:p>
            <a:pPr lvl="1"/>
            <a:r>
              <a:rPr lang="ko-KR" altLang="en-US" dirty="0" smtClean="0"/>
              <a:t>요소 객체들은 </a:t>
            </a:r>
            <a:r>
              <a:rPr lang="ko-KR" altLang="en-US" dirty="0"/>
              <a:t>양방향으로 연결되어 </a:t>
            </a:r>
            <a:r>
              <a:rPr lang="ko-KR" altLang="en-US" dirty="0" smtClean="0"/>
              <a:t>관리됨</a:t>
            </a:r>
            <a:endParaRPr lang="en-US" altLang="ko-KR" dirty="0"/>
          </a:p>
          <a:p>
            <a:pPr lvl="1"/>
            <a:r>
              <a:rPr lang="ko-KR" altLang="en-US" dirty="0" smtClean="0"/>
              <a:t>요소 객체는 </a:t>
            </a:r>
            <a:r>
              <a:rPr lang="ko-KR" altLang="en-US" dirty="0"/>
              <a:t>맨 </a:t>
            </a:r>
            <a:r>
              <a:rPr lang="ko-KR" altLang="en-US" dirty="0" smtClean="0"/>
              <a:t>앞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맨 </a:t>
            </a:r>
            <a:r>
              <a:rPr lang="ko-KR" altLang="en-US" dirty="0"/>
              <a:t>뒤에 </a:t>
            </a:r>
            <a:r>
              <a:rPr lang="ko-KR" altLang="en-US" dirty="0" smtClean="0"/>
              <a:t>추가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 객체는 인덱스를 </a:t>
            </a:r>
            <a:r>
              <a:rPr lang="ko-KR" altLang="en-US" dirty="0"/>
              <a:t>이용하여 중간에 </a:t>
            </a:r>
            <a:r>
              <a:rPr lang="ko-KR" altLang="en-US" dirty="0" smtClean="0"/>
              <a:t>삽입 가능</a:t>
            </a:r>
            <a:endParaRPr lang="en-US" altLang="ko-KR" dirty="0" smtClean="0"/>
          </a:p>
          <a:p>
            <a:pPr lvl="1"/>
            <a:r>
              <a:rPr lang="ko-KR" altLang="en-US" dirty="0"/>
              <a:t>맨 </a:t>
            </a:r>
            <a:r>
              <a:rPr lang="ko-KR" altLang="en-US" dirty="0" smtClean="0"/>
              <a:t>앞이나 </a:t>
            </a:r>
            <a:r>
              <a:rPr lang="ko-KR" altLang="en-US" dirty="0"/>
              <a:t>맨 뒤에 </a:t>
            </a:r>
            <a:r>
              <a:rPr lang="ko-KR" altLang="en-US" dirty="0" smtClean="0"/>
              <a:t>요소를 </a:t>
            </a:r>
            <a:r>
              <a:rPr lang="ko-KR" altLang="en-US" dirty="0"/>
              <a:t>추가하거나 삭제할 수 있어 </a:t>
            </a:r>
            <a:r>
              <a:rPr lang="ko-KR" altLang="en-US" dirty="0" err="1"/>
              <a:t>스택이나</a:t>
            </a:r>
            <a:r>
              <a:rPr lang="ko-KR" altLang="en-US" dirty="0"/>
              <a:t> 큐로 </a:t>
            </a:r>
            <a:r>
              <a:rPr lang="ko-KR" altLang="en-US" dirty="0" smtClean="0"/>
              <a:t>사용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7752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LinkedList</a:t>
            </a:r>
            <a:r>
              <a:rPr lang="ko-KR" altLang="en-US" dirty="0"/>
              <a:t>의 내부 구성과 </a:t>
            </a:r>
            <a:r>
              <a:rPr lang="en-US" altLang="ko-KR" dirty="0"/>
              <a:t>put(), get()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2" name="오른쪽 화살표 41"/>
          <p:cNvSpPr/>
          <p:nvPr/>
        </p:nvSpPr>
        <p:spPr>
          <a:xfrm>
            <a:off x="1857356" y="3500438"/>
            <a:ext cx="785818" cy="42862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57488" y="2857496"/>
            <a:ext cx="4000528" cy="12144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3797334"/>
              </p:ext>
            </p:extLst>
          </p:nvPr>
        </p:nvGraphicFramePr>
        <p:xfrm>
          <a:off x="4058141" y="3214686"/>
          <a:ext cx="40005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3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3419872" y="4407107"/>
            <a:ext cx="642942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prstClr val="black"/>
                </a:solidFill>
              </a:rPr>
              <a:t>"Hello"</a:t>
            </a:r>
            <a:endParaRPr lang="ko-KR" altLang="en-US" sz="1200">
              <a:solidFill>
                <a:prstClr val="black"/>
              </a:solidFill>
            </a:endParaRPr>
          </a:p>
        </p:txBody>
      </p:sp>
      <p:cxnSp>
        <p:nvCxnSpPr>
          <p:cNvPr id="46" name="직선 화살표 연결선 45"/>
          <p:cNvCxnSpPr>
            <a:stCxn id="45" idx="0"/>
            <a:endCxn id="54" idx="4"/>
          </p:cNvCxnSpPr>
          <p:nvPr/>
        </p:nvCxnSpPr>
        <p:spPr>
          <a:xfrm flipV="1">
            <a:off x="3741343" y="3500438"/>
            <a:ext cx="531112" cy="9066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500562" y="4407107"/>
            <a:ext cx="500066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prstClr val="black"/>
                </a:solidFill>
              </a:rPr>
              <a:t>4</a:t>
            </a:r>
            <a:endParaRPr lang="ko-KR" altLang="en-US" sz="120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88850" y="4407107"/>
            <a:ext cx="714380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19872" y="4764297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prstClr val="black"/>
                </a:solidFill>
              </a:rPr>
              <a:t>String</a:t>
            </a: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90034" y="4692859"/>
            <a:ext cx="686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prstClr val="black"/>
                </a:solidFill>
              </a:rPr>
              <a:t>Integer</a:t>
            </a: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60288" y="4692859"/>
            <a:ext cx="640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prstClr val="black"/>
                </a:solidFill>
              </a:rPr>
              <a:t>Person</a:t>
            </a: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4" name="순서도: 연결자 53"/>
          <p:cNvSpPr/>
          <p:nvPr/>
        </p:nvSpPr>
        <p:spPr>
          <a:xfrm>
            <a:off x="4201017" y="3357562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000496" y="2428868"/>
            <a:ext cx="1488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LinkedList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객체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714612" y="3071810"/>
            <a:ext cx="92869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black"/>
                </a:solidFill>
              </a:rPr>
              <a:t>add(obj)</a:t>
            </a: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714612" y="3571876"/>
            <a:ext cx="92869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black"/>
                </a:solidFill>
              </a:rPr>
              <a:t>get(i)</a:t>
            </a: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1857356" y="3000372"/>
            <a:ext cx="785818" cy="42862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85918" y="3049785"/>
            <a:ext cx="5597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prstClr val="black"/>
                </a:solidFill>
              </a:rPr>
              <a:t>"</a:t>
            </a:r>
            <a:r>
              <a:rPr lang="ko-KR" altLang="en-US" sz="1400" smtClean="0">
                <a:solidFill>
                  <a:prstClr val="black"/>
                </a:solidFill>
              </a:rPr>
              <a:t>사과</a:t>
            </a:r>
            <a:r>
              <a:rPr lang="en-US" altLang="ko-KR" sz="1400" smtClean="0">
                <a:solidFill>
                  <a:prstClr val="black"/>
                </a:solidFill>
              </a:rPr>
              <a:t>"</a:t>
            </a: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85918" y="276403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prstClr val="black"/>
                </a:solidFill>
              </a:rPr>
              <a:t>obj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85918" y="4357694"/>
            <a:ext cx="500066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prstClr val="black"/>
                </a:solidFill>
              </a:rPr>
              <a:t>?</a:t>
            </a: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4" name="오른쪽 화살표 63"/>
          <p:cNvSpPr/>
          <p:nvPr/>
        </p:nvSpPr>
        <p:spPr>
          <a:xfrm rot="8393185">
            <a:off x="2191428" y="3910201"/>
            <a:ext cx="763189" cy="42862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 rot="19124792">
            <a:off x="2321771" y="3945640"/>
            <a:ext cx="611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smtClean="0">
                <a:solidFill>
                  <a:prstClr val="black"/>
                </a:solidFill>
              </a:rPr>
              <a:t>"</a:t>
            </a:r>
            <a:r>
              <a:rPr lang="ko-KR" altLang="en-US" sz="1600" smtClean="0">
                <a:solidFill>
                  <a:prstClr val="black"/>
                </a:solidFill>
              </a:rPr>
              <a:t>사과</a:t>
            </a:r>
            <a:r>
              <a:rPr lang="en-US" altLang="ko-KR" sz="1600" smtClean="0">
                <a:solidFill>
                  <a:prstClr val="black"/>
                </a:solidFill>
              </a:rPr>
              <a:t>"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516216" y="4714884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prstClr val="black"/>
                </a:solidFill>
              </a:rPr>
              <a:t>String</a:t>
            </a: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16216" y="4411202"/>
            <a:ext cx="642942" cy="3571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prstClr val="black"/>
                </a:solidFill>
              </a:rPr>
              <a:t>"</a:t>
            </a:r>
            <a:r>
              <a:rPr lang="ko-KR" altLang="en-US" sz="1200" smtClean="0">
                <a:solidFill>
                  <a:prstClr val="black"/>
                </a:solidFill>
              </a:rPr>
              <a:t>사과</a:t>
            </a:r>
            <a:r>
              <a:rPr lang="en-US" altLang="ko-KR" sz="1200" smtClean="0">
                <a:solidFill>
                  <a:prstClr val="black"/>
                </a:solidFill>
              </a:rPr>
              <a:t>"</a:t>
            </a:r>
            <a:endParaRPr lang="ko-KR" altLang="en-US" sz="120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14480" y="3571876"/>
            <a:ext cx="624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smtClean="0">
                <a:solidFill>
                  <a:prstClr val="black"/>
                </a:solidFill>
              </a:rPr>
              <a:t>get(3)</a:t>
            </a:r>
            <a:endParaRPr lang="ko-KR" altLang="en-US" sz="1600" i="1">
              <a:solidFill>
                <a:prstClr val="black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107653" y="4517529"/>
            <a:ext cx="334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093737" y="4653136"/>
            <a:ext cx="33424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029841" y="4509120"/>
            <a:ext cx="334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5015925" y="4644727"/>
            <a:ext cx="33424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6138282" y="4509120"/>
            <a:ext cx="334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6124366" y="4644727"/>
            <a:ext cx="33424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2296869"/>
              </p:ext>
            </p:extLst>
          </p:nvPr>
        </p:nvGraphicFramePr>
        <p:xfrm>
          <a:off x="5345987" y="3206116"/>
          <a:ext cx="40005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3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5" name="순서도: 연결자 84"/>
          <p:cNvSpPr/>
          <p:nvPr/>
        </p:nvSpPr>
        <p:spPr>
          <a:xfrm>
            <a:off x="5488863" y="3341382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6" name="직선 화살표 연결선 85"/>
          <p:cNvCxnSpPr>
            <a:stCxn id="67" idx="0"/>
            <a:endCxn id="85" idx="5"/>
          </p:cNvCxnSpPr>
          <p:nvPr/>
        </p:nvCxnSpPr>
        <p:spPr>
          <a:xfrm flipH="1" flipV="1">
            <a:off x="5610815" y="3463334"/>
            <a:ext cx="1226872" cy="9478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98899" y="2924697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head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28104" y="294248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tail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8176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Iterator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Iterator </a:t>
            </a:r>
            <a:r>
              <a:rPr lang="ko-KR" altLang="en-US" dirty="0" smtClean="0"/>
              <a:t>인터페이</a:t>
            </a:r>
            <a:r>
              <a:rPr lang="ko-KR" altLang="en-US" dirty="0"/>
              <a:t>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</a:t>
            </a:r>
            <a:r>
              <a:rPr lang="en-US" altLang="ko-KR" dirty="0"/>
              <a:t>, </a:t>
            </a:r>
            <a:r>
              <a:rPr lang="en-US" altLang="ko-KR" dirty="0" err="1"/>
              <a:t>ArrayList</a:t>
            </a:r>
            <a:r>
              <a:rPr lang="en-US" altLang="ko-KR" dirty="0"/>
              <a:t>, </a:t>
            </a:r>
            <a:r>
              <a:rPr lang="en-US" altLang="ko-KR" dirty="0" err="1"/>
              <a:t>LinkedList</a:t>
            </a:r>
            <a:r>
              <a:rPr lang="ko-KR" altLang="en-US" dirty="0"/>
              <a:t>와 같은 리스트 자료구조에서 요소를 순차적으로 검색할 </a:t>
            </a:r>
            <a:r>
              <a:rPr lang="ko-KR" altLang="en-US" dirty="0" smtClean="0"/>
              <a:t>때 </a:t>
            </a:r>
            <a:r>
              <a:rPr lang="en-US" altLang="ko-KR" dirty="0"/>
              <a:t>Iterator </a:t>
            </a:r>
            <a:r>
              <a:rPr lang="ko-KR" altLang="en-US" dirty="0"/>
              <a:t>인터페이스를 사용</a:t>
            </a:r>
          </a:p>
          <a:p>
            <a:pPr lvl="1"/>
            <a:r>
              <a:rPr lang="en-US" altLang="ko-KR" dirty="0"/>
              <a:t>iterator()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호출하면 </a:t>
            </a:r>
            <a:r>
              <a:rPr lang="en-US" altLang="ko-KR" dirty="0"/>
              <a:t>Iterator </a:t>
            </a:r>
            <a:r>
              <a:rPr lang="ko-KR" altLang="en-US" dirty="0"/>
              <a:t>객체를 반환</a:t>
            </a:r>
          </a:p>
          <a:p>
            <a:pPr lvl="1"/>
            <a:r>
              <a:rPr lang="en-US" altLang="ko-KR" dirty="0"/>
              <a:t>Iterator </a:t>
            </a:r>
            <a:r>
              <a:rPr lang="ko-KR" altLang="en-US" dirty="0" smtClean="0"/>
              <a:t>객체는 검색한 </a:t>
            </a:r>
            <a:r>
              <a:rPr lang="ko-KR" altLang="en-US" dirty="0"/>
              <a:t>위치를 기억하고 있어 인덱스 없이 순차적 검색이 가능</a:t>
            </a:r>
          </a:p>
          <a:p>
            <a:pPr lvl="1"/>
            <a:r>
              <a:rPr lang="en-US" altLang="ko-KR" dirty="0" smtClean="0"/>
              <a:t>Iterator </a:t>
            </a:r>
            <a:r>
              <a:rPr lang="ko-KR" altLang="en-US" dirty="0" smtClean="0"/>
              <a:t>인터페이스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3400072"/>
              </p:ext>
            </p:extLst>
          </p:nvPr>
        </p:nvGraphicFramePr>
        <p:xfrm>
          <a:off x="1187625" y="4077072"/>
          <a:ext cx="6456210" cy="17038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3241"/>
                <a:gridCol w="3682969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effectLst/>
                          <a:latin typeface="+mj-lt"/>
                        </a:rPr>
                        <a:t>메소드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effectLst/>
                          <a:latin typeface="+mj-lt"/>
                        </a:rPr>
                        <a:t>설명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</a:rPr>
                        <a:t>boolean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</a:rPr>
                        <a:t>hasNext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()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+mj-lt"/>
                        </a:rPr>
                        <a:t>다음 반복에서 사용될 요소가 있으면 </a:t>
                      </a:r>
                      <a:r>
                        <a:rPr lang="en-US" altLang="ko-KR" sz="1600" dirty="0">
                          <a:effectLst/>
                          <a:latin typeface="+mj-lt"/>
                        </a:rPr>
                        <a:t>true </a:t>
                      </a:r>
                      <a:r>
                        <a:rPr lang="ko-KR" altLang="en-US" sz="1600" dirty="0">
                          <a:effectLst/>
                          <a:latin typeface="+mj-lt"/>
                        </a:rPr>
                        <a:t>반환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E next()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+mj-lt"/>
                        </a:rPr>
                        <a:t>다음 요소 반환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void remove()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+mj-lt"/>
                        </a:rPr>
                        <a:t>마지막으로 반환된 요소를 제거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3405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16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83906" cy="81203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8-6 : </a:t>
            </a:r>
            <a:r>
              <a:rPr lang="en-US" altLang="ko-KR" dirty="0"/>
              <a:t>Iterator</a:t>
            </a:r>
            <a:r>
              <a:rPr lang="ko-KR" altLang="en-US" dirty="0"/>
              <a:t>를 이용하여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내의 모든 요소 객체 출력하기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2844" y="1785926"/>
            <a:ext cx="4464496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</a:t>
            </a:r>
            <a:r>
              <a:rPr lang="en-US" altLang="ko-KR" sz="1400" dirty="0"/>
              <a:t>.*;</a:t>
            </a:r>
          </a:p>
          <a:p>
            <a:pPr marL="0" lvl="2" defTabSz="180000"/>
            <a:endParaRPr lang="en-US" altLang="ko-KR" sz="1400" dirty="0"/>
          </a:p>
          <a:p>
            <a:pPr marL="0" lvl="2"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IteratorExample</a:t>
            </a:r>
            <a:r>
              <a:rPr lang="en-US" altLang="ko-KR" sz="1400" dirty="0"/>
              <a:t> {</a:t>
            </a:r>
          </a:p>
          <a:p>
            <a:pPr marL="0" lvl="2"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0" lvl="2" defTabSz="180000"/>
            <a:r>
              <a:rPr lang="en-US" altLang="ko-KR" sz="1400" dirty="0"/>
              <a:t>		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 a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(); // </a:t>
            </a:r>
            <a:r>
              <a:rPr lang="ko-KR" altLang="en-US" sz="1400" dirty="0"/>
              <a:t>빈 리스트 생성</a:t>
            </a:r>
          </a:p>
          <a:p>
            <a:pPr marL="0" lvl="2" defTabSz="180000"/>
            <a:r>
              <a:rPr lang="ko-KR" altLang="en-US" sz="1400" dirty="0"/>
              <a:t>		</a:t>
            </a:r>
            <a:r>
              <a:rPr lang="en-US" altLang="ko-KR" sz="1400" dirty="0" err="1"/>
              <a:t>a.add</a:t>
            </a:r>
            <a:r>
              <a:rPr lang="en-US" altLang="ko-KR" sz="1400" dirty="0"/>
              <a:t>("Hello");</a:t>
            </a:r>
          </a:p>
          <a:p>
            <a:pPr marL="0" lvl="2" defTabSz="180000"/>
            <a:r>
              <a:rPr lang="en-US" altLang="ko-KR" sz="1400" dirty="0"/>
              <a:t>		</a:t>
            </a:r>
            <a:r>
              <a:rPr lang="en-US" altLang="ko-KR" sz="1400" dirty="0" err="1"/>
              <a:t>a.add</a:t>
            </a:r>
            <a:r>
              <a:rPr lang="en-US" altLang="ko-KR" sz="1400" dirty="0"/>
              <a:t>(3); // </a:t>
            </a:r>
            <a:r>
              <a:rPr lang="ko-KR" altLang="en-US" sz="1400" dirty="0"/>
              <a:t>자동 </a:t>
            </a:r>
            <a:r>
              <a:rPr lang="ko-KR" altLang="en-US" sz="1400" dirty="0" err="1"/>
              <a:t>박싱</a:t>
            </a:r>
            <a:r>
              <a:rPr lang="en-US" altLang="ko-KR" sz="1400" dirty="0"/>
              <a:t>, JDK 1.5 </a:t>
            </a:r>
            <a:r>
              <a:rPr lang="ko-KR" altLang="en-US" sz="1400" dirty="0"/>
              <a:t>이후에서만 실행됨</a:t>
            </a:r>
          </a:p>
          <a:p>
            <a:pPr marL="0" lvl="2" defTabSz="180000"/>
            <a:r>
              <a:rPr lang="ko-KR" altLang="en-US" sz="1400" dirty="0"/>
              <a:t>		</a:t>
            </a:r>
            <a:r>
              <a:rPr lang="en-US" altLang="ko-KR" sz="1400" dirty="0" err="1"/>
              <a:t>a.add</a:t>
            </a:r>
            <a:r>
              <a:rPr lang="en-US" altLang="ko-KR" sz="1400" dirty="0"/>
              <a:t>(3.14); // </a:t>
            </a:r>
            <a:r>
              <a:rPr lang="ko-KR" altLang="en-US" sz="1400" dirty="0"/>
              <a:t>자동 </a:t>
            </a:r>
            <a:r>
              <a:rPr lang="ko-KR" altLang="en-US" sz="1400" dirty="0" err="1"/>
              <a:t>박싱</a:t>
            </a:r>
            <a:endParaRPr lang="ko-KR" altLang="en-US" sz="1400" dirty="0"/>
          </a:p>
          <a:p>
            <a:pPr marL="0" lvl="2" defTabSz="180000"/>
            <a:r>
              <a:rPr lang="ko-KR" altLang="en-US" sz="1400" dirty="0"/>
              <a:t>		</a:t>
            </a:r>
            <a:r>
              <a:rPr lang="en-US" altLang="ko-KR" sz="1400" dirty="0" err="1"/>
              <a:t>a.add</a:t>
            </a:r>
            <a:r>
              <a:rPr lang="en-US" altLang="ko-KR" sz="1400" dirty="0"/>
              <a:t>(2, 3.4); // </a:t>
            </a:r>
            <a:r>
              <a:rPr lang="ko-KR" altLang="en-US" sz="1400" dirty="0"/>
              <a:t>자동 </a:t>
            </a:r>
            <a:r>
              <a:rPr lang="ko-KR" altLang="en-US" sz="1400" dirty="0" err="1"/>
              <a:t>박싱</a:t>
            </a:r>
            <a:r>
              <a:rPr lang="en-US" altLang="ko-KR" sz="1400" dirty="0"/>
              <a:t>, </a:t>
            </a:r>
            <a:r>
              <a:rPr lang="ko-KR" altLang="en-US" sz="1400" dirty="0"/>
              <a:t>인덱스 </a:t>
            </a:r>
            <a:r>
              <a:rPr lang="en-US" altLang="ko-KR" sz="1400" dirty="0"/>
              <a:t>2</a:t>
            </a:r>
            <a:r>
              <a:rPr lang="ko-KR" altLang="en-US" sz="1400" dirty="0"/>
              <a:t>에 객체 삽입 </a:t>
            </a:r>
          </a:p>
          <a:p>
            <a:pPr marL="0" lvl="2" defTabSz="180000"/>
            <a:r>
              <a:rPr lang="ko-KR" altLang="en-US" sz="1400" dirty="0"/>
              <a:t>		</a:t>
            </a:r>
            <a:r>
              <a:rPr lang="en-US" altLang="ko-KR" sz="1400" dirty="0"/>
              <a:t>Iterator i = </a:t>
            </a:r>
            <a:r>
              <a:rPr lang="en-US" altLang="ko-KR" sz="1400" dirty="0" err="1"/>
              <a:t>a.iterator</a:t>
            </a:r>
            <a:r>
              <a:rPr lang="en-US" altLang="ko-KR" sz="1400" dirty="0"/>
              <a:t>(); // Iterator </a:t>
            </a:r>
            <a:r>
              <a:rPr lang="ko-KR" altLang="en-US" sz="1400" dirty="0"/>
              <a:t>객체 반환</a:t>
            </a:r>
          </a:p>
          <a:p>
            <a:pPr marL="0" lvl="2" defTabSz="180000"/>
            <a:r>
              <a:rPr lang="ko-KR" altLang="en-US" sz="1400" dirty="0"/>
              <a:t>		</a:t>
            </a:r>
            <a:r>
              <a:rPr lang="en-US" altLang="ko-KR" sz="1400" dirty="0"/>
              <a:t>while (</a:t>
            </a:r>
            <a:r>
              <a:rPr lang="en-US" altLang="ko-KR" sz="1400" dirty="0" err="1"/>
              <a:t>i.hasNext</a:t>
            </a:r>
            <a:r>
              <a:rPr lang="en-US" altLang="ko-KR" sz="1400" dirty="0"/>
              <a:t>()) { // Iterator </a:t>
            </a:r>
            <a:r>
              <a:rPr lang="ko-KR" altLang="en-US" sz="1400" dirty="0"/>
              <a:t>객체에 요소가 있을 때 까지 반복</a:t>
            </a:r>
          </a:p>
          <a:p>
            <a:pPr marL="0" lvl="2" defTabSz="180000"/>
            <a:r>
              <a:rPr lang="ko-KR" altLang="en-US" sz="1400" dirty="0"/>
              <a:t>			</a:t>
            </a:r>
            <a:r>
              <a:rPr lang="en-US" altLang="ko-KR" sz="1400" dirty="0"/>
              <a:t>Object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i.next</a:t>
            </a:r>
            <a:r>
              <a:rPr lang="en-US" altLang="ko-KR" sz="1400" dirty="0"/>
              <a:t>(); // </a:t>
            </a:r>
            <a:r>
              <a:rPr lang="ko-KR" altLang="en-US" sz="1400" dirty="0"/>
              <a:t>다음 요소 반환</a:t>
            </a:r>
          </a:p>
          <a:p>
            <a:pPr marL="0" lvl="2" defTabSz="180000"/>
            <a:r>
              <a:rPr lang="ko-KR" altLang="en-US" sz="1400" dirty="0"/>
              <a:t>			</a:t>
            </a:r>
            <a:r>
              <a:rPr lang="en-US" altLang="ko-KR" sz="1400" dirty="0"/>
              <a:t>if(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String) { // String </a:t>
            </a:r>
            <a:r>
              <a:rPr lang="ko-KR" altLang="en-US" sz="1400" dirty="0"/>
              <a:t>객체의 경우</a:t>
            </a:r>
          </a:p>
          <a:p>
            <a:pPr marL="0" lvl="2" defTabSz="180000"/>
            <a:r>
              <a:rPr lang="ko-KR" altLang="en-US" sz="1400" dirty="0"/>
              <a:t>				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 (String)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marL="0" lvl="2" defTabSz="180000"/>
            <a:r>
              <a:rPr lang="en-US" altLang="ko-KR" sz="1400" dirty="0"/>
              <a:t>	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);</a:t>
            </a:r>
          </a:p>
          <a:p>
            <a:pPr marL="0" lvl="2" defTabSz="180000"/>
            <a:r>
              <a:rPr lang="en-US" altLang="ko-KR" sz="1400" dirty="0"/>
              <a:t>			}</a:t>
            </a:r>
          </a:p>
          <a:p>
            <a:pPr marL="0" lvl="2" defTabSz="180000"/>
            <a:r>
              <a:rPr lang="en-US" altLang="ko-KR" sz="1400" dirty="0"/>
              <a:t>			else if(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Integer) { // Integer </a:t>
            </a:r>
            <a:r>
              <a:rPr lang="ko-KR" altLang="en-US" sz="1400" dirty="0"/>
              <a:t>객체의 경우</a:t>
            </a:r>
          </a:p>
          <a:p>
            <a:pPr marL="0" lvl="2" defTabSz="180000"/>
            <a:r>
              <a:rPr lang="ko-KR" altLang="en-US" sz="1400" dirty="0"/>
              <a:t>		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 = (Integer)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 // </a:t>
            </a:r>
            <a:r>
              <a:rPr lang="ko-KR" altLang="en-US" sz="1400" dirty="0"/>
              <a:t>자동 </a:t>
            </a:r>
            <a:r>
              <a:rPr lang="ko-KR" altLang="en-US" sz="1400" dirty="0" err="1"/>
              <a:t>언박싱</a:t>
            </a:r>
            <a:endParaRPr lang="ko-KR" altLang="en-US" sz="1400" dirty="0"/>
          </a:p>
          <a:p>
            <a:pPr marL="0" lvl="2" defTabSz="180000"/>
            <a:r>
              <a:rPr lang="ko-KR" altLang="en-US" sz="1400" dirty="0"/>
              <a:t>	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(n);</a:t>
            </a:r>
          </a:p>
          <a:p>
            <a:pPr marL="0" lvl="2" defTabSz="180000"/>
            <a:r>
              <a:rPr lang="en-US" altLang="ko-KR" sz="1400" dirty="0"/>
              <a:t>			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4714876" y="3429000"/>
            <a:ext cx="671333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Hello</a:t>
            </a:r>
          </a:p>
          <a:p>
            <a:r>
              <a:rPr lang="en-US" altLang="ko-KR" sz="1400" dirty="0"/>
              <a:t>3</a:t>
            </a:r>
            <a:endParaRPr lang="en-US" altLang="ko-KR" sz="1400" dirty="0" smtClean="0"/>
          </a:p>
          <a:p>
            <a:r>
              <a:rPr lang="en-US" altLang="ko-KR" sz="1400" dirty="0" smtClean="0"/>
              <a:t>3.4</a:t>
            </a:r>
          </a:p>
          <a:p>
            <a:r>
              <a:rPr lang="en-US" altLang="ko-KR" sz="1400" dirty="0" smtClean="0"/>
              <a:t>3.14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1472" y="1214422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코드에 대한 결과는 무엇인가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4876" y="1785926"/>
            <a:ext cx="435771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400" dirty="0" smtClean="0"/>
              <a:t>			else if(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instanceof</a:t>
            </a:r>
            <a:r>
              <a:rPr lang="en-US" altLang="ko-KR" sz="1400" dirty="0" smtClean="0"/>
              <a:t> Double) { // Double </a:t>
            </a:r>
            <a:r>
              <a:rPr lang="ko-KR" altLang="en-US" sz="1400" dirty="0" smtClean="0"/>
              <a:t>객체의 경우</a:t>
            </a:r>
          </a:p>
          <a:p>
            <a:pPr marL="0" lvl="2" defTabSz="180000"/>
            <a:r>
              <a:rPr lang="ko-KR" altLang="en-US" sz="1400" dirty="0" smtClean="0"/>
              <a:t>				</a:t>
            </a:r>
            <a:r>
              <a:rPr lang="en-US" altLang="ko-KR" sz="1400" dirty="0" smtClean="0"/>
              <a:t>double d = (Double)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; // </a:t>
            </a:r>
            <a:r>
              <a:rPr lang="ko-KR" altLang="en-US" sz="1400" dirty="0" smtClean="0"/>
              <a:t>자동 </a:t>
            </a:r>
            <a:r>
              <a:rPr lang="ko-KR" altLang="en-US" sz="1400" dirty="0" err="1" smtClean="0"/>
              <a:t>언박싱</a:t>
            </a:r>
            <a:endParaRPr lang="ko-KR" altLang="en-US" sz="1400" dirty="0" smtClean="0"/>
          </a:p>
          <a:p>
            <a:pPr marL="0" lvl="2" defTabSz="180000"/>
            <a:r>
              <a:rPr lang="ko-KR" altLang="en-US" sz="1400" dirty="0" smtClean="0"/>
              <a:t>	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(d);</a:t>
            </a:r>
          </a:p>
          <a:p>
            <a:pPr marL="0" lvl="2" defTabSz="180000"/>
            <a:r>
              <a:rPr lang="en-US" altLang="ko-KR" sz="1400" dirty="0" smtClean="0"/>
              <a:t>			}</a:t>
            </a:r>
          </a:p>
          <a:p>
            <a:pPr marL="0" lvl="2" defTabSz="180000"/>
            <a:r>
              <a:rPr lang="en-US" altLang="ko-KR" sz="1400" dirty="0" smtClean="0"/>
              <a:t>		}</a:t>
            </a:r>
          </a:p>
          <a:p>
            <a:pPr marL="0" lvl="2" defTabSz="180000"/>
            <a:r>
              <a:rPr lang="en-US" altLang="ko-KR" sz="1400" dirty="0" smtClean="0"/>
              <a:t>	}</a:t>
            </a:r>
          </a:p>
          <a:p>
            <a:pPr marL="0" lvl="2"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xmlns="" val="12946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컬렉션의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 차이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10" y="3071810"/>
          <a:ext cx="280037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3"/>
                <a:gridCol w="400053"/>
                <a:gridCol w="400053"/>
                <a:gridCol w="400053"/>
                <a:gridCol w="400053"/>
                <a:gridCol w="400053"/>
                <a:gridCol w="400053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순서도: 연결자 4"/>
          <p:cNvSpPr/>
          <p:nvPr/>
        </p:nvSpPr>
        <p:spPr>
          <a:xfrm>
            <a:off x="785786" y="3214686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/>
          <p:cNvSpPr/>
          <p:nvPr/>
        </p:nvSpPr>
        <p:spPr>
          <a:xfrm>
            <a:off x="1142976" y="3214686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/>
          <p:cNvSpPr/>
          <p:nvPr/>
        </p:nvSpPr>
        <p:spPr>
          <a:xfrm>
            <a:off x="1571604" y="3214686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4348" y="2786058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0</a:t>
            </a:r>
            <a:endParaRPr lang="ko-KR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1071538" y="2786058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1500166" y="2786058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1857356" y="2786058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2285984" y="2786058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2714612" y="2786058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5</a:t>
            </a:r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3071802" y="2786058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15" name="순서도: 연결자 14"/>
          <p:cNvSpPr/>
          <p:nvPr/>
        </p:nvSpPr>
        <p:spPr>
          <a:xfrm>
            <a:off x="2000232" y="3214686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14348" y="3786190"/>
            <a:ext cx="285752" cy="2857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5" idx="4"/>
            <a:endCxn id="18" idx="0"/>
          </p:cNvCxnSpPr>
          <p:nvPr/>
        </p:nvCxnSpPr>
        <p:spPr>
          <a:xfrm rot="5400000">
            <a:off x="642910" y="3571876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1071538" y="3786190"/>
            <a:ext cx="285752" cy="2857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6" idx="4"/>
            <a:endCxn id="22" idx="0"/>
          </p:cNvCxnSpPr>
          <p:nvPr/>
        </p:nvCxnSpPr>
        <p:spPr>
          <a:xfrm rot="5400000">
            <a:off x="1000100" y="3571876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1500166" y="3786190"/>
            <a:ext cx="285752" cy="2857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endCxn id="25" idx="0"/>
          </p:cNvCxnSpPr>
          <p:nvPr/>
        </p:nvCxnSpPr>
        <p:spPr>
          <a:xfrm rot="5400000">
            <a:off x="1428728" y="3571876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928794" y="3786190"/>
            <a:ext cx="285752" cy="2857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endCxn id="27" idx="0"/>
          </p:cNvCxnSpPr>
          <p:nvPr/>
        </p:nvCxnSpPr>
        <p:spPr>
          <a:xfrm rot="5400000">
            <a:off x="1857356" y="3571876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4414" y="1785926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0034" y="5000636"/>
            <a:ext cx="3756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 고정 크기 이상의 객체를 관리할 수 없다</a:t>
            </a:r>
            <a:r>
              <a:rPr lang="en-US" altLang="ko-K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 배열의 중간에 객체가 삭제되면 응용프로그램에서 자리를 옮겨야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929190" y="1785926"/>
            <a:ext cx="2976108" cy="3284606"/>
            <a:chOff x="4929190" y="1785926"/>
            <a:chExt cx="2976108" cy="3284606"/>
          </a:xfrm>
        </p:grpSpPr>
        <p:pic>
          <p:nvPicPr>
            <p:cNvPr id="1026" name="Picture 2" descr="C:\Users\황수희\AppData\Local\Microsoft\Windows\Temporary Internet Files\Content.IE5\3I707Q6F\MC900290087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29190" y="1785926"/>
              <a:ext cx="2976108" cy="3284606"/>
            </a:xfrm>
            <a:prstGeom prst="rect">
              <a:avLst/>
            </a:prstGeom>
            <a:noFill/>
          </p:spPr>
        </p:pic>
        <p:sp>
          <p:nvSpPr>
            <p:cNvPr id="47" name="타원 46"/>
            <p:cNvSpPr/>
            <p:nvPr/>
          </p:nvSpPr>
          <p:spPr>
            <a:xfrm>
              <a:off x="6143636" y="4070423"/>
              <a:ext cx="285752" cy="28575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6215074" y="3356043"/>
              <a:ext cx="285752" cy="28575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6858016" y="3141729"/>
              <a:ext cx="285752" cy="28575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7215206" y="3570357"/>
              <a:ext cx="285752" cy="28575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6715140" y="3927547"/>
              <a:ext cx="285752" cy="28575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6643702" y="3498919"/>
              <a:ext cx="285752" cy="28575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7215206" y="3927547"/>
              <a:ext cx="285752" cy="28575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643570" y="1571612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컬렉션</a:t>
            </a:r>
            <a:r>
              <a:rPr lang="en-US" altLang="ko-KR" dirty="0" smtClean="0"/>
              <a:t>(Collection)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43438" y="5000636"/>
            <a:ext cx="370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 가변 크기로서 객체의 개수를 염려할 필요 없다</a:t>
            </a:r>
            <a:r>
              <a:rPr lang="en-US" altLang="ko-K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 배열의 중간에 객체가 삭제되면 컬렉션이 자동으로 자리를 </a:t>
            </a:r>
            <a:r>
              <a:rPr lang="ko-KR" altLang="en-US" sz="1400" dirty="0" err="1" smtClean="0"/>
              <a:t>옮겨즌다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216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Collections </a:t>
            </a:r>
            <a:r>
              <a:rPr lang="ko-KR" altLang="en-US" dirty="0" smtClean="0"/>
              <a:t>클래스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Collections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포함</a:t>
            </a:r>
            <a:endParaRPr lang="en-US" altLang="ko-KR" dirty="0" smtClean="0"/>
          </a:p>
          <a:p>
            <a:pPr lvl="1"/>
            <a:r>
              <a:rPr lang="ko-KR" altLang="en-US" dirty="0"/>
              <a:t>컬렉션에 대해 연산을 수행하고 </a:t>
            </a:r>
            <a:r>
              <a:rPr lang="ko-KR" altLang="en-US" dirty="0" smtClean="0"/>
              <a:t>결과로 </a:t>
            </a:r>
            <a:r>
              <a:rPr lang="ko-KR" altLang="en-US" dirty="0"/>
              <a:t>컬렉션을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컬렉션에 포함된 요소들을 </a:t>
            </a:r>
            <a:r>
              <a:rPr lang="ko-KR" altLang="en-US" dirty="0" err="1" smtClean="0"/>
              <a:t>소팅하는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sort()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요소의 순서를 반대로 하는 </a:t>
            </a:r>
            <a:r>
              <a:rPr lang="en-US" altLang="ko-KR" dirty="0" smtClean="0"/>
              <a:t>reverse()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요소들의 최대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최소값을 찾아내는 </a:t>
            </a:r>
            <a:r>
              <a:rPr lang="en-US" altLang="ko-KR" dirty="0" smtClean="0"/>
              <a:t>max(), min()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값을 검색하는 </a:t>
            </a:r>
            <a:r>
              <a:rPr lang="en-US" altLang="ko-KR" dirty="0" err="1" smtClean="0"/>
              <a:t>binarySearch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모두 </a:t>
            </a:r>
            <a:r>
              <a:rPr lang="en-US" altLang="ko-KR" dirty="0" smtClean="0"/>
              <a:t>static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0"/>
            <a:ext cx="8153400" cy="92867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8-7 : </a:t>
            </a:r>
            <a:r>
              <a:rPr lang="en-US" altLang="ko-KR" dirty="0"/>
              <a:t>Collections </a:t>
            </a:r>
            <a:r>
              <a:rPr lang="ko-KR" altLang="en-US" dirty="0"/>
              <a:t>클래스의 활용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4282" y="1785926"/>
            <a:ext cx="4143404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</a:t>
            </a:r>
            <a:r>
              <a:rPr lang="en-US" altLang="ko-KR" sz="1400" dirty="0"/>
              <a:t>.*;</a:t>
            </a:r>
          </a:p>
          <a:p>
            <a:pPr marL="0" lvl="2" defTabSz="180000"/>
            <a:endParaRPr lang="en-US" altLang="ko-KR" sz="1400" dirty="0"/>
          </a:p>
          <a:p>
            <a:pPr marL="0" lvl="2"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CollectionsExample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</a:t>
            </a:r>
          </a:p>
          <a:p>
            <a:pPr marL="0" lvl="2" defTabSz="180000"/>
            <a:endParaRPr lang="en-US" altLang="ko-KR" sz="1400" dirty="0" smtClean="0"/>
          </a:p>
          <a:p>
            <a:pPr marL="0" lvl="2" defTabSz="180000"/>
            <a:r>
              <a:rPr lang="en-US" altLang="ko-KR" sz="1400" dirty="0" smtClean="0"/>
              <a:t>	// </a:t>
            </a:r>
            <a:r>
              <a:rPr lang="ko-KR" altLang="en-US" sz="1400" dirty="0" smtClean="0"/>
              <a:t>리스트의 요소를 모두 출력하는 </a:t>
            </a:r>
            <a:r>
              <a:rPr lang="ko-KR" altLang="en-US" sz="1400" dirty="0" err="1" smtClean="0"/>
              <a:t>메소드</a:t>
            </a:r>
            <a:endParaRPr lang="en-US" altLang="ko-KR" sz="1400" dirty="0"/>
          </a:p>
          <a:p>
            <a:pPr marL="0" lvl="2" defTabSz="180000"/>
            <a:r>
              <a:rPr lang="en-US" altLang="ko-KR" sz="1400" dirty="0"/>
              <a:t>	static void </a:t>
            </a:r>
            <a:r>
              <a:rPr lang="en-US" altLang="ko-KR" sz="1400" dirty="0" err="1"/>
              <a:t>printList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LinkedList</a:t>
            </a:r>
            <a:r>
              <a:rPr lang="en-US" altLang="ko-KR" sz="1400" dirty="0"/>
              <a:t> l) { </a:t>
            </a:r>
            <a:endParaRPr lang="ko-KR" altLang="en-US" sz="1400" dirty="0"/>
          </a:p>
          <a:p>
            <a:pPr marL="0" lvl="2" defTabSz="180000"/>
            <a:r>
              <a:rPr lang="ko-KR" altLang="en-US" sz="1400" dirty="0"/>
              <a:t>		</a:t>
            </a:r>
            <a:r>
              <a:rPr lang="en-US" altLang="ko-KR" sz="1400" dirty="0"/>
              <a:t>Iterator </a:t>
            </a:r>
            <a:r>
              <a:rPr lang="en-US" altLang="ko-KR" sz="1400" dirty="0" err="1"/>
              <a:t>iterator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l.iterator</a:t>
            </a:r>
            <a:r>
              <a:rPr lang="en-US" altLang="ko-KR" sz="1400" dirty="0"/>
              <a:t>(); // Iterator </a:t>
            </a:r>
            <a:r>
              <a:rPr lang="ko-KR" altLang="en-US" sz="1400" dirty="0"/>
              <a:t>객체 반환	</a:t>
            </a:r>
          </a:p>
          <a:p>
            <a:pPr marL="0" lvl="2" defTabSz="180000"/>
            <a:r>
              <a:rPr lang="ko-KR" altLang="en-US" sz="1400" dirty="0"/>
              <a:t>		</a:t>
            </a:r>
            <a:r>
              <a:rPr lang="en-US" altLang="ko-KR" sz="1400" dirty="0"/>
              <a:t>while (</a:t>
            </a:r>
            <a:r>
              <a:rPr lang="en-US" altLang="ko-KR" sz="1400" dirty="0" err="1"/>
              <a:t>iterator.hasNext</a:t>
            </a:r>
            <a:r>
              <a:rPr lang="en-US" altLang="ko-KR" sz="1400" dirty="0"/>
              <a:t>()) { </a:t>
            </a:r>
            <a:endParaRPr lang="en-US" altLang="ko-KR" sz="1400" dirty="0" smtClean="0"/>
          </a:p>
          <a:p>
            <a:pPr marL="0" lvl="2" defTabSz="180000"/>
            <a:r>
              <a:rPr lang="en-US" altLang="ko-KR" sz="1400" dirty="0" smtClean="0"/>
              <a:t>			// </a:t>
            </a:r>
            <a:r>
              <a:rPr lang="en-US" altLang="ko-KR" sz="1400" dirty="0"/>
              <a:t>Iterator </a:t>
            </a:r>
            <a:r>
              <a:rPr lang="ko-KR" altLang="en-US" sz="1400" dirty="0"/>
              <a:t>객체에 요소가 있을 때 까지 반복</a:t>
            </a:r>
          </a:p>
          <a:p>
            <a:pPr marL="0" lvl="2" defTabSz="180000"/>
            <a:r>
              <a:rPr lang="ko-KR" altLang="en-US" sz="1400" dirty="0"/>
              <a:t>			</a:t>
            </a:r>
            <a:r>
              <a:rPr lang="en-US" altLang="ko-KR" sz="1400" dirty="0"/>
              <a:t>String e = (String)</a:t>
            </a:r>
            <a:r>
              <a:rPr lang="en-US" altLang="ko-KR" sz="1400" dirty="0" err="1"/>
              <a:t>iterator.next</a:t>
            </a:r>
            <a:r>
              <a:rPr lang="en-US" altLang="ko-KR" sz="1400" dirty="0"/>
              <a:t>(); // </a:t>
            </a:r>
            <a:r>
              <a:rPr lang="ko-KR" altLang="en-US" sz="1400" dirty="0"/>
              <a:t>다음 요소 반환</a:t>
            </a:r>
          </a:p>
          <a:p>
            <a:pPr marL="0" lvl="2" defTabSz="180000"/>
            <a:r>
              <a:rPr lang="ko-KR" altLang="en-US" sz="1400" dirty="0"/>
              <a:t>			</a:t>
            </a:r>
            <a:r>
              <a:rPr lang="en-US" altLang="ko-KR" sz="1400" dirty="0"/>
              <a:t>String separator;</a:t>
            </a:r>
          </a:p>
          <a:p>
            <a:pPr marL="0" lvl="2" defTabSz="180000"/>
            <a:r>
              <a:rPr lang="en-US" altLang="ko-KR" sz="1400" dirty="0"/>
              <a:t>			if (</a:t>
            </a:r>
            <a:r>
              <a:rPr lang="en-US" altLang="ko-KR" sz="1400" dirty="0" err="1"/>
              <a:t>iterator.hasNext</a:t>
            </a:r>
            <a:r>
              <a:rPr lang="en-US" altLang="ko-KR" sz="1400" dirty="0"/>
              <a:t>())  </a:t>
            </a:r>
          </a:p>
          <a:p>
            <a:pPr marL="0" lvl="2" defTabSz="180000"/>
            <a:r>
              <a:rPr lang="en-US" altLang="ko-KR" sz="1400" dirty="0"/>
              <a:t>				separator = "-&gt;"; // </a:t>
            </a:r>
            <a:r>
              <a:rPr lang="ko-KR" altLang="en-US" sz="1400" dirty="0"/>
              <a:t>마지막 요소가 아니면 </a:t>
            </a:r>
            <a:r>
              <a:rPr lang="en-US" altLang="ko-KR" sz="1400" dirty="0"/>
              <a:t>-&gt; </a:t>
            </a:r>
            <a:r>
              <a:rPr lang="ko-KR" altLang="en-US" sz="1400" dirty="0"/>
              <a:t>출력</a:t>
            </a:r>
          </a:p>
          <a:p>
            <a:pPr marL="0" lvl="2" defTabSz="180000"/>
            <a:r>
              <a:rPr lang="ko-KR" altLang="en-US" sz="1400" dirty="0"/>
              <a:t>			</a:t>
            </a:r>
            <a:r>
              <a:rPr lang="en-US" altLang="ko-KR" sz="1400" dirty="0"/>
              <a:t>else</a:t>
            </a:r>
          </a:p>
          <a:p>
            <a:pPr marL="0" lvl="2" defTabSz="180000"/>
            <a:r>
              <a:rPr lang="en-US" altLang="ko-KR" sz="1400" dirty="0"/>
              <a:t>				separator = "\n"; // </a:t>
            </a:r>
            <a:r>
              <a:rPr lang="ko-KR" altLang="en-US" sz="1400" dirty="0"/>
              <a:t>마지막 요소이면 </a:t>
            </a:r>
            <a:r>
              <a:rPr lang="ko-KR" altLang="en-US" sz="1400" dirty="0" err="1"/>
              <a:t>줄바꿈</a:t>
            </a:r>
            <a:endParaRPr lang="ko-KR" altLang="en-US" sz="1400" dirty="0"/>
          </a:p>
          <a:p>
            <a:pPr marL="0" lvl="2" defTabSz="180000"/>
            <a:r>
              <a:rPr lang="ko-KR" altLang="en-US" sz="1400" dirty="0"/>
              <a:t>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e+separator</a:t>
            </a:r>
            <a:r>
              <a:rPr lang="en-US" altLang="ko-KR" sz="1400" dirty="0"/>
              <a:t>);</a:t>
            </a:r>
          </a:p>
          <a:p>
            <a:pPr marL="0" lvl="2" defTabSz="180000"/>
            <a:r>
              <a:rPr lang="en-US" altLang="ko-KR" sz="1400" dirty="0"/>
              <a:t>		}</a:t>
            </a:r>
          </a:p>
          <a:p>
            <a:pPr marL="0" lvl="2" defTabSz="180000"/>
            <a:r>
              <a:rPr lang="en-US" altLang="ko-KR" sz="1400" dirty="0"/>
              <a:t>	}</a:t>
            </a:r>
          </a:p>
          <a:p>
            <a:pPr marL="0" lvl="2" defTabSz="180000"/>
            <a:endParaRPr lang="en-US" altLang="ko-KR" sz="1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5857892"/>
            <a:ext cx="347318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매트릭스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스타워즈</a:t>
            </a:r>
            <a:r>
              <a:rPr lang="en-US" altLang="ko-KR" sz="1400" dirty="0" smtClean="0"/>
              <a:t>-&gt;</a:t>
            </a:r>
            <a:r>
              <a:rPr lang="ko-KR" altLang="en-US" sz="1400" dirty="0" err="1" smtClean="0"/>
              <a:t>아바타</a:t>
            </a:r>
            <a:r>
              <a:rPr lang="en-US" altLang="ko-KR" sz="1400" dirty="0" smtClean="0"/>
              <a:t>-&gt;</a:t>
            </a:r>
            <a:r>
              <a:rPr lang="ko-KR" altLang="en-US" sz="1400" dirty="0" err="1" smtClean="0"/>
              <a:t>터미네이터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트랜스포머</a:t>
            </a:r>
            <a:endParaRPr lang="ko-KR" altLang="en-US" sz="1400" dirty="0"/>
          </a:p>
          <a:p>
            <a:r>
              <a:rPr lang="ko-KR" altLang="en-US" sz="1400" dirty="0" smtClean="0"/>
              <a:t>트랜스포머</a:t>
            </a:r>
            <a:r>
              <a:rPr lang="en-US" altLang="ko-KR" sz="1400" dirty="0" smtClean="0"/>
              <a:t>-&gt;</a:t>
            </a:r>
            <a:r>
              <a:rPr lang="ko-KR" altLang="en-US" sz="1400" dirty="0" err="1" smtClean="0"/>
              <a:t>터미네이터</a:t>
            </a:r>
            <a:r>
              <a:rPr lang="en-US" altLang="ko-KR" sz="1400" dirty="0" smtClean="0"/>
              <a:t>-&gt;</a:t>
            </a:r>
            <a:r>
              <a:rPr lang="ko-KR" altLang="en-US" sz="1400" dirty="0" err="1" smtClean="0"/>
              <a:t>아바타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스타워즈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매트릭스</a:t>
            </a:r>
            <a:endParaRPr lang="ko-KR" altLang="en-US" sz="1400" dirty="0"/>
          </a:p>
          <a:p>
            <a:r>
              <a:rPr lang="ko-KR" altLang="en-US" sz="1400" dirty="0" err="1"/>
              <a:t>아바타는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번째 요소입니다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1472" y="1214422"/>
            <a:ext cx="595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Collections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사용한 다음 코드에 대한 결과는 무엇인가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2000" y="1785926"/>
            <a:ext cx="442915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LinkedList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myList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LinkedList</a:t>
            </a:r>
            <a:r>
              <a:rPr lang="en-US" altLang="ko-KR" sz="1400" dirty="0" smtClean="0"/>
              <a:t>(); // </a:t>
            </a:r>
            <a:r>
              <a:rPr lang="ko-KR" altLang="en-US" sz="1400" dirty="0" smtClean="0"/>
              <a:t>빈 리스트 생성</a:t>
            </a:r>
          </a:p>
          <a:p>
            <a:pPr marL="0" lvl="2" defTabSz="180000"/>
            <a:r>
              <a:rPr lang="ko-KR" altLang="en-US" sz="1400" dirty="0" smtClean="0"/>
              <a:t>			</a:t>
            </a:r>
          </a:p>
          <a:p>
            <a:pPr marL="0" lvl="2" defTabSz="180000"/>
            <a:r>
              <a:rPr lang="ko-KR" altLang="en-US" sz="1400" dirty="0" smtClean="0"/>
              <a:t>		</a:t>
            </a:r>
            <a:r>
              <a:rPr lang="en-US" altLang="ko-KR" sz="1400" dirty="0" err="1" smtClean="0"/>
              <a:t>myList.add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트랜스포머</a:t>
            </a:r>
            <a:r>
              <a:rPr lang="en-US" altLang="ko-KR" sz="1400" dirty="0" smtClean="0"/>
              <a:t>");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myList.add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스타워즈</a:t>
            </a:r>
            <a:r>
              <a:rPr lang="en-US" altLang="ko-KR" sz="1400" dirty="0" smtClean="0"/>
              <a:t>");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myList.add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매트릭스</a:t>
            </a:r>
            <a:r>
              <a:rPr lang="en-US" altLang="ko-KR" sz="1400" dirty="0" smtClean="0"/>
              <a:t>");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myList.add</a:t>
            </a:r>
            <a:r>
              <a:rPr lang="en-US" altLang="ko-KR" sz="1400" dirty="0" smtClean="0"/>
              <a:t>(0,"</a:t>
            </a:r>
            <a:r>
              <a:rPr lang="ko-KR" altLang="en-US" sz="1400" dirty="0" err="1" smtClean="0"/>
              <a:t>터미네이터</a:t>
            </a:r>
            <a:r>
              <a:rPr lang="en-US" altLang="ko-KR" sz="1400" dirty="0" smtClean="0"/>
              <a:t>");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myList.add</a:t>
            </a:r>
            <a:r>
              <a:rPr lang="en-US" altLang="ko-KR" sz="1400" dirty="0" smtClean="0"/>
              <a:t>(2,"</a:t>
            </a:r>
            <a:r>
              <a:rPr lang="ko-KR" altLang="en-US" sz="1400" dirty="0" err="1" smtClean="0"/>
              <a:t>아바타</a:t>
            </a:r>
            <a:r>
              <a:rPr lang="en-US" altLang="ko-KR" sz="1400" dirty="0" smtClean="0"/>
              <a:t>");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Collections.sort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myList</a:t>
            </a:r>
            <a:r>
              <a:rPr lang="en-US" altLang="ko-KR" sz="1400" dirty="0" smtClean="0"/>
              <a:t>); // </a:t>
            </a:r>
            <a:r>
              <a:rPr lang="ko-KR" altLang="en-US" sz="1400" dirty="0" smtClean="0"/>
              <a:t>요소 정렬</a:t>
            </a:r>
          </a:p>
          <a:p>
            <a:pPr marL="0" lvl="2" defTabSz="180000"/>
            <a:r>
              <a:rPr lang="ko-KR" altLang="en-US" sz="1400" dirty="0" smtClean="0"/>
              <a:t>		</a:t>
            </a:r>
            <a:r>
              <a:rPr lang="en-US" altLang="ko-KR" sz="1400" dirty="0" err="1" smtClean="0"/>
              <a:t>printList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myList</a:t>
            </a:r>
            <a:r>
              <a:rPr lang="en-US" altLang="ko-KR" sz="1400" dirty="0" smtClean="0"/>
              <a:t>); // </a:t>
            </a:r>
            <a:r>
              <a:rPr lang="ko-KR" altLang="en-US" sz="1400" dirty="0" smtClean="0"/>
              <a:t>정렬된 요소 출력</a:t>
            </a:r>
          </a:p>
          <a:p>
            <a:pPr marL="0" lvl="2" defTabSz="180000"/>
            <a:r>
              <a:rPr lang="ko-KR" altLang="en-US" sz="1400" dirty="0" smtClean="0"/>
              <a:t>		</a:t>
            </a:r>
            <a:r>
              <a:rPr lang="en-US" altLang="ko-KR" sz="1400" dirty="0" err="1" smtClean="0"/>
              <a:t>Collections.reverse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myList</a:t>
            </a:r>
            <a:r>
              <a:rPr lang="en-US" altLang="ko-KR" sz="1400" dirty="0" smtClean="0"/>
              <a:t>); // </a:t>
            </a:r>
            <a:r>
              <a:rPr lang="ko-KR" altLang="en-US" sz="1400" dirty="0" smtClean="0"/>
              <a:t>요소의 순서를 반대로</a:t>
            </a:r>
          </a:p>
          <a:p>
            <a:pPr marL="0" lvl="2" defTabSz="180000"/>
            <a:r>
              <a:rPr lang="ko-KR" altLang="en-US" sz="1400" dirty="0" smtClean="0"/>
              <a:t>		</a:t>
            </a:r>
            <a:r>
              <a:rPr lang="en-US" altLang="ko-KR" sz="1400" dirty="0" err="1" smtClean="0"/>
              <a:t>printList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myList</a:t>
            </a:r>
            <a:r>
              <a:rPr lang="en-US" altLang="ko-KR" sz="1400" dirty="0" smtClean="0"/>
              <a:t>); // </a:t>
            </a:r>
            <a:r>
              <a:rPr lang="ko-KR" altLang="en-US" sz="1400" dirty="0" smtClean="0"/>
              <a:t>요소 출력</a:t>
            </a:r>
            <a:endParaRPr lang="en-US" altLang="ko-KR" sz="1400" dirty="0" smtClean="0"/>
          </a:p>
          <a:p>
            <a:pPr marL="0" lvl="2" defTabSz="180000"/>
            <a:endParaRPr lang="en-US" altLang="ko-KR" sz="1400" dirty="0" smtClean="0"/>
          </a:p>
          <a:p>
            <a:pPr marL="0" lvl="2" defTabSz="180000"/>
            <a:r>
              <a:rPr lang="en-US" altLang="ko-KR" sz="1400" dirty="0" smtClean="0"/>
              <a:t>		// "</a:t>
            </a:r>
            <a:r>
              <a:rPr lang="ko-KR" altLang="en-US" sz="1400" dirty="0" err="1" smtClean="0"/>
              <a:t>아바타</a:t>
            </a:r>
            <a:r>
              <a:rPr lang="en-US" altLang="ko-KR" sz="1400" dirty="0" smtClean="0"/>
              <a:t>" </a:t>
            </a:r>
            <a:r>
              <a:rPr lang="ko-KR" altLang="en-US" sz="1400" dirty="0" smtClean="0"/>
              <a:t>요소의 인덱스 검색</a:t>
            </a:r>
          </a:p>
          <a:p>
            <a:pPr marL="0" lvl="2" defTabSz="180000"/>
            <a:r>
              <a:rPr lang="ko-KR" altLang="en-US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index = </a:t>
            </a:r>
            <a:r>
              <a:rPr lang="en-US" altLang="ko-KR" sz="1400" dirty="0" err="1" smtClean="0"/>
              <a:t>Collections.binarySearch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myList</a:t>
            </a:r>
            <a:r>
              <a:rPr lang="en-US" altLang="ko-KR" sz="1400" dirty="0" smtClean="0"/>
              <a:t>, "</a:t>
            </a:r>
            <a:r>
              <a:rPr lang="ko-KR" altLang="en-US" sz="1400" dirty="0" err="1" smtClean="0"/>
              <a:t>아바타</a:t>
            </a:r>
            <a:r>
              <a:rPr lang="en-US" altLang="ko-KR" sz="1400" dirty="0" smtClean="0"/>
              <a:t>“)+1; </a:t>
            </a:r>
          </a:p>
          <a:p>
            <a:pPr marL="0" lvl="2" defTabSz="180000"/>
            <a:r>
              <a:rPr lang="ko-KR" altLang="en-US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아바타는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" + index + "</a:t>
            </a:r>
            <a:r>
              <a:rPr lang="ko-KR" altLang="en-US" sz="1400" dirty="0" smtClean="0"/>
              <a:t>번째 요소입니다</a:t>
            </a:r>
            <a:r>
              <a:rPr lang="en-US" altLang="ko-KR" sz="1400" dirty="0" smtClean="0"/>
              <a:t>.");</a:t>
            </a:r>
          </a:p>
          <a:p>
            <a:pPr marL="0" lvl="2" defTabSz="180000"/>
            <a:r>
              <a:rPr lang="en-US" altLang="ko-KR" sz="1400" dirty="0" smtClean="0"/>
              <a:t>	}</a:t>
            </a:r>
          </a:p>
          <a:p>
            <a:pPr marL="0" lvl="2"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928926" y="5786454"/>
            <a:ext cx="1216030" cy="340519"/>
          </a:xfrm>
          <a:prstGeom prst="wedgeRoundRectCallout">
            <a:avLst>
              <a:gd name="adj1" fmla="val 93885"/>
              <a:gd name="adj2" fmla="val 1147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/>
              <a:t>소팅된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순서대로 출력</a:t>
            </a:r>
            <a:endParaRPr lang="ko-KR" altLang="en-US" sz="14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143240" y="6215082"/>
            <a:ext cx="729610" cy="340519"/>
          </a:xfrm>
          <a:prstGeom prst="wedgeRoundRectCallout">
            <a:avLst>
              <a:gd name="adj1" fmla="val 155027"/>
              <a:gd name="adj2" fmla="val -4759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거꾸로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8881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JDK 1.5 </a:t>
            </a:r>
            <a:r>
              <a:rPr lang="ko-KR" altLang="en-US" dirty="0"/>
              <a:t>이전 자바의 컬렉션 문제점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57163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삽입되는 원소 객체는 사실 모두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타입이어야 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, double </a:t>
            </a:r>
            <a:r>
              <a:rPr lang="ko-KR" altLang="en-US" dirty="0" smtClean="0"/>
              <a:t>등의 기본 타입 </a:t>
            </a:r>
            <a:r>
              <a:rPr lang="ko-KR" altLang="en-US" dirty="0" err="1" smtClean="0"/>
              <a:t>데이타는</a:t>
            </a:r>
            <a:r>
              <a:rPr lang="ko-KR" altLang="en-US" dirty="0" smtClean="0"/>
              <a:t> 직접 삽입될 수 없음</a:t>
            </a:r>
            <a:endParaRPr lang="en-US" altLang="ko-KR" dirty="0" smtClean="0"/>
          </a:p>
          <a:p>
            <a:r>
              <a:rPr lang="ko-KR" altLang="en-US" dirty="0" smtClean="0"/>
              <a:t>객체를 컬렉션에서 꺼내올 때 다운 캐스팅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Object </a:t>
            </a:r>
            <a:r>
              <a:rPr lang="ko-KR" altLang="en-US" dirty="0" smtClean="0"/>
              <a:t>타입에서 실제 클래스 타입으로의 다운 캐스팅 불편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2928934"/>
            <a:ext cx="3351815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VectorEx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Vector v = new Vector();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v.add</a:t>
            </a:r>
            <a:r>
              <a:rPr lang="en-US" altLang="ko-KR" sz="1400" dirty="0" smtClean="0"/>
              <a:t>("Hello");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v.add</a:t>
            </a:r>
            <a:r>
              <a:rPr lang="en-US" altLang="ko-KR" sz="1400" dirty="0" smtClean="0"/>
              <a:t>(new Integer(3));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v.add</a:t>
            </a:r>
            <a:r>
              <a:rPr lang="en-US" altLang="ko-KR" sz="1400" dirty="0" smtClean="0"/>
              <a:t>(new Person());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 = </a:t>
            </a:r>
            <a:r>
              <a:rPr lang="en-US" altLang="ko-KR" sz="1400" dirty="0" err="1" smtClean="0"/>
              <a:t>v.size</a:t>
            </a:r>
            <a:r>
              <a:rPr lang="en-US" altLang="ko-KR" sz="1400" dirty="0" smtClean="0"/>
              <a:t>(); // n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3</a:t>
            </a:r>
          </a:p>
          <a:p>
            <a:pPr defTabSz="180000"/>
            <a:r>
              <a:rPr lang="en-US" altLang="ko-KR" sz="1400" dirty="0" smtClean="0"/>
              <a:t>	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&lt;n;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 {</a:t>
            </a:r>
          </a:p>
          <a:p>
            <a:pPr defTabSz="180000"/>
            <a:r>
              <a:rPr lang="en-US" altLang="ko-KR" sz="1400" dirty="0" smtClean="0"/>
              <a:t>			if(</a:t>
            </a:r>
            <a:r>
              <a:rPr lang="en-US" altLang="ko-KR" sz="1400" dirty="0" err="1" smtClean="0"/>
              <a:t>v.get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 </a:t>
            </a:r>
            <a:r>
              <a:rPr lang="en-US" altLang="ko-KR" sz="1400" dirty="0" err="1" smtClean="0"/>
              <a:t>instanceof</a:t>
            </a:r>
            <a:r>
              <a:rPr lang="en-US" altLang="ko-KR" sz="1400" dirty="0" smtClean="0"/>
              <a:t> string) 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			String s = (String)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v.get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dirty="0" smtClean="0">
                <a:solidFill>
                  <a:srgbClr val="FF0000"/>
                </a:solidFill>
              </a:rPr>
              <a:t>);</a:t>
            </a:r>
          </a:p>
          <a:p>
            <a:pPr defTabSz="180000"/>
            <a:r>
              <a:rPr lang="en-US" altLang="ko-KR" sz="1400" dirty="0" smtClean="0"/>
              <a:t>			else if(</a:t>
            </a:r>
            <a:r>
              <a:rPr lang="en-US" altLang="ko-KR" sz="1400" dirty="0" err="1" smtClean="0"/>
              <a:t>v.get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 </a:t>
            </a:r>
            <a:r>
              <a:rPr lang="en-US" altLang="ko-KR" sz="1400" dirty="0" err="1" smtClean="0"/>
              <a:t>instanceof</a:t>
            </a:r>
            <a:r>
              <a:rPr lang="en-US" altLang="ko-KR" sz="1400" dirty="0" smtClean="0"/>
              <a:t> Integer) 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</a:rPr>
              <a:t> n = ((Integer)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v.get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dirty="0" smtClean="0">
                <a:solidFill>
                  <a:srgbClr val="FF0000"/>
                </a:solidFill>
              </a:rPr>
              <a:t>)).</a:t>
            </a:r>
            <a:r>
              <a:rPr lang="en-US" altLang="ko-KR" sz="1400" err="1" smtClean="0">
                <a:solidFill>
                  <a:srgbClr val="FF0000"/>
                </a:solidFill>
              </a:rPr>
              <a:t>intValue</a:t>
            </a:r>
            <a:r>
              <a:rPr lang="en-US" altLang="ko-KR" sz="1400" smtClean="0">
                <a:solidFill>
                  <a:srgbClr val="FF0000"/>
                </a:solidFill>
              </a:rPr>
              <a:t>();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1400" dirty="0" smtClean="0"/>
              <a:t>			else</a:t>
            </a:r>
            <a:r>
              <a:rPr lang="en-US" altLang="ko-KR" sz="1400" smtClean="0"/>
              <a:t>	if(v.get(i</a:t>
            </a:r>
            <a:r>
              <a:rPr lang="en-US" altLang="ko-KR" sz="1400" dirty="0" smtClean="0"/>
              <a:t>) </a:t>
            </a:r>
            <a:r>
              <a:rPr lang="en-US" altLang="ko-KR" sz="1400" dirty="0" err="1" smtClean="0"/>
              <a:t>instanceof</a:t>
            </a:r>
            <a:r>
              <a:rPr lang="en-US" altLang="ko-KR" sz="1400" dirty="0" smtClean="0"/>
              <a:t> person)  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smtClean="0">
                <a:solidFill>
                  <a:srgbClr val="FF0000"/>
                </a:solidFill>
              </a:rPr>
              <a:t>Person p = (Person)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v.get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dirty="0" smtClean="0">
                <a:solidFill>
                  <a:srgbClr val="FF0000"/>
                </a:solidFill>
              </a:rPr>
              <a:t>);</a:t>
            </a:r>
          </a:p>
          <a:p>
            <a:pPr defTabSz="180000"/>
            <a:r>
              <a:rPr lang="en-US" altLang="ko-KR" sz="1400" dirty="0" smtClean="0"/>
              <a:t>		}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자유형 4"/>
          <p:cNvSpPr/>
          <p:nvPr/>
        </p:nvSpPr>
        <p:spPr>
          <a:xfrm>
            <a:off x="3643306" y="5000636"/>
            <a:ext cx="2961861" cy="491986"/>
          </a:xfrm>
          <a:custGeom>
            <a:avLst/>
            <a:gdLst>
              <a:gd name="connsiteX0" fmla="*/ 0 w 2961861"/>
              <a:gd name="connsiteY0" fmla="*/ 0 h 491986"/>
              <a:gd name="connsiteX1" fmla="*/ 1242391 w 2961861"/>
              <a:gd name="connsiteY1" fmla="*/ 99391 h 491986"/>
              <a:gd name="connsiteX2" fmla="*/ 2126974 w 2961861"/>
              <a:gd name="connsiteY2" fmla="*/ 427382 h 491986"/>
              <a:gd name="connsiteX3" fmla="*/ 2961861 w 2961861"/>
              <a:gd name="connsiteY3" fmla="*/ 487017 h 49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1861" h="491986">
                <a:moveTo>
                  <a:pt x="0" y="0"/>
                </a:moveTo>
                <a:cubicBezTo>
                  <a:pt x="443947" y="14080"/>
                  <a:pt x="887895" y="28161"/>
                  <a:pt x="1242391" y="99391"/>
                </a:cubicBezTo>
                <a:cubicBezTo>
                  <a:pt x="1596887" y="170621"/>
                  <a:pt x="1840396" y="362778"/>
                  <a:pt x="2126974" y="427382"/>
                </a:cubicBezTo>
                <a:cubicBezTo>
                  <a:pt x="2413552" y="491986"/>
                  <a:pt x="2826026" y="480391"/>
                  <a:pt x="2961861" y="48701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214810" y="5429264"/>
            <a:ext cx="2330111" cy="104968"/>
          </a:xfrm>
          <a:custGeom>
            <a:avLst/>
            <a:gdLst>
              <a:gd name="connsiteX0" fmla="*/ 0 w 1987826"/>
              <a:gd name="connsiteY0" fmla="*/ 0 h 99392"/>
              <a:gd name="connsiteX1" fmla="*/ 705679 w 1987826"/>
              <a:gd name="connsiteY1" fmla="*/ 39757 h 99392"/>
              <a:gd name="connsiteX2" fmla="*/ 1987826 w 1987826"/>
              <a:gd name="connsiteY2" fmla="*/ 99392 h 9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826" h="99392">
                <a:moveTo>
                  <a:pt x="0" y="0"/>
                </a:moveTo>
                <a:lnTo>
                  <a:pt x="705679" y="39757"/>
                </a:lnTo>
                <a:lnTo>
                  <a:pt x="1987826" y="99392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3752026" y="5572331"/>
            <a:ext cx="2802835" cy="337931"/>
          </a:xfrm>
          <a:custGeom>
            <a:avLst/>
            <a:gdLst>
              <a:gd name="connsiteX0" fmla="*/ 0 w 2802835"/>
              <a:gd name="connsiteY0" fmla="*/ 319709 h 337931"/>
              <a:gd name="connsiteX1" fmla="*/ 685800 w 2802835"/>
              <a:gd name="connsiteY1" fmla="*/ 309770 h 337931"/>
              <a:gd name="connsiteX2" fmla="*/ 1321904 w 2802835"/>
              <a:gd name="connsiteY2" fmla="*/ 150744 h 337931"/>
              <a:gd name="connsiteX3" fmla="*/ 1928191 w 2802835"/>
              <a:gd name="connsiteY3" fmla="*/ 21535 h 337931"/>
              <a:gd name="connsiteX4" fmla="*/ 2802835 w 2802835"/>
              <a:gd name="connsiteY4" fmla="*/ 21535 h 33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2835" h="337931">
                <a:moveTo>
                  <a:pt x="0" y="319709"/>
                </a:moveTo>
                <a:cubicBezTo>
                  <a:pt x="232741" y="328820"/>
                  <a:pt x="465483" y="337931"/>
                  <a:pt x="685800" y="309770"/>
                </a:cubicBezTo>
                <a:cubicBezTo>
                  <a:pt x="906117" y="281609"/>
                  <a:pt x="1114839" y="198783"/>
                  <a:pt x="1321904" y="150744"/>
                </a:cubicBezTo>
                <a:cubicBezTo>
                  <a:pt x="1528969" y="102705"/>
                  <a:pt x="1681369" y="43070"/>
                  <a:pt x="1928191" y="21535"/>
                </a:cubicBezTo>
                <a:cubicBezTo>
                  <a:pt x="2175013" y="0"/>
                  <a:pt x="2488924" y="10767"/>
                  <a:pt x="2802835" y="21535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43702" y="5072074"/>
            <a:ext cx="17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Vector</a:t>
            </a:r>
            <a:r>
              <a:rPr lang="ko-KR" altLang="en-US" dirty="0" smtClean="0"/>
              <a:t>에 들어 있는 요소의 실제 타입으로 다운 캐스팅을 해야 하는 문제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714876" y="3857628"/>
            <a:ext cx="2604111" cy="374571"/>
          </a:xfrm>
          <a:prstGeom prst="wedgeRoundRectCallout">
            <a:avLst>
              <a:gd name="adj1" fmla="val -88792"/>
              <a:gd name="adj2" fmla="val 21466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String s = </a:t>
            </a:r>
            <a:r>
              <a:rPr lang="en-US" altLang="ko-KR" sz="1600" dirty="0" err="1" smtClean="0"/>
              <a:t>v.get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); // </a:t>
            </a:r>
            <a:r>
              <a:rPr lang="ko-KR" altLang="en-US" sz="1600" dirty="0" smtClean="0"/>
              <a:t>컴파일 오류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 1.5 </a:t>
            </a:r>
            <a:r>
              <a:rPr lang="ko-KR" altLang="en-US" dirty="0" smtClean="0"/>
              <a:t>이전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버전의 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클래스의 </a:t>
            </a:r>
            <a:r>
              <a:rPr lang="ko-KR" altLang="en-US" dirty="0"/>
              <a:t>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85860"/>
            <a:ext cx="8298504" cy="5286412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JDK 1.5 </a:t>
            </a:r>
            <a:r>
              <a:rPr lang="ko-KR" altLang="en-US" dirty="0" smtClean="0"/>
              <a:t>이전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버전의 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클래스 예제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3"/>
              </a:rPr>
              <a:t>http://download.oracle.com/javase/1.4.2/docs/api/java/util/Vector.html</a:t>
            </a:r>
            <a:r>
              <a:rPr lang="ko-KR" altLang="en-US" dirty="0" smtClean="0"/>
              <a:t>참조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err="1" smtClean="0"/>
              <a:t>제네릭</a:t>
            </a:r>
            <a:r>
              <a:rPr lang="ko-KR" altLang="en-US" dirty="0" smtClean="0"/>
              <a:t> 도입 이전에는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클래스를 이용하여 모든 객체들을 참조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JDK 1.5</a:t>
            </a:r>
            <a:r>
              <a:rPr lang="ko-KR" altLang="en-US" dirty="0" smtClean="0"/>
              <a:t>이전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Object</a:t>
            </a:r>
            <a:r>
              <a:rPr lang="ko-KR" altLang="en-US" dirty="0" smtClean="0"/>
              <a:t>를 요소로 받아 들임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번 행의 다운 캐스팅이 반드시 필요하며 이 부분이 문제를 발생시킨다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컴파일러는 </a:t>
            </a:r>
            <a:r>
              <a:rPr lang="en-US" altLang="ko-KR" dirty="0" err="1" smtClean="0"/>
              <a:t>elementAt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타입을 반환할 것이라는 밖에는 알지 못하므로 프로그래머가 명시적으로 타입을 지정하여야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규모가 큰 프로그램의 작성 시 프로그래머가 타입을 실수로 잘못 지정하는 경우에는 런타임에 </a:t>
            </a:r>
            <a:r>
              <a:rPr lang="en-US" altLang="ko-KR" dirty="0" err="1" smtClean="0"/>
              <a:t>ClassCastException</a:t>
            </a:r>
            <a:r>
              <a:rPr lang="ko-KR" altLang="en-US" dirty="0" smtClean="0"/>
              <a:t>이 발생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제네릭을</a:t>
            </a:r>
            <a:r>
              <a:rPr lang="ko-KR" altLang="en-US" dirty="0" smtClean="0"/>
              <a:t> 이용하면 컴파일러가 요소의 타입을 알 수 있어 타입 불일치를 방지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217638"/>
            <a:ext cx="471490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1: Vector </a:t>
            </a:r>
            <a:r>
              <a:rPr lang="en-US" altLang="ko-KR" dirty="0" err="1" smtClean="0"/>
              <a:t>myVector</a:t>
            </a:r>
            <a:r>
              <a:rPr lang="en-US" altLang="ko-KR" dirty="0" smtClean="0"/>
              <a:t> = new Vector();</a:t>
            </a:r>
            <a:endParaRPr lang="en-US" altLang="ko-KR" i="1" dirty="0" smtClean="0"/>
          </a:p>
          <a:p>
            <a:r>
              <a:rPr lang="en-US" altLang="ko-KR" dirty="0" smtClean="0"/>
              <a:t>2: </a:t>
            </a:r>
            <a:r>
              <a:rPr lang="en-US" altLang="ko-KR" dirty="0" err="1" smtClean="0"/>
              <a:t>myVector.add</a:t>
            </a:r>
            <a:r>
              <a:rPr lang="en-US" altLang="ko-KR" dirty="0" smtClean="0"/>
              <a:t>(new Integer(0)); </a:t>
            </a:r>
            <a:endParaRPr lang="en-US" altLang="ko-KR" i="1" dirty="0" smtClean="0"/>
          </a:p>
          <a:p>
            <a:r>
              <a:rPr lang="sv-SE" altLang="ko-KR" dirty="0" smtClean="0"/>
              <a:t>3: Integer x = (Integer) myVector.elementAt(0);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제네릭의</a:t>
            </a:r>
            <a:r>
              <a:rPr lang="ko-KR" altLang="en-US" dirty="0"/>
              <a:t>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3948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제네릭</a:t>
            </a:r>
            <a:endParaRPr lang="en-US" altLang="ko-KR" dirty="0" smtClean="0"/>
          </a:p>
          <a:p>
            <a:pPr lvl="1"/>
            <a:r>
              <a:rPr lang="ko-KR" altLang="en-US" dirty="0"/>
              <a:t>디자인 패턴의 매개 변수화된 타입과 </a:t>
            </a:r>
            <a:r>
              <a:rPr lang="ko-KR" altLang="en-US" dirty="0" err="1"/>
              <a:t>메소드</a:t>
            </a:r>
            <a:r>
              <a:rPr lang="en-US" altLang="ko-KR" dirty="0"/>
              <a:t>(parameterized type </a:t>
            </a:r>
            <a:r>
              <a:rPr lang="en-US" altLang="ko-KR" dirty="0" smtClean="0"/>
              <a:t>and method</a:t>
            </a:r>
            <a:r>
              <a:rPr lang="en-US" altLang="ko-KR" dirty="0"/>
              <a:t>)</a:t>
            </a:r>
            <a:r>
              <a:rPr lang="ko-KR" altLang="en-US" dirty="0"/>
              <a:t>를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 1.5</a:t>
            </a:r>
            <a:r>
              <a:rPr lang="ko-KR" altLang="en-US" dirty="0" smtClean="0"/>
              <a:t>부터 도입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컬렉션은 </a:t>
            </a:r>
            <a:r>
              <a:rPr lang="ko-KR" altLang="en-US" dirty="0"/>
              <a:t>다양한 타입의 객체들을 하나로 모아서 관리하므로 </a:t>
            </a:r>
            <a:r>
              <a:rPr lang="ko-KR" altLang="en-US" dirty="0" err="1"/>
              <a:t>제네릭으로</a:t>
            </a:r>
            <a:r>
              <a:rPr lang="ko-KR" altLang="en-US" dirty="0"/>
              <a:t> 정의되어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를 설명하는 자바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_x95907720" descr="EMB0000093c37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94384"/>
            <a:ext cx="5904656" cy="537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1583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컬렉션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42910" y="1285860"/>
            <a:ext cx="8153400" cy="5286412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벡터는 일반 배열과는 달리 크기가 가변적인 객체의 배열을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원소는 객체만 허용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데이터 타입은 원소가 될 수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add, remove, </a:t>
            </a:r>
            <a:r>
              <a:rPr lang="en-US" altLang="ko-KR" dirty="0" err="1" smtClean="0"/>
              <a:t>indexOf</a:t>
            </a:r>
            <a:r>
              <a:rPr lang="en-US" altLang="ko-KR" dirty="0" smtClean="0"/>
              <a:t>, size, </a:t>
            </a:r>
            <a:r>
              <a:rPr lang="en-US" altLang="ko-KR" dirty="0" err="1" smtClean="0"/>
              <a:t>Iterator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관리</a:t>
            </a:r>
            <a:endParaRPr lang="en-US" altLang="ko-KR" dirty="0" smtClean="0"/>
          </a:p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의 생성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벡터에 </a:t>
            </a:r>
            <a:r>
              <a:rPr lang="ko-KR" altLang="en-US" dirty="0"/>
              <a:t>요소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벡터에서 요소 얻기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생성할 때 지정한 타입이                                                      아닌 타입은 삽입 불가</a:t>
            </a:r>
            <a:endParaRPr lang="en-US" altLang="ko-KR" dirty="0"/>
          </a:p>
          <a:p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572000" y="3357562"/>
            <a:ext cx="442915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sz="1600" dirty="0"/>
              <a:t>Vector&lt;Integer&gt; </a:t>
            </a:r>
            <a:r>
              <a:rPr lang="en-US" altLang="ko-KR" sz="1600" dirty="0" err="1"/>
              <a:t>myVector</a:t>
            </a:r>
            <a:r>
              <a:rPr lang="en-US" altLang="ko-KR" sz="1600" dirty="0"/>
              <a:t> = new Vector&lt;Integer&gt;();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0" y="3812449"/>
            <a:ext cx="300039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myVector.add</a:t>
            </a:r>
            <a:r>
              <a:rPr lang="en-US" altLang="ko-KR" sz="1600" dirty="0"/>
              <a:t>(new Integer(5));</a:t>
            </a:r>
          </a:p>
          <a:p>
            <a:r>
              <a:rPr lang="en-US" altLang="ko-KR" sz="1600" dirty="0" err="1"/>
              <a:t>myVector.add</a:t>
            </a:r>
            <a:r>
              <a:rPr lang="en-US" altLang="ko-KR" sz="1600" dirty="0"/>
              <a:t>(new Integer(55));</a:t>
            </a:r>
          </a:p>
          <a:p>
            <a:r>
              <a:rPr lang="en-US" altLang="ko-KR" sz="1600" dirty="0" err="1"/>
              <a:t>myVector.add</a:t>
            </a:r>
            <a:r>
              <a:rPr lang="en-US" altLang="ko-KR" sz="1600" dirty="0"/>
              <a:t>(new Integer(23</a:t>
            </a:r>
            <a:r>
              <a:rPr lang="en-US" altLang="ko-KR" sz="1600" dirty="0" smtClean="0"/>
              <a:t>));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4812581"/>
            <a:ext cx="395759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Integer n = </a:t>
            </a:r>
            <a:r>
              <a:rPr lang="en-US" altLang="ko-KR" sz="1600" dirty="0" err="1"/>
              <a:t>myVector.get</a:t>
            </a:r>
            <a:r>
              <a:rPr lang="en-US" altLang="ko-KR" sz="1600" dirty="0"/>
              <a:t>(0);</a:t>
            </a:r>
          </a:p>
          <a:p>
            <a:r>
              <a:rPr lang="en-US" altLang="ko-KR" sz="1600" dirty="0"/>
              <a:t>Integer m = </a:t>
            </a:r>
            <a:r>
              <a:rPr lang="en-US" altLang="ko-KR" sz="1600" dirty="0" err="1"/>
              <a:t>myVector.get</a:t>
            </a:r>
            <a:r>
              <a:rPr lang="en-US" altLang="ko-KR" sz="1600" dirty="0"/>
              <a:t>(1);</a:t>
            </a:r>
          </a:p>
          <a:p>
            <a:r>
              <a:rPr lang="en-US" altLang="ko-KR" sz="1600" dirty="0"/>
              <a:t>Integer k = </a:t>
            </a:r>
            <a:r>
              <a:rPr lang="en-US" altLang="ko-KR" sz="1600" dirty="0" err="1"/>
              <a:t>myVector.get</a:t>
            </a:r>
            <a:r>
              <a:rPr lang="en-US" altLang="ko-KR" sz="1600" dirty="0"/>
              <a:t>(2);</a:t>
            </a:r>
            <a:endParaRPr lang="en-US" altLang="ko-KR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72000" y="5812713"/>
            <a:ext cx="395759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myVector.add</a:t>
            </a:r>
            <a:r>
              <a:rPr lang="en-US" altLang="ko-KR" sz="1600" dirty="0"/>
              <a:t>("hello"); // </a:t>
            </a:r>
            <a:r>
              <a:rPr lang="ko-KR" altLang="en-US" sz="1600" dirty="0"/>
              <a:t>컴파일 오류</a:t>
            </a:r>
          </a:p>
          <a:p>
            <a:r>
              <a:rPr lang="en-US" altLang="ko-KR" sz="1600" dirty="0" err="1"/>
              <a:t>myVector.add</a:t>
            </a:r>
            <a:r>
              <a:rPr lang="en-US" altLang="ko-KR" sz="1600" dirty="0"/>
              <a:t>(new Double(3.5)); // </a:t>
            </a:r>
            <a:r>
              <a:rPr lang="ko-KR" altLang="en-US" sz="1600" dirty="0"/>
              <a:t>컴파일 오류</a:t>
            </a:r>
          </a:p>
          <a:p>
            <a:r>
              <a:rPr lang="en-US" altLang="ko-KR" sz="1600" dirty="0" err="1"/>
              <a:t>myVector.add</a:t>
            </a:r>
            <a:r>
              <a:rPr lang="en-US" altLang="ko-KR" sz="1600" dirty="0"/>
              <a:t>(new Person()); // </a:t>
            </a:r>
            <a:r>
              <a:rPr lang="ko-KR" altLang="en-US" sz="1600" dirty="0"/>
              <a:t>컴파일 오류</a:t>
            </a: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8-8 :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en-US" altLang="ko-KR" dirty="0"/>
              <a:t>Vector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643050"/>
            <a:ext cx="5509846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import </a:t>
            </a:r>
            <a:r>
              <a:rPr lang="en-US" altLang="ko-KR" sz="1600" dirty="0" err="1"/>
              <a:t>java.util.Collections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/>
              <a:t>import </a:t>
            </a:r>
            <a:r>
              <a:rPr lang="en-US" altLang="ko-KR" sz="1600" dirty="0" err="1"/>
              <a:t>java.util.Vector</a:t>
            </a:r>
            <a:r>
              <a:rPr lang="en-US" altLang="ko-KR" sz="1600" dirty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VectorExample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Vector&lt;Integer&gt; v = new Vector&lt;Integer&gt;(3);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벡터의 초기 크기는 </a:t>
            </a:r>
            <a:r>
              <a:rPr lang="en-US" altLang="ko-KR" sz="1600" dirty="0"/>
              <a:t>" + </a:t>
            </a:r>
            <a:r>
              <a:rPr lang="en-US" altLang="ko-KR" sz="1600" dirty="0" err="1"/>
              <a:t>v.capacity</a:t>
            </a:r>
            <a:r>
              <a:rPr lang="en-US" altLang="ko-KR" sz="1600" dirty="0"/>
              <a:t>());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v.add</a:t>
            </a:r>
            <a:r>
              <a:rPr lang="en-US" altLang="ko-KR" sz="1600" dirty="0"/>
              <a:t>(new Integer(1));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v.add</a:t>
            </a:r>
            <a:r>
              <a:rPr lang="en-US" altLang="ko-KR" sz="1600" dirty="0"/>
              <a:t>(new Integer(22));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v.add</a:t>
            </a:r>
            <a:r>
              <a:rPr lang="en-US" altLang="ko-KR" sz="1600" dirty="0"/>
              <a:t>(new Integer(51));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v.add</a:t>
            </a:r>
            <a:r>
              <a:rPr lang="en-US" altLang="ko-KR" sz="1600" dirty="0"/>
              <a:t>(new Integer(10));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벡터의 크기는 </a:t>
            </a:r>
            <a:r>
              <a:rPr lang="en-US" altLang="ko-KR" sz="1600" dirty="0"/>
              <a:t>" + </a:t>
            </a:r>
            <a:r>
              <a:rPr lang="en-US" altLang="ko-KR" sz="1600" dirty="0" err="1"/>
              <a:t>v.capacity</a:t>
            </a:r>
            <a:r>
              <a:rPr lang="en-US" altLang="ko-KR" sz="1600" dirty="0"/>
              <a:t>());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Collections.sort</a:t>
            </a:r>
            <a:r>
              <a:rPr lang="en-US" altLang="ko-KR" sz="1600" dirty="0"/>
              <a:t>(v);</a:t>
            </a:r>
          </a:p>
          <a:p>
            <a:pPr defTabSz="180000"/>
            <a:r>
              <a:rPr lang="en-US" altLang="ko-KR" sz="1600" dirty="0" smtClean="0">
                <a:latin typeface="+mj-lt"/>
              </a:rPr>
              <a:t>		for</a:t>
            </a:r>
            <a:r>
              <a:rPr lang="ko-KR" altLang="en-US" sz="1600" dirty="0" smtClean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(</a:t>
            </a:r>
            <a:r>
              <a:rPr lang="en-US" altLang="ko-KR" sz="1600" dirty="0" err="1">
                <a:latin typeface="+mj-lt"/>
              </a:rPr>
              <a:t>int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i=0;i&lt;</a:t>
            </a:r>
            <a:r>
              <a:rPr lang="en-US" altLang="ko-KR" sz="1600" dirty="0" err="1">
                <a:latin typeface="+mj-lt"/>
              </a:rPr>
              <a:t>v.size</a:t>
            </a:r>
            <a:r>
              <a:rPr lang="en-US" altLang="ko-KR" sz="1600" dirty="0">
                <a:latin typeface="+mj-lt"/>
              </a:rPr>
              <a:t>();i++) { // </a:t>
            </a:r>
            <a:r>
              <a:rPr lang="ko-KR" altLang="en-US" sz="1600" dirty="0">
                <a:latin typeface="+mj-lt"/>
              </a:rPr>
              <a:t>벡터에 있는 모든 요소에 대해 반복</a:t>
            </a:r>
          </a:p>
          <a:p>
            <a:pPr defTabSz="180000"/>
            <a:r>
              <a:rPr lang="en-US" altLang="ko-KR" sz="1600" dirty="0" smtClean="0">
                <a:latin typeface="+mj-lt"/>
              </a:rPr>
              <a:t>			Integer </a:t>
            </a:r>
            <a:r>
              <a:rPr lang="en-US" altLang="ko-KR" sz="1600" dirty="0">
                <a:latin typeface="+mj-lt"/>
              </a:rPr>
              <a:t>n = </a:t>
            </a:r>
            <a:r>
              <a:rPr lang="en-US" altLang="ko-KR" sz="1600" dirty="0" err="1">
                <a:latin typeface="+mj-lt"/>
              </a:rPr>
              <a:t>v.elementAt</a:t>
            </a:r>
            <a:r>
              <a:rPr lang="en-US" altLang="ko-KR" sz="1600" dirty="0">
                <a:latin typeface="+mj-lt"/>
              </a:rPr>
              <a:t>(i); // </a:t>
            </a:r>
            <a:r>
              <a:rPr lang="ko-KR" altLang="en-US" sz="1600" dirty="0">
                <a:latin typeface="+mj-lt"/>
              </a:rPr>
              <a:t>요소 객체 알아내기</a:t>
            </a:r>
          </a:p>
          <a:p>
            <a:pPr defTabSz="180000"/>
            <a:r>
              <a:rPr lang="en-US" altLang="ko-KR" sz="1600" dirty="0" smtClean="0">
                <a:latin typeface="+mj-lt"/>
              </a:rPr>
              <a:t>			</a:t>
            </a:r>
            <a:r>
              <a:rPr lang="en-US" altLang="ko-KR" sz="1600" dirty="0" err="1" smtClean="0">
                <a:latin typeface="+mj-lt"/>
              </a:rPr>
              <a:t>System.</a:t>
            </a:r>
            <a:r>
              <a:rPr lang="en-US" altLang="ko-KR" sz="1600" i="1" dirty="0" err="1" smtClean="0">
                <a:latin typeface="+mj-lt"/>
              </a:rPr>
              <a:t>out.println</a:t>
            </a:r>
            <a:r>
              <a:rPr lang="en-US" altLang="ko-KR" sz="1600" i="1" dirty="0" smtClean="0">
                <a:latin typeface="+mj-lt"/>
              </a:rPr>
              <a:t>(</a:t>
            </a:r>
            <a:r>
              <a:rPr lang="en-US" altLang="ko-KR" sz="1600" i="1" dirty="0" err="1" smtClean="0">
                <a:latin typeface="+mj-lt"/>
              </a:rPr>
              <a:t>n.toString</a:t>
            </a:r>
            <a:r>
              <a:rPr lang="en-US" altLang="ko-KR" sz="1600" i="1" dirty="0">
                <a:latin typeface="+mj-lt"/>
              </a:rPr>
              <a:t>());</a:t>
            </a:r>
          </a:p>
          <a:p>
            <a:pPr defTabSz="180000"/>
            <a:r>
              <a:rPr lang="en-US" altLang="ko-KR" sz="1600" dirty="0" smtClean="0"/>
              <a:t>		}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215074" y="5072074"/>
            <a:ext cx="134363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벡터의 초기 크기는 </a:t>
            </a:r>
            <a:r>
              <a:rPr lang="en-US" altLang="ko-KR" sz="1600" dirty="0"/>
              <a:t>3</a:t>
            </a:r>
          </a:p>
          <a:p>
            <a:r>
              <a:rPr lang="ko-KR" altLang="en-US" sz="1600" dirty="0"/>
              <a:t>벡터의 크기는 </a:t>
            </a:r>
            <a:r>
              <a:rPr lang="en-US" altLang="ko-KR" sz="1600" dirty="0"/>
              <a:t>6</a:t>
            </a:r>
          </a:p>
          <a:p>
            <a:r>
              <a:rPr lang="en-US" altLang="ko-KR" sz="1600" dirty="0"/>
              <a:t>1</a:t>
            </a:r>
          </a:p>
          <a:p>
            <a:r>
              <a:rPr lang="en-US" altLang="ko-KR" sz="1600" dirty="0"/>
              <a:t>10</a:t>
            </a:r>
          </a:p>
          <a:p>
            <a:r>
              <a:rPr lang="en-US" altLang="ko-KR" sz="1600" dirty="0"/>
              <a:t>22</a:t>
            </a:r>
          </a:p>
          <a:p>
            <a:r>
              <a:rPr lang="en-US" altLang="ko-KR" sz="1600" dirty="0"/>
              <a:t>51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1472" y="1214422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코드에 대한 결과는 무엇인가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8-9 : </a:t>
            </a:r>
            <a:r>
              <a:rPr lang="ko-KR" altLang="en-US" dirty="0" err="1"/>
              <a:t>제네릭</a:t>
            </a:r>
            <a:r>
              <a:rPr lang="ko-KR" altLang="en-US" dirty="0"/>
              <a:t> 타입을 두 개 가진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en-US" altLang="ko-KR" dirty="0" err="1"/>
              <a:t>Hashtable</a:t>
            </a:r>
            <a:r>
              <a:rPr lang="en-US" altLang="ko-KR" dirty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643050"/>
            <a:ext cx="586988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import </a:t>
            </a:r>
            <a:r>
              <a:rPr lang="en-US" altLang="ko-KR" sz="1600" dirty="0" err="1"/>
              <a:t>java.util.Enumeration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/>
              <a:t>import </a:t>
            </a:r>
            <a:r>
              <a:rPr lang="en-US" altLang="ko-KR" sz="1600" dirty="0" err="1"/>
              <a:t>java.util.Hashtable</a:t>
            </a:r>
            <a:r>
              <a:rPr lang="en-US" altLang="ko-KR" sz="1600" dirty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HashtableEx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main(String 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Hashtable</a:t>
            </a:r>
            <a:r>
              <a:rPr lang="en-US" altLang="ko-KR" sz="1600" dirty="0"/>
              <a:t>&lt;String, String&gt; h = new </a:t>
            </a:r>
            <a:r>
              <a:rPr lang="en-US" altLang="ko-KR" sz="1600" dirty="0" err="1"/>
              <a:t>Hashtable</a:t>
            </a:r>
            <a:r>
              <a:rPr lang="en-US" altLang="ko-KR" sz="1600" dirty="0"/>
              <a:t>&lt;String, String&gt;(); 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h.put</a:t>
            </a:r>
            <a:r>
              <a:rPr lang="en-US" altLang="ko-KR" sz="1600" dirty="0"/>
              <a:t>("21", "</a:t>
            </a:r>
            <a:r>
              <a:rPr lang="ko-KR" altLang="en-US" sz="1600" dirty="0"/>
              <a:t>홍길동</a:t>
            </a:r>
            <a:r>
              <a:rPr lang="en-US" altLang="ko-KR" sz="1600" dirty="0"/>
              <a:t>");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h.put</a:t>
            </a:r>
            <a:r>
              <a:rPr lang="en-US" altLang="ko-KR" sz="1600" dirty="0"/>
              <a:t>("54", "</a:t>
            </a:r>
            <a:r>
              <a:rPr lang="ko-KR" altLang="en-US" sz="1600" dirty="0"/>
              <a:t>황기태</a:t>
            </a:r>
            <a:r>
              <a:rPr lang="en-US" altLang="ko-KR" sz="1600" dirty="0"/>
              <a:t>");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h.put</a:t>
            </a:r>
            <a:r>
              <a:rPr lang="en-US" altLang="ko-KR" sz="1600" dirty="0"/>
              <a:t>("76", "</a:t>
            </a:r>
            <a:r>
              <a:rPr lang="ko-KR" altLang="en-US" sz="1600" dirty="0" err="1"/>
              <a:t>이소룡</a:t>
            </a:r>
            <a:r>
              <a:rPr lang="en-US" altLang="ko-KR" sz="1600" dirty="0"/>
              <a:t>");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h.put</a:t>
            </a:r>
            <a:r>
              <a:rPr lang="en-US" altLang="ko-KR" sz="1600" dirty="0"/>
              <a:t>("123", "</a:t>
            </a:r>
            <a:r>
              <a:rPr lang="ko-KR" altLang="en-US" sz="1600" dirty="0" err="1"/>
              <a:t>해리슨포드</a:t>
            </a:r>
            <a:r>
              <a:rPr lang="en-US" altLang="ko-KR" sz="1600" dirty="0"/>
              <a:t>");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 err="1"/>
              <a:t>해쉬에</a:t>
            </a:r>
            <a:r>
              <a:rPr lang="ko-KR" altLang="en-US" sz="1600" dirty="0"/>
              <a:t> 담긴 정보 수 </a:t>
            </a:r>
            <a:r>
              <a:rPr lang="en-US" altLang="ko-KR" sz="1600" dirty="0"/>
              <a:t>: "+</a:t>
            </a:r>
            <a:r>
              <a:rPr lang="en-US" altLang="ko-KR" sz="1600" dirty="0" err="1"/>
              <a:t>h.size</a:t>
            </a:r>
            <a:r>
              <a:rPr lang="en-US" altLang="ko-KR" sz="1600" dirty="0"/>
              <a:t>());</a:t>
            </a:r>
          </a:p>
          <a:p>
            <a:pPr defTabSz="180000"/>
            <a:r>
              <a:rPr lang="en-US" altLang="ko-KR" sz="1600" dirty="0"/>
              <a:t>		Enumeration&lt;String&gt; e = </a:t>
            </a:r>
            <a:r>
              <a:rPr lang="en-US" altLang="ko-KR" sz="1600" dirty="0" err="1"/>
              <a:t>h.keys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/>
              <a:t>		while(</a:t>
            </a:r>
            <a:r>
              <a:rPr lang="en-US" altLang="ko-KR" sz="1600" dirty="0" err="1"/>
              <a:t>e.hasMoreElements</a:t>
            </a:r>
            <a:r>
              <a:rPr lang="en-US" altLang="ko-KR" sz="1600" dirty="0"/>
              <a:t>()) {</a:t>
            </a:r>
          </a:p>
          <a:p>
            <a:pPr defTabSz="180000"/>
            <a:r>
              <a:rPr lang="en-US" altLang="ko-KR" sz="1600" dirty="0"/>
              <a:t>			String key = </a:t>
            </a:r>
            <a:r>
              <a:rPr lang="en-US" altLang="ko-KR" sz="1600" dirty="0" err="1"/>
              <a:t>e.nextElement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/>
              <a:t>			String value = </a:t>
            </a:r>
            <a:r>
              <a:rPr lang="en-US" altLang="ko-KR" sz="1600" dirty="0" err="1"/>
              <a:t>h.get</a:t>
            </a:r>
            <a:r>
              <a:rPr lang="en-US" altLang="ko-KR" sz="1600" dirty="0"/>
              <a:t>(key);</a:t>
            </a:r>
          </a:p>
          <a:p>
            <a:pPr defTabSz="180000"/>
            <a:r>
              <a:rPr lang="en-US" altLang="ko-KR" sz="1600" dirty="0"/>
              <a:t>	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(key + ":" + value);</a:t>
            </a:r>
          </a:p>
          <a:p>
            <a:pPr defTabSz="180000"/>
            <a:r>
              <a:rPr lang="en-US" altLang="ko-KR" sz="1600" dirty="0"/>
              <a:t>		}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00826" y="5072074"/>
            <a:ext cx="186140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Hashtable</a:t>
            </a:r>
            <a:r>
              <a:rPr lang="ko-KR" altLang="en-US" sz="1600" dirty="0"/>
              <a:t>의 키 개수 </a:t>
            </a:r>
            <a:r>
              <a:rPr lang="en-US" altLang="ko-KR" sz="1600" dirty="0"/>
              <a:t>: 4</a:t>
            </a:r>
          </a:p>
          <a:p>
            <a:r>
              <a:rPr lang="en-US" altLang="ko-KR" sz="1600" dirty="0"/>
              <a:t>76:</a:t>
            </a:r>
            <a:r>
              <a:rPr lang="ko-KR" altLang="en-US" sz="1600" dirty="0" err="1"/>
              <a:t>이소룡</a:t>
            </a:r>
            <a:endParaRPr lang="ko-KR" altLang="en-US" sz="1600" dirty="0"/>
          </a:p>
          <a:p>
            <a:r>
              <a:rPr lang="en-US" altLang="ko-KR" sz="1600" dirty="0"/>
              <a:t>123:</a:t>
            </a:r>
            <a:r>
              <a:rPr lang="ko-KR" altLang="en-US" sz="1600" dirty="0" err="1"/>
              <a:t>해리슨포드</a:t>
            </a:r>
            <a:endParaRPr lang="ko-KR" altLang="en-US" sz="1600" dirty="0"/>
          </a:p>
          <a:p>
            <a:r>
              <a:rPr lang="en-US" altLang="ko-KR" sz="1600" dirty="0"/>
              <a:t>21:</a:t>
            </a:r>
            <a:r>
              <a:rPr lang="ko-KR" altLang="en-US" sz="1600" dirty="0"/>
              <a:t>홍길동</a:t>
            </a:r>
          </a:p>
          <a:p>
            <a:r>
              <a:rPr lang="en-US" altLang="ko-KR" sz="1600" dirty="0"/>
              <a:t>54:</a:t>
            </a:r>
            <a:r>
              <a:rPr lang="ko-KR" altLang="en-US" sz="1600" dirty="0"/>
              <a:t>황기태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1472" y="1214422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코드에 대한 결과는 무엇인가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40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클래스와 인터페이스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392909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클래스</a:t>
            </a:r>
            <a:r>
              <a:rPr lang="en-US" altLang="ko-KR" dirty="0"/>
              <a:t> </a:t>
            </a:r>
            <a:r>
              <a:rPr lang="ko-KR" altLang="en-US" dirty="0" smtClean="0"/>
              <a:t>작성 예</a:t>
            </a:r>
            <a:endParaRPr lang="en-US" altLang="ko-KR" dirty="0" smtClean="0"/>
          </a:p>
          <a:p>
            <a:pPr lvl="1"/>
            <a:r>
              <a:rPr lang="ko-KR" altLang="en-US" dirty="0"/>
              <a:t>일반화된 타입</a:t>
            </a:r>
            <a:r>
              <a:rPr lang="en-US" altLang="ko-KR" dirty="0"/>
              <a:t>(generic type) </a:t>
            </a:r>
            <a:r>
              <a:rPr lang="ko-KR" altLang="en-US" dirty="0"/>
              <a:t>매개 </a:t>
            </a:r>
            <a:r>
              <a:rPr lang="ko-KR" altLang="en-US" dirty="0" smtClean="0"/>
              <a:t>변수 </a:t>
            </a:r>
            <a:r>
              <a:rPr lang="en-US" altLang="ko-KR" dirty="0"/>
              <a:t>T</a:t>
            </a:r>
            <a:r>
              <a:rPr lang="ko-KR" altLang="en-US" dirty="0"/>
              <a:t>를 가진 </a:t>
            </a:r>
            <a:r>
              <a:rPr lang="en-US" altLang="ko-KR" dirty="0" err="1"/>
              <a:t>MyClass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작성된 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객체 생성 예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2143116"/>
            <a:ext cx="3024336" cy="2339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MyClass</a:t>
            </a:r>
            <a:r>
              <a:rPr lang="en-US" altLang="ko-KR" sz="1600" dirty="0"/>
              <a:t>&lt;T&gt; {</a:t>
            </a:r>
          </a:p>
          <a:p>
            <a:pPr defTabSz="180000"/>
            <a:r>
              <a:rPr lang="en-US" altLang="ko-KR" sz="1600" dirty="0" smtClean="0"/>
              <a:t>	T 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/>
              <a:t>set(T a)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val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a;</a:t>
            </a:r>
          </a:p>
          <a:p>
            <a:pPr defTabSz="180000"/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	T </a:t>
            </a:r>
            <a:r>
              <a:rPr lang="en-US" altLang="ko-KR" sz="1600" dirty="0"/>
              <a:t>get() {</a:t>
            </a:r>
          </a:p>
          <a:p>
            <a:pPr defTabSz="180000"/>
            <a:r>
              <a:rPr lang="en-US" altLang="ko-KR" sz="1600" dirty="0" smtClean="0"/>
              <a:t>		return </a:t>
            </a:r>
            <a:r>
              <a:rPr lang="en-US" altLang="ko-KR" sz="1600" dirty="0" err="1" smtClean="0"/>
              <a:t>val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  <a:endParaRPr lang="en-US" altLang="ko-KR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57290" y="4929198"/>
            <a:ext cx="4524781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MyClass</a:t>
            </a:r>
            <a:r>
              <a:rPr lang="en-US" altLang="ko-KR" sz="1600" dirty="0"/>
              <a:t>&lt;String&gt; s = new </a:t>
            </a:r>
            <a:r>
              <a:rPr lang="en-US" altLang="ko-KR" sz="1600" dirty="0" err="1"/>
              <a:t>MyClass</a:t>
            </a:r>
            <a:r>
              <a:rPr lang="en-US" altLang="ko-KR" sz="1600" dirty="0"/>
              <a:t>&lt;String&gt;();</a:t>
            </a:r>
          </a:p>
          <a:p>
            <a:r>
              <a:rPr lang="en-US" altLang="ko-KR" sz="1600" dirty="0" err="1"/>
              <a:t>s.set</a:t>
            </a:r>
            <a:r>
              <a:rPr lang="en-US" altLang="ko-KR" sz="1600" dirty="0"/>
              <a:t>("hello");</a:t>
            </a:r>
          </a:p>
          <a:p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s.get</a:t>
            </a:r>
            <a:r>
              <a:rPr lang="en-US" altLang="ko-KR" sz="1600" dirty="0"/>
              <a:t>()); // "hello"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endParaRPr lang="ko-KR" altLang="en-US" sz="1600" dirty="0"/>
          </a:p>
          <a:p>
            <a:r>
              <a:rPr lang="en-US" altLang="ko-KR" sz="1600" dirty="0" err="1"/>
              <a:t>MyClass</a:t>
            </a:r>
            <a:r>
              <a:rPr lang="en-US" altLang="ko-KR" sz="1600" dirty="0"/>
              <a:t>&lt;Integer&gt; n = new </a:t>
            </a:r>
            <a:r>
              <a:rPr lang="en-US" altLang="ko-KR" sz="1600" dirty="0" err="1"/>
              <a:t>MyClass</a:t>
            </a:r>
            <a:r>
              <a:rPr lang="en-US" altLang="ko-KR" sz="1600" dirty="0"/>
              <a:t>&lt;Integer&gt;();</a:t>
            </a:r>
          </a:p>
          <a:p>
            <a:r>
              <a:rPr lang="en-US" altLang="ko-KR" sz="1600" dirty="0" err="1"/>
              <a:t>n.set</a:t>
            </a:r>
            <a:r>
              <a:rPr lang="en-US" altLang="ko-KR" sz="1600" dirty="0"/>
              <a:t>(new Integer(5));</a:t>
            </a:r>
          </a:p>
          <a:p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n.get</a:t>
            </a:r>
            <a:r>
              <a:rPr lang="en-US" altLang="ko-KR" sz="1600" dirty="0"/>
              <a:t>()); // </a:t>
            </a:r>
            <a:r>
              <a:rPr lang="ko-KR" altLang="en-US" sz="1600" dirty="0"/>
              <a:t>숫자 </a:t>
            </a:r>
            <a:r>
              <a:rPr lang="en-US" altLang="ko-KR" sz="1600" dirty="0"/>
              <a:t>5 </a:t>
            </a:r>
            <a:r>
              <a:rPr lang="ko-KR" altLang="en-US" sz="1600" dirty="0"/>
              <a:t>출력</a:t>
            </a:r>
            <a:endParaRPr lang="en-US" altLang="ko-KR" sz="16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컬렉션을 위한 인터페이스와 클래스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8690" y="1412776"/>
            <a:ext cx="13573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Collection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2341470"/>
            <a:ext cx="13573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8690" y="2341470"/>
            <a:ext cx="13573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30326" y="2341470"/>
            <a:ext cx="13573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70592" y="2341470"/>
            <a:ext cx="13573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Map</a:t>
            </a:r>
            <a:endParaRPr lang="ko-KR" altLang="en-US" dirty="0"/>
          </a:p>
        </p:txBody>
      </p:sp>
      <p:cxnSp>
        <p:nvCxnSpPr>
          <p:cNvPr id="12" name="직선 연결선 11"/>
          <p:cNvCxnSpPr>
            <a:stCxn id="6" idx="2"/>
            <a:endCxn id="19" idx="0"/>
          </p:cNvCxnSpPr>
          <p:nvPr/>
        </p:nvCxnSpPr>
        <p:spPr>
          <a:xfrm flipH="1">
            <a:off x="1280913" y="2710802"/>
            <a:ext cx="513364" cy="2014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 flipH="1" flipV="1">
            <a:off x="1615682" y="2198594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 flipH="1" flipV="1">
            <a:off x="4830392" y="2198594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2"/>
            <a:endCxn id="7" idx="0"/>
          </p:cNvCxnSpPr>
          <p:nvPr/>
        </p:nvCxnSpPr>
        <p:spPr>
          <a:xfrm rot="5400000">
            <a:off x="3157670" y="2061789"/>
            <a:ext cx="559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58558" y="2055718"/>
            <a:ext cx="32147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2"/>
            <a:endCxn id="20" idx="0"/>
          </p:cNvCxnSpPr>
          <p:nvPr/>
        </p:nvCxnSpPr>
        <p:spPr>
          <a:xfrm>
            <a:off x="7249253" y="2710802"/>
            <a:ext cx="0" cy="201434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2252" y="4725144"/>
            <a:ext cx="135732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HashSet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70592" y="4725144"/>
            <a:ext cx="135732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Hashtable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23298" y="4725144"/>
            <a:ext cx="135732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73268" y="4725144"/>
            <a:ext cx="135732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LinkedList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50880" y="4725144"/>
            <a:ext cx="135732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Vector</a:t>
            </a:r>
            <a:endParaRPr lang="ko-KR" altLang="en-US" dirty="0"/>
          </a:p>
        </p:txBody>
      </p:sp>
      <p:cxnSp>
        <p:nvCxnSpPr>
          <p:cNvPr id="35" name="직선 연결선 34"/>
          <p:cNvCxnSpPr>
            <a:stCxn id="7" idx="2"/>
            <a:endCxn id="21" idx="0"/>
          </p:cNvCxnSpPr>
          <p:nvPr/>
        </p:nvCxnSpPr>
        <p:spPr>
          <a:xfrm flipH="1">
            <a:off x="2701959" y="2710802"/>
            <a:ext cx="735392" cy="201434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7" idx="2"/>
            <a:endCxn id="22" idx="0"/>
          </p:cNvCxnSpPr>
          <p:nvPr/>
        </p:nvCxnSpPr>
        <p:spPr>
          <a:xfrm>
            <a:off x="3437351" y="2710802"/>
            <a:ext cx="2214578" cy="201434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7" idx="2"/>
            <a:endCxn id="23" idx="0"/>
          </p:cNvCxnSpPr>
          <p:nvPr/>
        </p:nvCxnSpPr>
        <p:spPr>
          <a:xfrm>
            <a:off x="3437351" y="2710802"/>
            <a:ext cx="692190" cy="201434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8" idx="2"/>
            <a:endCxn id="22" idx="0"/>
          </p:cNvCxnSpPr>
          <p:nvPr/>
        </p:nvCxnSpPr>
        <p:spPr>
          <a:xfrm>
            <a:off x="5008987" y="2710802"/>
            <a:ext cx="642942" cy="201434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39552" y="3429000"/>
            <a:ext cx="813690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15946" y="34290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56376" y="306896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27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타입 매개 변수</a:t>
            </a:r>
            <a:endParaRPr lang="en-US" altLang="ko-KR" dirty="0"/>
          </a:p>
          <a:p>
            <a:pPr lvl="1"/>
            <a:r>
              <a:rPr lang="en-US" altLang="ko-KR" dirty="0"/>
              <a:t>‘&lt;‘</a:t>
            </a:r>
            <a:r>
              <a:rPr lang="ko-KR" altLang="en-US" dirty="0"/>
              <a:t>과</a:t>
            </a:r>
            <a:r>
              <a:rPr lang="en-US" altLang="ko-KR" dirty="0"/>
              <a:t> ‘&gt;’</a:t>
            </a:r>
            <a:r>
              <a:rPr lang="ko-KR" altLang="en-US" dirty="0"/>
              <a:t>사이의 문자로 표현</a:t>
            </a:r>
            <a:endParaRPr lang="en-US" altLang="ko-KR" dirty="0"/>
          </a:p>
          <a:p>
            <a:pPr lvl="1"/>
            <a:r>
              <a:rPr lang="ko-KR" altLang="en-US" dirty="0"/>
              <a:t>하나의 대문자를 타입 매개 변수로 사용</a:t>
            </a:r>
            <a:endParaRPr lang="en-US" altLang="ko-KR" dirty="0"/>
          </a:p>
          <a:p>
            <a:pPr lvl="1"/>
            <a:r>
              <a:rPr lang="ko-KR" altLang="en-US" dirty="0"/>
              <a:t>많이 사용하는 타입 매개 변수 문자</a:t>
            </a:r>
            <a:endParaRPr lang="en-US" altLang="ko-KR" dirty="0"/>
          </a:p>
          <a:p>
            <a:pPr lvl="2"/>
            <a:r>
              <a:rPr lang="en-US" altLang="ko-KR" dirty="0"/>
              <a:t>E : Element</a:t>
            </a:r>
            <a:r>
              <a:rPr lang="ko-KR" altLang="en-US" dirty="0"/>
              <a:t>를 의미하며 컬렉션에서 요소를 표시할 때 많이 사용한다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 : Type</a:t>
            </a:r>
            <a:r>
              <a:rPr lang="ko-KR" altLang="en-US" dirty="0"/>
              <a:t>을 의미한다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V : Value</a:t>
            </a:r>
            <a:r>
              <a:rPr lang="ko-KR" altLang="en-US" dirty="0"/>
              <a:t>를 의미한다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K : Key</a:t>
            </a:r>
            <a:r>
              <a:rPr lang="ko-KR" altLang="en-US" dirty="0"/>
              <a:t>를 의미</a:t>
            </a:r>
            <a:endParaRPr lang="en-US" altLang="ko-KR" dirty="0"/>
          </a:p>
          <a:p>
            <a:pPr lvl="1"/>
            <a:r>
              <a:rPr lang="ko-KR" altLang="en-US" dirty="0"/>
              <a:t>타입 매개변수가 나타내는 타입의 객체 생성 불가</a:t>
            </a:r>
            <a:endParaRPr lang="en-US" altLang="ko-KR" dirty="0"/>
          </a:p>
          <a:p>
            <a:pPr lvl="2"/>
            <a:r>
              <a:rPr lang="en-US" altLang="ko-KR" dirty="0"/>
              <a:t>ex) </a:t>
            </a:r>
            <a:r>
              <a:rPr lang="en-US" altLang="ko-KR" strike="sngStrike" dirty="0"/>
              <a:t>T a = new T();</a:t>
            </a:r>
          </a:p>
          <a:p>
            <a:pPr lvl="1"/>
            <a:r>
              <a:rPr lang="ko-KR" altLang="en-US" dirty="0"/>
              <a:t>타입 매개 변수는 나중에 실제 타입으로 대체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어떤 문자도 매개 변수로 사용될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8254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클래스</a:t>
            </a:r>
            <a:r>
              <a:rPr lang="en-US" altLang="ko-KR" dirty="0"/>
              <a:t>, </a:t>
            </a:r>
            <a:r>
              <a:rPr lang="ko-KR" altLang="en-US" dirty="0"/>
              <a:t>인터페이스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클래스 또는 인터페이스 타입 변수를 선언할 때는 타입 매개 변수에 실제 </a:t>
            </a:r>
            <a:r>
              <a:rPr lang="ko-KR" altLang="en-US" dirty="0" smtClean="0"/>
              <a:t>타입을 기입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클래스 객체를 생성할 때도 타입 매개 변수에 실제 </a:t>
            </a:r>
            <a:r>
              <a:rPr lang="ko-KR" altLang="en-US" dirty="0" smtClean="0"/>
              <a:t>타입을 기입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6190" y="2661140"/>
            <a:ext cx="200765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List&lt;Integer&gt; li;</a:t>
            </a:r>
          </a:p>
          <a:p>
            <a:r>
              <a:rPr lang="en-US" altLang="ko-KR" dirty="0"/>
              <a:t>Vector&lt;String&gt; </a:t>
            </a:r>
            <a:r>
              <a:rPr lang="en-US" altLang="ko-KR" dirty="0" err="1"/>
              <a:t>vs</a:t>
            </a:r>
            <a:r>
              <a:rPr lang="en-US" altLang="ko-KR" dirty="0"/>
              <a:t>;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87624" y="4859868"/>
            <a:ext cx="42484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Vector&lt;String&gt; </a:t>
            </a:r>
            <a:r>
              <a:rPr lang="en-US" altLang="ko-KR" dirty="0" err="1"/>
              <a:t>vs</a:t>
            </a:r>
            <a:r>
              <a:rPr lang="en-US" altLang="ko-KR" dirty="0"/>
              <a:t> = new Vector&lt;String&gt;();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436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8-10 : </a:t>
            </a:r>
            <a:r>
              <a:rPr lang="ko-KR" altLang="en-US" dirty="0" err="1" smtClean="0"/>
              <a:t>스택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1472" y="1285860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스택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자료 구조를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제네릭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클래스로 선언하고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String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과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Integer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형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스택을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사용하는 예를 보여라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1928802"/>
            <a:ext cx="3071834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GStack</a:t>
            </a:r>
            <a:r>
              <a:rPr lang="en-US" altLang="ko-KR" sz="1400" dirty="0"/>
              <a:t>&lt;T&gt;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tos</a:t>
            </a:r>
            <a:r>
              <a:rPr lang="en-US" altLang="ko-KR" sz="1400" dirty="0"/>
              <a:t>; // </a:t>
            </a:r>
            <a:r>
              <a:rPr lang="ko-KR" altLang="en-US" sz="1400" dirty="0" err="1"/>
              <a:t>스택에</a:t>
            </a:r>
            <a:r>
              <a:rPr lang="ko-KR" altLang="en-US" sz="1400" dirty="0"/>
              <a:t> 저장된 요소의 개수</a:t>
            </a:r>
          </a:p>
          <a:p>
            <a:pPr defTabSz="180000"/>
            <a:r>
              <a:rPr lang="en-US" altLang="ko-KR" sz="1400" dirty="0" smtClean="0"/>
              <a:t>	Object </a:t>
            </a:r>
            <a:r>
              <a:rPr lang="en-US" altLang="ko-KR" sz="1400" dirty="0"/>
              <a:t>[] </a:t>
            </a:r>
            <a:r>
              <a:rPr lang="en-US" altLang="ko-KR" sz="1400" dirty="0" err="1"/>
              <a:t>stck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GStack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tos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0; 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stck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new Object [10];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void push(T item) {</a:t>
            </a:r>
          </a:p>
          <a:p>
            <a:pPr defTabSz="180000"/>
            <a:r>
              <a:rPr lang="en-US" altLang="ko-KR" sz="1400" dirty="0" smtClean="0"/>
              <a:t>		if(</a:t>
            </a:r>
            <a:r>
              <a:rPr lang="en-US" altLang="ko-KR" sz="1400" dirty="0" err="1" smtClean="0"/>
              <a:t>tos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== 10</a:t>
            </a:r>
            <a:r>
              <a:rPr lang="en-US" altLang="ko-KR" sz="1400" dirty="0" smtClean="0"/>
              <a:t>)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	return</a:t>
            </a:r>
            <a:r>
              <a:rPr lang="en-US" altLang="ko-KR" sz="1400" dirty="0"/>
              <a:t>; 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stck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tos</a:t>
            </a:r>
            <a:r>
              <a:rPr lang="en-US" altLang="ko-KR" sz="1400" dirty="0"/>
              <a:t>] = item;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tos</a:t>
            </a:r>
            <a:r>
              <a:rPr lang="en-US" altLang="ko-KR" sz="1400" dirty="0"/>
              <a:t>++;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T pop() {</a:t>
            </a:r>
          </a:p>
          <a:p>
            <a:pPr defTabSz="180000"/>
            <a:r>
              <a:rPr lang="en-US" altLang="ko-KR" sz="1400" dirty="0" smtClean="0"/>
              <a:t>		if(</a:t>
            </a:r>
            <a:r>
              <a:rPr lang="en-US" altLang="ko-KR" sz="1400" dirty="0" err="1" smtClean="0"/>
              <a:t>tos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== 0</a:t>
            </a:r>
            <a:r>
              <a:rPr lang="en-US" altLang="ko-KR" sz="1400" dirty="0" smtClean="0"/>
              <a:t>)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	return </a:t>
            </a:r>
            <a:r>
              <a:rPr lang="en-US" altLang="ko-KR" sz="1400" dirty="0"/>
              <a:t>null;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tos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-; </a:t>
            </a:r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/>
              <a:t>(T)</a:t>
            </a:r>
            <a:r>
              <a:rPr lang="en-US" altLang="ko-KR" sz="1400" dirty="0" err="1"/>
              <a:t>stck</a:t>
            </a:r>
            <a:r>
              <a:rPr lang="en-US" altLang="ko-KR" sz="1400" dirty="0"/>
              <a:t>[</a:t>
            </a:r>
            <a:r>
              <a:rPr lang="en-US" altLang="ko-KR" sz="1400" dirty="0" err="1"/>
              <a:t>tos</a:t>
            </a:r>
            <a:r>
              <a:rPr lang="en-US" altLang="ko-KR" sz="1400" dirty="0"/>
              <a:t>]; 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}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/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14744" y="1928802"/>
            <a:ext cx="4266994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MyStack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// </a:t>
            </a:r>
            <a:r>
              <a:rPr lang="en-US" altLang="ko-KR" sz="1400" dirty="0"/>
              <a:t>String </a:t>
            </a:r>
            <a:r>
              <a:rPr lang="ko-KR" altLang="en-US" sz="1400" dirty="0"/>
              <a:t>타입의 </a:t>
            </a:r>
            <a:r>
              <a:rPr lang="en-US" altLang="ko-KR" sz="1400" dirty="0" err="1"/>
              <a:t>GStack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생성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GStack</a:t>
            </a:r>
            <a:r>
              <a:rPr lang="en-US" altLang="ko-KR" sz="1400" dirty="0" smtClean="0"/>
              <a:t>&lt;String</a:t>
            </a:r>
            <a:r>
              <a:rPr lang="en-US" altLang="ko-KR" sz="1400" dirty="0"/>
              <a:t>&gt; g = new </a:t>
            </a:r>
            <a:r>
              <a:rPr lang="en-US" altLang="ko-KR" sz="1400" dirty="0" err="1"/>
              <a:t>GStack</a:t>
            </a:r>
            <a:r>
              <a:rPr lang="en-US" altLang="ko-KR" sz="1400" dirty="0"/>
              <a:t>&lt;String&gt;();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g.push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seoul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g.push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busan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g.push</a:t>
            </a:r>
            <a:r>
              <a:rPr lang="en-US" altLang="ko-KR" sz="1400" dirty="0"/>
              <a:t>("LA");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g.pop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g.pop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g.pop</a:t>
            </a:r>
            <a:r>
              <a:rPr lang="en-US" altLang="ko-KR" sz="1400" dirty="0" smtClean="0"/>
              <a:t>());</a:t>
            </a:r>
          </a:p>
          <a:p>
            <a:pPr defTabSz="180000"/>
            <a:r>
              <a:rPr lang="en-US" altLang="ko-KR" sz="1400" dirty="0" smtClean="0"/>
              <a:t>		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// </a:t>
            </a:r>
            <a:r>
              <a:rPr lang="en-US" altLang="ko-KR" sz="1400" dirty="0"/>
              <a:t>Integer </a:t>
            </a:r>
            <a:r>
              <a:rPr lang="ko-KR" altLang="en-US" sz="1400" dirty="0"/>
              <a:t>타입의 </a:t>
            </a:r>
            <a:r>
              <a:rPr lang="en-US" altLang="ko-KR" sz="1400" dirty="0" err="1"/>
              <a:t>GStack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생성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GStack</a:t>
            </a:r>
            <a:r>
              <a:rPr lang="en-US" altLang="ko-KR" sz="1400" dirty="0" smtClean="0"/>
              <a:t>&lt;Integer</a:t>
            </a:r>
            <a:r>
              <a:rPr lang="en-US" altLang="ko-KR" sz="1400" dirty="0"/>
              <a:t>&gt; i = new </a:t>
            </a:r>
            <a:r>
              <a:rPr lang="en-US" altLang="ko-KR" sz="1400" dirty="0" err="1"/>
              <a:t>GStack</a:t>
            </a:r>
            <a:r>
              <a:rPr lang="en-US" altLang="ko-KR" sz="1400" dirty="0"/>
              <a:t>&lt;Integer&gt;();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i.push</a:t>
            </a:r>
            <a:r>
              <a:rPr lang="en-US" altLang="ko-KR" sz="1400" dirty="0" smtClean="0"/>
              <a:t>(new </a:t>
            </a:r>
            <a:r>
              <a:rPr lang="en-US" altLang="ko-KR" sz="1400" dirty="0"/>
              <a:t>Integer(1));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i.push</a:t>
            </a:r>
            <a:r>
              <a:rPr lang="en-US" altLang="ko-KR" sz="1400" dirty="0" smtClean="0"/>
              <a:t>(new </a:t>
            </a:r>
            <a:r>
              <a:rPr lang="en-US" altLang="ko-KR" sz="1400" dirty="0"/>
              <a:t>Integer(3));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i.push</a:t>
            </a:r>
            <a:r>
              <a:rPr lang="en-US" altLang="ko-KR" sz="1400" dirty="0" smtClean="0"/>
              <a:t>(new </a:t>
            </a:r>
            <a:r>
              <a:rPr lang="en-US" altLang="ko-KR" sz="1400" dirty="0"/>
              <a:t>Integer(5));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i.pop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i.pop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i.pop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15338" y="5143512"/>
            <a:ext cx="59984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LA</a:t>
            </a:r>
          </a:p>
          <a:p>
            <a:r>
              <a:rPr lang="en-US" altLang="ko-KR" sz="1400" dirty="0" err="1"/>
              <a:t>busan</a:t>
            </a:r>
            <a:endParaRPr lang="en-US" altLang="ko-KR" sz="1400" dirty="0"/>
          </a:p>
          <a:p>
            <a:r>
              <a:rPr lang="en-US" altLang="ko-KR" sz="1400" dirty="0" err="1"/>
              <a:t>seoul</a:t>
            </a:r>
            <a:endParaRPr lang="en-US" altLang="ko-KR" sz="1400" dirty="0"/>
          </a:p>
          <a:p>
            <a:r>
              <a:rPr lang="en-US" altLang="ko-KR" sz="1400" dirty="0"/>
              <a:t>5</a:t>
            </a:r>
          </a:p>
          <a:p>
            <a:r>
              <a:rPr lang="en-US" altLang="ko-KR" sz="1400" dirty="0"/>
              <a:t>3</a:t>
            </a:r>
          </a:p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제네릭과</a:t>
            </a:r>
            <a:r>
              <a:rPr lang="ko-KR" altLang="en-US" dirty="0" smtClean="0"/>
              <a:t>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제네릭에서</a:t>
            </a:r>
            <a:r>
              <a:rPr lang="ko-KR" altLang="en-US" dirty="0" smtClean="0"/>
              <a:t> 배열의 제한</a:t>
            </a:r>
            <a:endParaRPr lang="en-US" altLang="ko-KR" dirty="0" smtClean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클래스 또는 인터페이스의 배열을 </a:t>
            </a:r>
            <a:r>
              <a:rPr lang="ko-KR" altLang="en-US" dirty="0" smtClean="0"/>
              <a:t>허용하지 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타입 매개 변수가 나타내는 타입의 배열을 생성하는 </a:t>
            </a:r>
            <a:r>
              <a:rPr lang="ko-KR" altLang="en-US" dirty="0" smtClean="0"/>
              <a:t>것도 허용되지 않음</a:t>
            </a:r>
            <a:endParaRPr lang="en-US" altLang="ko-KR" dirty="0" smtClean="0"/>
          </a:p>
          <a:p>
            <a:pPr marL="685800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앞 예제에서는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타입으로 배열 생성 후 실제 사용할 때 타입 캐스팅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타입 매개변수가 나타내는 타입의 배열 </a:t>
            </a:r>
            <a:r>
              <a:rPr lang="ko-KR" altLang="en-US" dirty="0" smtClean="0">
                <a:solidFill>
                  <a:srgbClr val="FF0000"/>
                </a:solidFill>
              </a:rPr>
              <a:t>선언</a:t>
            </a:r>
            <a:r>
              <a:rPr lang="ko-KR" altLang="en-US" dirty="0" smtClean="0"/>
              <a:t>은 허용</a:t>
            </a:r>
            <a:endParaRPr lang="en-US" altLang="ko-KR" dirty="0" smtClean="0"/>
          </a:p>
          <a:p>
            <a:pPr marL="1143000" lvl="3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302133"/>
            <a:ext cx="449444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sv-SE" altLang="ko-KR" sz="1600" strike="sngStrike" dirty="0"/>
              <a:t>GStack&lt;Integer&gt;[] gs = new GStack&lt;Integer&gt;[10];</a:t>
            </a:r>
            <a:endParaRPr lang="en-US" altLang="ko-KR" sz="1600" strike="sngStrike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03648" y="3666510"/>
            <a:ext cx="165618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strike="sngStrike" dirty="0"/>
              <a:t>T[] a = new T[10</a:t>
            </a:r>
            <a:r>
              <a:rPr lang="en-US" altLang="ko-KR" sz="1600" strike="sngStrike" dirty="0" smtClean="0"/>
              <a:t>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3648" y="5877272"/>
            <a:ext cx="266429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void </a:t>
            </a:r>
            <a:r>
              <a:rPr lang="en-US" altLang="ko-KR" sz="1600" dirty="0" err="1"/>
              <a:t>myArray</a:t>
            </a:r>
            <a:r>
              <a:rPr lang="en-US" altLang="ko-KR" sz="1600" dirty="0"/>
              <a:t>(T[] a) {....}</a:t>
            </a:r>
            <a:endParaRPr lang="en-US" altLang="ko-KR" sz="1600" strike="sngStrike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415680" y="4746630"/>
            <a:ext cx="387640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return (T)</a:t>
            </a:r>
            <a:r>
              <a:rPr lang="en-US" altLang="ko-KR" sz="1600" dirty="0" err="1"/>
              <a:t>stck</a:t>
            </a:r>
            <a:r>
              <a:rPr lang="en-US" altLang="ko-KR" sz="1600" dirty="0"/>
              <a:t>[</a:t>
            </a:r>
            <a:r>
              <a:rPr lang="en-US" altLang="ko-KR" sz="1600" dirty="0" err="1"/>
              <a:t>tos</a:t>
            </a:r>
            <a:r>
              <a:rPr lang="en-US" altLang="ko-KR" sz="1600" dirty="0"/>
              <a:t>]; // </a:t>
            </a:r>
            <a:r>
              <a:rPr lang="ko-KR" altLang="en-US" sz="1600" dirty="0"/>
              <a:t>타입 매개 변수 </a:t>
            </a:r>
            <a:r>
              <a:rPr lang="en-US" altLang="ko-KR" sz="1600" dirty="0"/>
              <a:t>T</a:t>
            </a:r>
            <a:r>
              <a:rPr lang="ko-KR" altLang="en-US" sz="1600" dirty="0"/>
              <a:t>타입으로 캐스팅</a:t>
            </a:r>
            <a:endParaRPr lang="en-US" altLang="ko-KR" sz="16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773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en-US" altLang="ko-KR" dirty="0" smtClean="0"/>
              <a:t> </a:t>
            </a:r>
            <a:r>
              <a:rPr lang="ko-KR" altLang="en-US" smtClean="0"/>
              <a:t>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메소드에서도</a:t>
            </a:r>
            <a:r>
              <a:rPr lang="ko-KR" altLang="en-US" dirty="0" smtClean="0"/>
              <a:t> 타입 매개 변수를 이용하여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때는 컴파일러가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인자를 통해 이미 타입을 알고 있으므로 타입을 명시하지 않아도 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 smtClean="0"/>
              <a:t>sa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String[], </a:t>
            </a:r>
            <a:r>
              <a:rPr lang="en-US" altLang="ko-KR" dirty="0" err="1" smtClean="0"/>
              <a:t>gss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GStack</a:t>
            </a:r>
            <a:r>
              <a:rPr lang="en-US" altLang="ko-KR" dirty="0" smtClean="0"/>
              <a:t>&lt;String&gt; </a:t>
            </a:r>
            <a:r>
              <a:rPr lang="ko-KR" altLang="en-US" dirty="0" smtClean="0"/>
              <a:t>타입이므로 </a:t>
            </a:r>
            <a:r>
              <a:rPr lang="en-US" altLang="ko-KR" dirty="0" smtClean="0"/>
              <a:t>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유추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477214"/>
            <a:ext cx="449444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class </a:t>
            </a:r>
            <a:r>
              <a:rPr lang="en-US" altLang="ko-KR" sz="1600" dirty="0" err="1"/>
              <a:t>GenericMethodEx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static </a:t>
            </a:r>
            <a:r>
              <a:rPr lang="en-US" altLang="ko-KR" sz="1600" b="1" dirty="0"/>
              <a:t>&lt;T&gt; </a:t>
            </a:r>
            <a:r>
              <a:rPr lang="en-US" altLang="ko-KR" sz="1600" dirty="0"/>
              <a:t>void </a:t>
            </a:r>
            <a:r>
              <a:rPr lang="en-US" altLang="ko-KR" sz="1600" dirty="0" err="1"/>
              <a:t>toStack</a:t>
            </a:r>
            <a:r>
              <a:rPr lang="en-US" altLang="ko-KR" sz="1600" dirty="0"/>
              <a:t>(</a:t>
            </a:r>
            <a:r>
              <a:rPr lang="en-US" altLang="ko-KR" sz="1600" b="1" dirty="0"/>
              <a:t>T</a:t>
            </a:r>
            <a:r>
              <a:rPr lang="en-US" altLang="ko-KR" sz="1600" dirty="0"/>
              <a:t>[] a, </a:t>
            </a:r>
            <a:r>
              <a:rPr lang="en-US" altLang="ko-KR" sz="1600" dirty="0" err="1"/>
              <a:t>GStack</a:t>
            </a:r>
            <a:r>
              <a:rPr lang="en-US" altLang="ko-KR" sz="1600" dirty="0"/>
              <a:t>&lt;</a:t>
            </a:r>
            <a:r>
              <a:rPr lang="en-US" altLang="ko-KR" sz="1600" b="1" dirty="0"/>
              <a:t>T</a:t>
            </a:r>
            <a:r>
              <a:rPr lang="en-US" altLang="ko-KR" sz="1600" dirty="0"/>
              <a:t>&gt; </a:t>
            </a:r>
            <a:r>
              <a:rPr lang="en-US" altLang="ko-KR" sz="1600" dirty="0" err="1"/>
              <a:t>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nn-NO" altLang="ko-KR" sz="1600" dirty="0" smtClean="0"/>
              <a:t>		for </a:t>
            </a:r>
            <a:r>
              <a:rPr lang="nn-NO" altLang="ko-KR" sz="1600" dirty="0"/>
              <a:t>(int i = 0; i &lt; a.length; i++) {</a:t>
            </a:r>
          </a:p>
          <a:p>
            <a:pPr defTabSz="180000"/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gs.push</a:t>
            </a:r>
            <a:r>
              <a:rPr lang="en-US" altLang="ko-KR" sz="1600" dirty="0" smtClean="0"/>
              <a:t>(a[i</a:t>
            </a:r>
            <a:r>
              <a:rPr lang="en-US" altLang="ko-KR" sz="1600" dirty="0"/>
              <a:t>]);</a:t>
            </a:r>
          </a:p>
          <a:p>
            <a:pPr defTabSz="180000"/>
            <a:r>
              <a:rPr lang="en-US" altLang="ko-KR" sz="1600" dirty="0" smtClean="0"/>
              <a:t>		}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  <a:endParaRPr lang="en-US" altLang="ko-KR" sz="1600" strike="sngStrik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59632" y="5087506"/>
            <a:ext cx="4494440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String[] </a:t>
            </a:r>
            <a:r>
              <a:rPr lang="en-US" altLang="ko-KR" sz="1600" dirty="0" err="1"/>
              <a:t>sa</a:t>
            </a:r>
            <a:r>
              <a:rPr lang="en-US" altLang="ko-KR" sz="1600" dirty="0"/>
              <a:t> = new String[100];</a:t>
            </a:r>
          </a:p>
          <a:p>
            <a:r>
              <a:rPr lang="en-US" altLang="ko-KR" sz="1600" dirty="0" err="1"/>
              <a:t>GStack</a:t>
            </a:r>
            <a:r>
              <a:rPr lang="en-US" altLang="ko-KR" sz="1600" dirty="0"/>
              <a:t>&lt;String&gt; </a:t>
            </a:r>
            <a:r>
              <a:rPr lang="en-US" altLang="ko-KR" sz="1600" dirty="0" err="1"/>
              <a:t>gss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GStack</a:t>
            </a:r>
            <a:r>
              <a:rPr lang="en-US" altLang="ko-KR" sz="1600" dirty="0"/>
              <a:t>&lt;String&gt;();</a:t>
            </a:r>
          </a:p>
          <a:p>
            <a:r>
              <a:rPr lang="en-US" altLang="ko-KR" sz="1600" dirty="0" err="1"/>
              <a:t>GenericMethodEx.toStack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sa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gss</a:t>
            </a:r>
            <a:r>
              <a:rPr lang="en-US" altLang="ko-KR" sz="1600" dirty="0"/>
              <a:t>);</a:t>
            </a:r>
            <a:endParaRPr lang="en-US" altLang="ko-KR" sz="1600" strike="sngStrike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8-11 :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내용을 반대로 만드는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1472" y="1285860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예제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8-10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GStack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이용하여 주어진 스택의 내용을 반대로 만드는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제네릭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reverse()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2000240"/>
            <a:ext cx="4786314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GenericMethodExample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 smtClean="0"/>
              <a:t>	// T</a:t>
            </a:r>
            <a:r>
              <a:rPr lang="ko-KR" altLang="en-US" sz="1600" dirty="0" smtClean="0"/>
              <a:t>가 타입 매개 변수인 제네릭 </a:t>
            </a:r>
            <a:r>
              <a:rPr lang="ko-KR" altLang="en-US" sz="1600" dirty="0" err="1" smtClean="0"/>
              <a:t>메소드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static &lt;T&gt; </a:t>
            </a:r>
            <a:r>
              <a:rPr lang="en-US" altLang="ko-KR" sz="1600" dirty="0" err="1"/>
              <a:t>GStack</a:t>
            </a:r>
            <a:r>
              <a:rPr lang="en-US" altLang="ko-KR" sz="1600" dirty="0"/>
              <a:t>&lt;T&gt; reverse(</a:t>
            </a:r>
            <a:r>
              <a:rPr lang="en-US" altLang="ko-KR" sz="1600" dirty="0" err="1"/>
              <a:t>GStack</a:t>
            </a:r>
            <a:r>
              <a:rPr lang="en-US" altLang="ko-KR" sz="1600" dirty="0"/>
              <a:t>&lt;T&gt; a) { </a:t>
            </a:r>
            <a:endParaRPr lang="ko-KR" altLang="en-US" sz="1600" dirty="0"/>
          </a:p>
          <a:p>
            <a:pPr defTabSz="180000"/>
            <a:r>
              <a:rPr lang="en-US" altLang="ko-KR" sz="1600" dirty="0" smtClean="0"/>
              <a:t>		// T</a:t>
            </a:r>
            <a:r>
              <a:rPr lang="ko-KR" altLang="en-US" sz="1600" dirty="0" smtClean="0"/>
              <a:t>타입의 </a:t>
            </a:r>
            <a:r>
              <a:rPr lang="en-US" altLang="ko-KR" sz="1600" dirty="0" err="1" smtClean="0"/>
              <a:t>GStack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 </a:t>
            </a:r>
            <a:r>
              <a:rPr lang="en-US" altLang="ko-KR" sz="1600" dirty="0" smtClean="0"/>
              <a:t>			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GStack</a:t>
            </a:r>
            <a:r>
              <a:rPr lang="en-US" altLang="ko-KR" sz="1600" dirty="0" smtClean="0"/>
              <a:t>&lt;T</a:t>
            </a:r>
            <a:r>
              <a:rPr lang="en-US" altLang="ko-KR" sz="1600" dirty="0"/>
              <a:t>&gt; s = new </a:t>
            </a:r>
            <a:r>
              <a:rPr lang="en-US" altLang="ko-KR" sz="1600" dirty="0" err="1"/>
              <a:t>GStack</a:t>
            </a:r>
            <a:r>
              <a:rPr lang="en-US" altLang="ko-KR" sz="1600" dirty="0"/>
              <a:t>&lt;T&gt;(); </a:t>
            </a:r>
            <a:endParaRPr lang="ko-KR" altLang="en-US" sz="1600" dirty="0"/>
          </a:p>
          <a:p>
            <a:pPr defTabSz="180000"/>
            <a:r>
              <a:rPr lang="en-US" altLang="ko-KR" sz="1600" dirty="0" smtClean="0"/>
              <a:t>		while </a:t>
            </a:r>
            <a:r>
              <a:rPr lang="en-US" altLang="ko-KR" sz="1600" dirty="0"/>
              <a:t>(true) {</a:t>
            </a:r>
          </a:p>
          <a:p>
            <a:pPr defTabSz="180000"/>
            <a:r>
              <a:rPr lang="en-US" altLang="ko-KR" sz="1600" dirty="0" smtClean="0"/>
              <a:t>			T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; </a:t>
            </a:r>
          </a:p>
          <a:p>
            <a:pPr defTabSz="180000"/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tmp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a.pop</a:t>
            </a:r>
            <a:r>
              <a:rPr lang="en-US" altLang="ko-KR" sz="1600" dirty="0"/>
              <a:t>(); // </a:t>
            </a:r>
            <a:r>
              <a:rPr lang="ko-KR" altLang="en-US" sz="1600" dirty="0"/>
              <a:t>원래 </a:t>
            </a:r>
            <a:r>
              <a:rPr lang="ko-KR" altLang="en-US" sz="1600" dirty="0" err="1"/>
              <a:t>스택에서</a:t>
            </a:r>
            <a:r>
              <a:rPr lang="ko-KR" altLang="en-US" sz="1600" dirty="0"/>
              <a:t> 요소 하나를 꺼냄</a:t>
            </a:r>
          </a:p>
          <a:p>
            <a:pPr defTabSz="180000"/>
            <a:r>
              <a:rPr lang="en-US" altLang="ko-KR" sz="1600" dirty="0" smtClean="0"/>
              <a:t>			if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==null) // </a:t>
            </a:r>
            <a:r>
              <a:rPr lang="ko-KR" altLang="en-US" sz="1600" dirty="0" err="1"/>
              <a:t>스택이</a:t>
            </a:r>
            <a:r>
              <a:rPr lang="ko-KR" altLang="en-US" sz="1600" dirty="0"/>
              <a:t> 비었음</a:t>
            </a:r>
          </a:p>
          <a:p>
            <a:pPr defTabSz="180000"/>
            <a:r>
              <a:rPr lang="en-US" altLang="ko-KR" sz="1600" dirty="0" smtClean="0"/>
              <a:t>				break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 smtClean="0"/>
              <a:t>			else 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				</a:t>
            </a:r>
            <a:r>
              <a:rPr lang="en-US" altLang="ko-KR" sz="1600" dirty="0" err="1" smtClean="0"/>
              <a:t>s.push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tmp</a:t>
            </a:r>
            <a:r>
              <a:rPr lang="en-US" altLang="ko-KR" sz="1600" dirty="0"/>
              <a:t>); // </a:t>
            </a:r>
            <a:r>
              <a:rPr lang="ko-KR" altLang="en-US" sz="1600" dirty="0"/>
              <a:t>새 </a:t>
            </a:r>
            <a:r>
              <a:rPr lang="ko-KR" altLang="en-US" sz="1600" dirty="0" err="1"/>
              <a:t>스택에</a:t>
            </a:r>
            <a:r>
              <a:rPr lang="ko-KR" altLang="en-US" sz="1600" dirty="0"/>
              <a:t> 요소를 삽입</a:t>
            </a:r>
          </a:p>
          <a:p>
            <a:pPr defTabSz="180000"/>
            <a:r>
              <a:rPr lang="en-US" altLang="ko-KR" sz="1600" dirty="0" smtClean="0"/>
              <a:t>		}</a:t>
            </a:r>
            <a:endParaRPr lang="ko-KR" altLang="en-US" sz="1600" dirty="0"/>
          </a:p>
          <a:p>
            <a:pPr defTabSz="180000"/>
            <a:r>
              <a:rPr lang="en-US" altLang="ko-KR" sz="1600" dirty="0" smtClean="0"/>
              <a:t>		return </a:t>
            </a:r>
            <a:r>
              <a:rPr lang="en-US" altLang="ko-KR" sz="1600" dirty="0"/>
              <a:t>s; // </a:t>
            </a:r>
            <a:r>
              <a:rPr lang="ko-KR" altLang="en-US" sz="1600" dirty="0"/>
              <a:t>새 </a:t>
            </a:r>
            <a:r>
              <a:rPr lang="ko-KR" altLang="en-US" sz="1600" dirty="0" err="1"/>
              <a:t>스택을</a:t>
            </a:r>
            <a:r>
              <a:rPr lang="ko-KR" altLang="en-US" sz="1600" dirty="0"/>
              <a:t> 반환</a:t>
            </a:r>
          </a:p>
          <a:p>
            <a:pPr defTabSz="180000"/>
            <a:r>
              <a:rPr lang="en-US" altLang="ko-KR" sz="1600" dirty="0" smtClean="0"/>
              <a:t>	}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5000628" y="2000240"/>
            <a:ext cx="3429024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/>
              <a:t>	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180000"/>
            <a:r>
              <a:rPr lang="en-US" altLang="ko-KR" sz="1600" dirty="0" smtClean="0"/>
              <a:t>		// Double </a:t>
            </a:r>
            <a:r>
              <a:rPr lang="ko-KR" altLang="en-US" sz="1600" dirty="0" smtClean="0"/>
              <a:t>타입의 </a:t>
            </a:r>
            <a:r>
              <a:rPr lang="en-US" altLang="ko-KR" sz="1600" dirty="0" err="1" smtClean="0"/>
              <a:t>GStack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GStack</a:t>
            </a:r>
            <a:r>
              <a:rPr lang="en-US" altLang="ko-KR" sz="1600" dirty="0" smtClean="0"/>
              <a:t>&lt;Double&gt; </a:t>
            </a:r>
            <a:r>
              <a:rPr lang="en-US" altLang="ko-KR" sz="1600" dirty="0" err="1" smtClean="0"/>
              <a:t>gs</a:t>
            </a:r>
            <a:r>
              <a:rPr lang="en-US" altLang="ko-KR" sz="1600" dirty="0" smtClean="0"/>
              <a:t> = </a:t>
            </a:r>
          </a:p>
          <a:p>
            <a:pPr defTabSz="180000"/>
            <a:r>
              <a:rPr lang="en-US" altLang="ko-KR" sz="1600" dirty="0" smtClean="0"/>
              <a:t>				new </a:t>
            </a:r>
            <a:r>
              <a:rPr lang="en-US" altLang="ko-KR" sz="1600" dirty="0" err="1" smtClean="0"/>
              <a:t>GStack</a:t>
            </a:r>
            <a:r>
              <a:rPr lang="en-US" altLang="ko-KR" sz="1600" dirty="0" smtClean="0"/>
              <a:t>&lt;Double&gt;(); 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	// 5</a:t>
            </a:r>
            <a:r>
              <a:rPr lang="ko-KR" altLang="en-US" sz="1600" dirty="0" smtClean="0"/>
              <a:t>개의 요소를 </a:t>
            </a:r>
            <a:r>
              <a:rPr lang="ko-KR" altLang="en-US" sz="1600" dirty="0" err="1" smtClean="0"/>
              <a:t>스택에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push</a:t>
            </a:r>
            <a:endParaRPr lang="ko-KR" altLang="en-US" sz="1600" dirty="0" smtClean="0"/>
          </a:p>
          <a:p>
            <a:pPr defTabSz="180000"/>
            <a:r>
              <a:rPr lang="en-US" altLang="ko-KR" sz="1600" dirty="0" smtClean="0"/>
              <a:t>		for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&lt;5;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 { </a:t>
            </a:r>
          </a:p>
          <a:p>
            <a:pPr defTabSz="180000"/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gs.push</a:t>
            </a:r>
            <a:r>
              <a:rPr lang="en-US" altLang="ko-KR" sz="1600" dirty="0" smtClean="0"/>
              <a:t>(new Double(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)); </a:t>
            </a:r>
          </a:p>
          <a:p>
            <a:pPr defTabSz="180000"/>
            <a:r>
              <a:rPr lang="en-US" altLang="ko-KR" sz="1600" dirty="0" smtClean="0"/>
              <a:t>		}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gs</a:t>
            </a:r>
            <a:r>
              <a:rPr lang="en-US" altLang="ko-KR" sz="1600" dirty="0" smtClean="0"/>
              <a:t> = reverse(</a:t>
            </a:r>
            <a:r>
              <a:rPr lang="en-US" altLang="ko-KR" sz="1600" dirty="0" err="1" smtClean="0"/>
              <a:t>gs</a:t>
            </a:r>
            <a:r>
              <a:rPr lang="en-US" altLang="ko-KR" sz="1600" dirty="0" smtClean="0"/>
              <a:t>);</a:t>
            </a:r>
          </a:p>
          <a:p>
            <a:pPr defTabSz="180000"/>
            <a:r>
              <a:rPr lang="en-US" altLang="ko-KR" sz="1600" dirty="0" smtClean="0"/>
              <a:t>		for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&lt;5;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 {</a:t>
            </a:r>
          </a:p>
          <a:p>
            <a:pPr defTabSz="180000"/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(gs.pop());</a:t>
            </a:r>
          </a:p>
          <a:p>
            <a:pPr defTabSz="180000"/>
            <a:r>
              <a:rPr lang="en-US" altLang="ko-KR" sz="1600" dirty="0" smtClean="0"/>
              <a:t>		}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501090" y="4463015"/>
            <a:ext cx="45717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0.0</a:t>
            </a:r>
          </a:p>
          <a:p>
            <a:r>
              <a:rPr lang="en-US" altLang="ko-KR" sz="1600" dirty="0"/>
              <a:t>1.0</a:t>
            </a:r>
          </a:p>
          <a:p>
            <a:r>
              <a:rPr lang="en-US" altLang="ko-KR" sz="1600" dirty="0"/>
              <a:t>2.0</a:t>
            </a:r>
          </a:p>
          <a:p>
            <a:r>
              <a:rPr lang="en-US" altLang="ko-KR" sz="1600" dirty="0"/>
              <a:t>3.0</a:t>
            </a:r>
          </a:p>
          <a:p>
            <a:r>
              <a:rPr lang="en-US" altLang="ko-KR" sz="1600" dirty="0" smtClean="0"/>
              <a:t>4.0</a:t>
            </a:r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제네릭의</a:t>
            </a:r>
            <a:r>
              <a:rPr lang="ko-KR" altLang="en-US" dirty="0" smtClean="0"/>
              <a:t> 장</a:t>
            </a:r>
            <a:r>
              <a:rPr lang="ko-KR" altLang="en-US" dirty="0"/>
              <a:t>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컬렉션과 같은 컨테이너 클래스에 유연성을 해치지 않으며 </a:t>
            </a:r>
            <a:r>
              <a:rPr lang="en-US" altLang="ko-KR" dirty="0" smtClean="0"/>
              <a:t>type-awareness</a:t>
            </a:r>
            <a:r>
              <a:rPr lang="ko-KR" altLang="en-US" dirty="0" smtClean="0"/>
              <a:t>를 첨가</a:t>
            </a:r>
            <a:endParaRPr lang="en-US" altLang="ko-KR" dirty="0" smtClean="0"/>
          </a:p>
          <a:p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type-awareness </a:t>
            </a:r>
            <a:r>
              <a:rPr lang="ko-KR" altLang="en-US" dirty="0" smtClean="0"/>
              <a:t>첨가</a:t>
            </a:r>
            <a:endParaRPr lang="en-US" altLang="ko-KR" dirty="0" smtClean="0"/>
          </a:p>
          <a:p>
            <a:r>
              <a:rPr lang="ko-KR" altLang="en-US" dirty="0" smtClean="0"/>
              <a:t>컴파일 시에 타입이 결정되어 보다 안전한 프로그래밍 가능</a:t>
            </a:r>
            <a:endParaRPr lang="en-US" altLang="ko-KR" dirty="0" smtClean="0"/>
          </a:p>
          <a:p>
            <a:r>
              <a:rPr lang="ko-KR" altLang="en-US" dirty="0" smtClean="0"/>
              <a:t>개발 시 다운캐스팅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타입 캐스팅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절차 불필요</a:t>
            </a:r>
            <a:endParaRPr lang="en-US" altLang="ko-KR" dirty="0" smtClean="0"/>
          </a:p>
          <a:p>
            <a:r>
              <a:rPr lang="ko-KR" altLang="en-US" dirty="0" smtClean="0"/>
              <a:t>런타임 타입 충돌 문제 방지</a:t>
            </a:r>
            <a:endParaRPr lang="en-US" altLang="ko-KR" dirty="0" smtClean="0"/>
          </a:p>
          <a:p>
            <a:r>
              <a:rPr lang="en-US" altLang="ko-KR" dirty="0" err="1" smtClean="0"/>
              <a:t>ClassCastException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299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Vector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Vector</a:t>
            </a:r>
            <a:r>
              <a:rPr lang="ko-KR" altLang="en-US" dirty="0" smtClean="0"/>
              <a:t>의 특성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java.util.Vector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객체들을 삽입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검색하는 컨테이너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배열의 길이 제한 단점 극복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원소의 개수가 넘쳐나면 자동으로 늘어나는 가변 길이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</a:t>
            </a:r>
            <a:r>
              <a:rPr lang="ko-KR" altLang="en-US" dirty="0" smtClean="0"/>
              <a:t>에 삽입 가능한 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객체만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null</a:t>
            </a:r>
            <a:r>
              <a:rPr lang="ko-KR" altLang="en-US" dirty="0" smtClean="0"/>
              <a:t>도 삽입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데이터 타입은 불가능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Wrapper </a:t>
            </a:r>
            <a:r>
              <a:rPr lang="ko-KR" altLang="en-US" dirty="0" smtClean="0"/>
              <a:t>객체로 만들어 삽입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</a:t>
            </a:r>
            <a:r>
              <a:rPr lang="ko-KR" altLang="en-US" dirty="0" smtClean="0"/>
              <a:t>에 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벡터의 맨 뒤에 객체 추가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공간이 모자라면 자동 늘림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벡터 중간에 객체 삽입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삽입된 뒤의 객체는 뒤로 하나씩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</a:t>
            </a:r>
            <a:r>
              <a:rPr lang="ko-KR" altLang="en-US" dirty="0" smtClean="0"/>
              <a:t>에서 객체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임의의 위치에 있는 객체 삭제 가능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 삭제 후 하나씩 앞으로 자동 이동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</a:t>
            </a:r>
            <a:r>
              <a:rPr lang="ko-KR" altLang="en-US" dirty="0"/>
              <a:t>객체의 내부 구성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1857356" y="3500438"/>
            <a:ext cx="785818" cy="42862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857488" y="2714620"/>
            <a:ext cx="4000528" cy="13573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857620" y="3214686"/>
          <a:ext cx="280037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3"/>
                <a:gridCol w="400053"/>
                <a:gridCol w="400053"/>
                <a:gridCol w="400053"/>
                <a:gridCol w="400053"/>
                <a:gridCol w="400053"/>
                <a:gridCol w="400053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714744" y="4407107"/>
            <a:ext cx="642942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"Hello"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7" idx="0"/>
            <a:endCxn id="16" idx="4"/>
          </p:cNvCxnSpPr>
          <p:nvPr/>
        </p:nvCxnSpPr>
        <p:spPr>
          <a:xfrm rot="5400000" flipH="1" flipV="1">
            <a:off x="3600740" y="3935914"/>
            <a:ext cx="906669" cy="3571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500562" y="4407107"/>
            <a:ext cx="500066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9" idx="0"/>
            <a:endCxn id="17" idx="4"/>
          </p:cNvCxnSpPr>
          <p:nvPr/>
        </p:nvCxnSpPr>
        <p:spPr>
          <a:xfrm rot="16200000" flipV="1">
            <a:off x="4136526" y="3793037"/>
            <a:ext cx="906669" cy="32147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143504" y="4407107"/>
            <a:ext cx="714380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1" idx="0"/>
            <a:endCxn id="18" idx="5"/>
          </p:cNvCxnSpPr>
          <p:nvPr/>
        </p:nvCxnSpPr>
        <p:spPr>
          <a:xfrm rot="16200000" flipV="1">
            <a:off x="4740684" y="3647097"/>
            <a:ext cx="927593" cy="5924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4744" y="4764297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String</a:t>
            </a:r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4429124" y="4692859"/>
            <a:ext cx="686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Integer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5214942" y="4692859"/>
            <a:ext cx="640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Person</a:t>
            </a:r>
            <a:endParaRPr lang="ko-KR" altLang="en-US" sz="1400"/>
          </a:p>
        </p:txBody>
      </p:sp>
      <p:sp>
        <p:nvSpPr>
          <p:cNvPr id="16" name="순서도: 연결자 15"/>
          <p:cNvSpPr/>
          <p:nvPr/>
        </p:nvSpPr>
        <p:spPr>
          <a:xfrm>
            <a:off x="4000496" y="3357562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4357686" y="3357562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4786314" y="3357562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286248" y="2214554"/>
            <a:ext cx="1214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14612" y="2950959"/>
            <a:ext cx="92869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add(obj)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14612" y="3571876"/>
            <a:ext cx="92869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get(i)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1857356" y="2879521"/>
            <a:ext cx="785818" cy="42862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85918" y="2928934"/>
            <a:ext cx="5597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"</a:t>
            </a:r>
            <a:r>
              <a:rPr lang="ko-KR" altLang="en-US" sz="1400" smtClean="0"/>
              <a:t>사과</a:t>
            </a:r>
            <a:r>
              <a:rPr lang="en-US" altLang="ko-KR" sz="1400" smtClean="0"/>
              <a:t>"</a:t>
            </a:r>
            <a:endParaRPr lang="ko-KR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1785918" y="264318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obj</a:t>
            </a:r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1785918" y="4357694"/>
            <a:ext cx="500066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?</a:t>
            </a:r>
            <a:endParaRPr lang="ko-KR" altLang="en-US" sz="1400"/>
          </a:p>
        </p:txBody>
      </p:sp>
      <p:sp>
        <p:nvSpPr>
          <p:cNvPr id="26" name="오른쪽 화살표 25"/>
          <p:cNvSpPr/>
          <p:nvPr/>
        </p:nvSpPr>
        <p:spPr>
          <a:xfrm rot="8393185">
            <a:off x="2191428" y="3910201"/>
            <a:ext cx="763189" cy="42862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19124792">
            <a:off x="2321771" y="3945640"/>
            <a:ext cx="611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smtClean="0"/>
              <a:t>"</a:t>
            </a:r>
            <a:r>
              <a:rPr lang="ko-KR" altLang="en-US" sz="1600" smtClean="0"/>
              <a:t>사과</a:t>
            </a:r>
            <a:r>
              <a:rPr lang="en-US" altLang="ko-KR" sz="1600" smtClean="0"/>
              <a:t>"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72198" y="4714884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String</a:t>
            </a:r>
            <a:endParaRPr lang="ko-KR" altLang="en-US" sz="1400"/>
          </a:p>
        </p:txBody>
      </p:sp>
      <p:sp>
        <p:nvSpPr>
          <p:cNvPr id="29" name="직사각형 28"/>
          <p:cNvSpPr/>
          <p:nvPr/>
        </p:nvSpPr>
        <p:spPr>
          <a:xfrm>
            <a:off x="6072198" y="4411202"/>
            <a:ext cx="642942" cy="3571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"</a:t>
            </a:r>
            <a:r>
              <a:rPr lang="ko-KR" altLang="en-US" sz="1200" smtClean="0">
                <a:solidFill>
                  <a:schemeClr val="tx1"/>
                </a:solidFill>
              </a:rPr>
              <a:t>사과</a:t>
            </a:r>
            <a:r>
              <a:rPr lang="en-US" altLang="ko-KR" sz="1200" smtClean="0">
                <a:solidFill>
                  <a:schemeClr val="tx1"/>
                </a:solidFill>
              </a:rPr>
              <a:t>"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39" idx="5"/>
            <a:endCxn id="29" idx="0"/>
          </p:cNvCxnSpPr>
          <p:nvPr/>
        </p:nvCxnSpPr>
        <p:spPr>
          <a:xfrm rot="16200000" flipH="1">
            <a:off x="5399437" y="3416970"/>
            <a:ext cx="931688" cy="10567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14480" y="3571876"/>
            <a:ext cx="624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smtClean="0"/>
              <a:t>get(3)</a:t>
            </a:r>
            <a:endParaRPr lang="ko-KR" altLang="en-US" sz="1600" i="1"/>
          </a:p>
        </p:txBody>
      </p:sp>
      <p:sp>
        <p:nvSpPr>
          <p:cNvPr id="32" name="TextBox 31"/>
          <p:cNvSpPr txBox="1"/>
          <p:nvPr/>
        </p:nvSpPr>
        <p:spPr>
          <a:xfrm>
            <a:off x="3929058" y="2928934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0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86248" y="2928934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714876" y="2928934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5072066" y="2928934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5500694" y="2928934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5929322" y="2928934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5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6286512" y="2928934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9" name="순서도: 연결자 38"/>
          <p:cNvSpPr/>
          <p:nvPr/>
        </p:nvSpPr>
        <p:spPr>
          <a:xfrm>
            <a:off x="5214942" y="3357562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928662" y="1285860"/>
            <a:ext cx="1928826" cy="1021556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add()</a:t>
            </a:r>
            <a:r>
              <a:rPr lang="ko-KR" altLang="en-US" dirty="0" smtClean="0"/>
              <a:t>를 이용하여 요소를 </a:t>
            </a:r>
            <a:endParaRPr lang="en-US" altLang="ko-KR" dirty="0" smtClean="0"/>
          </a:p>
          <a:p>
            <a:r>
              <a:rPr lang="ko-KR" altLang="en-US" dirty="0" smtClean="0"/>
              <a:t>삽입하고 </a:t>
            </a:r>
            <a:r>
              <a:rPr lang="en-US" altLang="ko-KR" dirty="0" smtClean="0"/>
              <a:t>get()</a:t>
            </a:r>
            <a:r>
              <a:rPr lang="ko-KR" altLang="en-US" dirty="0" smtClean="0"/>
              <a:t>을 이용하</a:t>
            </a:r>
          </a:p>
          <a:p>
            <a:r>
              <a:rPr lang="ko-KR" altLang="en-US" dirty="0" smtClean="0"/>
              <a:t>여 요소를 검색합니다</a:t>
            </a:r>
            <a:endParaRPr lang="ko-KR" altLang="en-US" dirty="0"/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클래스의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1800417736"/>
              </p:ext>
            </p:extLst>
          </p:nvPr>
        </p:nvGraphicFramePr>
        <p:xfrm>
          <a:off x="571472" y="1357298"/>
          <a:ext cx="7854866" cy="54620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69232"/>
                <a:gridCol w="4385634"/>
              </a:tblGrid>
              <a:tr h="1126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+mj-lt"/>
                        </a:rPr>
                        <a:t>메소드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+mj-lt"/>
                        </a:rPr>
                        <a:t>설명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1126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j-lt"/>
                        </a:rPr>
                        <a:t>boolean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 add(E e)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+mj-lt"/>
                        </a:rPr>
                        <a:t>벡터의 맨 뒤에 요소 추가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1126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void add(</a:t>
                      </a:r>
                      <a:r>
                        <a:rPr lang="en-US" sz="1400" dirty="0" err="1">
                          <a:effectLst/>
                          <a:latin typeface="+mj-lt"/>
                        </a:rPr>
                        <a:t>int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 index, E element)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+mj-lt"/>
                        </a:rPr>
                        <a:t>지정된 인덱스에 지정된 객체를 삽입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1126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j-lt"/>
                        </a:rPr>
                        <a:t>int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 capacity()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+mj-lt"/>
                        </a:rPr>
                        <a:t>벡터의 현재 용량 반환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1126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j-lt"/>
                        </a:rPr>
                        <a:t>boolean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j-lt"/>
                        </a:rPr>
                        <a:t>addAll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(Collection&lt;? extends E&gt; c)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+mj-lt"/>
                        </a:rPr>
                        <a:t>c</a:t>
                      </a:r>
                      <a:r>
                        <a:rPr lang="ko-KR" altLang="en-US" sz="1400" dirty="0">
                          <a:effectLst/>
                          <a:latin typeface="+mj-lt"/>
                        </a:rPr>
                        <a:t>가 지정하는 컬렉션의 모든 요소를 벡터의 맨 뒤에 추가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1126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void clear()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+mj-lt"/>
                        </a:rPr>
                        <a:t>벡터의 모든 요소 삭제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1126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boolean contains(Object o)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+mj-lt"/>
                        </a:rPr>
                        <a:t>벡터가 지정된 객체를 포함하고 있으면 </a:t>
                      </a:r>
                      <a:r>
                        <a:rPr lang="en-US" altLang="ko-KR" sz="1400" dirty="0">
                          <a:effectLst/>
                          <a:latin typeface="+mj-lt"/>
                        </a:rPr>
                        <a:t>true </a:t>
                      </a:r>
                      <a:r>
                        <a:rPr lang="ko-KR" altLang="en-US" sz="1400" dirty="0">
                          <a:effectLst/>
                          <a:latin typeface="+mj-lt"/>
                        </a:rPr>
                        <a:t>반환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1126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E elementAt(int index)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+mj-lt"/>
                        </a:rPr>
                        <a:t>지정된 인덱스의 요소 반환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1126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E get(int index)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+mj-lt"/>
                        </a:rPr>
                        <a:t>지정된 인덱스의 요소 반환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1126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j-lt"/>
                        </a:rPr>
                        <a:t>int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j-lt"/>
                        </a:rPr>
                        <a:t>indexOf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(Object o)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+mj-lt"/>
                        </a:rPr>
                        <a:t>지정된 객체와 같은 첫 번째 요소의 인덱스 반환</a:t>
                      </a:r>
                      <a:r>
                        <a:rPr lang="en-US" altLang="ko-KR" sz="1400" dirty="0">
                          <a:effectLst/>
                          <a:latin typeface="+mj-lt"/>
                        </a:rPr>
                        <a:t>. </a:t>
                      </a:r>
                      <a:r>
                        <a:rPr lang="ko-KR" altLang="en-US" sz="1400" dirty="0">
                          <a:effectLst/>
                          <a:latin typeface="+mj-lt"/>
                        </a:rPr>
                        <a:t>없으면 </a:t>
                      </a:r>
                      <a:r>
                        <a:rPr lang="en-US" altLang="ko-KR" sz="1400" dirty="0">
                          <a:effectLst/>
                          <a:latin typeface="+mj-lt"/>
                        </a:rPr>
                        <a:t>-1 </a:t>
                      </a:r>
                      <a:r>
                        <a:rPr lang="ko-KR" altLang="en-US" sz="1400" dirty="0">
                          <a:effectLst/>
                          <a:latin typeface="+mj-lt"/>
                        </a:rPr>
                        <a:t>반환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1126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j-lt"/>
                        </a:rPr>
                        <a:t>boolean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j-lt"/>
                        </a:rPr>
                        <a:t>isEmpty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+mj-lt"/>
                        </a:rPr>
                        <a:t>벡터가 비어있으면 </a:t>
                      </a:r>
                      <a:r>
                        <a:rPr lang="en-US" altLang="ko-KR" sz="1400" dirty="0">
                          <a:effectLst/>
                          <a:latin typeface="+mj-lt"/>
                        </a:rPr>
                        <a:t>true </a:t>
                      </a:r>
                      <a:r>
                        <a:rPr lang="ko-KR" altLang="en-US" sz="1400" dirty="0">
                          <a:effectLst/>
                          <a:latin typeface="+mj-lt"/>
                        </a:rPr>
                        <a:t>반환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1126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E remove(int index)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+mj-lt"/>
                        </a:rPr>
                        <a:t>지정된 인덱스의 요소 삭제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1126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boolean remove(Object o)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+mj-lt"/>
                        </a:rPr>
                        <a:t>지정된 객체와 같은 첫 번째 요소를 벡터에서 삭제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1126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void removeAllElements()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+mj-lt"/>
                        </a:rPr>
                        <a:t>벡터의 모든 요소를 삭제하고 크기를 </a:t>
                      </a:r>
                      <a:r>
                        <a:rPr lang="en-US" altLang="ko-KR" sz="1400" dirty="0">
                          <a:effectLst/>
                          <a:latin typeface="+mj-lt"/>
                        </a:rPr>
                        <a:t>0</a:t>
                      </a:r>
                      <a:r>
                        <a:rPr lang="ko-KR" altLang="en-US" sz="1400" dirty="0">
                          <a:effectLst/>
                          <a:latin typeface="+mj-lt"/>
                        </a:rPr>
                        <a:t>으로 </a:t>
                      </a:r>
                      <a:r>
                        <a:rPr lang="ko-KR" altLang="en-US" sz="1400" dirty="0" err="1">
                          <a:effectLst/>
                          <a:latin typeface="+mj-lt"/>
                        </a:rPr>
                        <a:t>만듬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1126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int size()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+mj-lt"/>
                        </a:rPr>
                        <a:t>벡터가 포함하는 요소의 개수 반환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1126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Object[] toArray()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+mj-lt"/>
                        </a:rPr>
                        <a:t>벡터의 모든 요소를 포함하는 배열을 반환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1514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연결선 87"/>
          <p:cNvCxnSpPr/>
          <p:nvPr/>
        </p:nvCxnSpPr>
        <p:spPr>
          <a:xfrm>
            <a:off x="142844" y="5643578"/>
            <a:ext cx="88582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000760" y="1428736"/>
            <a:ext cx="3071834" cy="642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43504" y="1571612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/>
          <p:cNvSpPr/>
          <p:nvPr/>
        </p:nvSpPr>
        <p:spPr>
          <a:xfrm>
            <a:off x="5286380" y="1643050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5" idx="6"/>
          </p:cNvCxnSpPr>
          <p:nvPr/>
        </p:nvCxnSpPr>
        <p:spPr>
          <a:xfrm>
            <a:off x="5429256" y="171448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14942" y="1285860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v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072198" y="1571612"/>
          <a:ext cx="280037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3"/>
                <a:gridCol w="400053"/>
                <a:gridCol w="400053"/>
                <a:gridCol w="400053"/>
                <a:gridCol w="400053"/>
                <a:gridCol w="400053"/>
                <a:gridCol w="400053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85852" y="1357298"/>
            <a:ext cx="199798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v.add</a:t>
            </a:r>
            <a:r>
              <a:rPr lang="en-US" altLang="ko-KR" sz="1600" dirty="0" smtClean="0"/>
              <a:t>("Hello");</a:t>
            </a:r>
          </a:p>
          <a:p>
            <a:r>
              <a:rPr lang="en-US" altLang="ko-KR" sz="1600" dirty="0" err="1" smtClean="0"/>
              <a:t>v.add</a:t>
            </a:r>
            <a:r>
              <a:rPr lang="en-US" altLang="ko-KR" sz="1600" dirty="0" smtClean="0"/>
              <a:t>(new Integer(4));</a:t>
            </a:r>
          </a:p>
          <a:p>
            <a:r>
              <a:rPr lang="en-US" altLang="ko-KR" sz="1600" dirty="0" err="1" smtClean="0"/>
              <a:t>v.add</a:t>
            </a:r>
            <a:r>
              <a:rPr lang="en-US" altLang="ko-KR" sz="1600" dirty="0" smtClean="0"/>
              <a:t>(new Person());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929322" y="2285992"/>
            <a:ext cx="642942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"Hello"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10" idx="0"/>
            <a:endCxn id="28" idx="4"/>
          </p:cNvCxnSpPr>
          <p:nvPr/>
        </p:nvCxnSpPr>
        <p:spPr>
          <a:xfrm rot="5400000" flipH="1" flipV="1">
            <a:off x="6054338" y="2053819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715140" y="2285992"/>
            <a:ext cx="500066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2" idx="0"/>
            <a:endCxn id="29" idx="4"/>
          </p:cNvCxnSpPr>
          <p:nvPr/>
        </p:nvCxnSpPr>
        <p:spPr>
          <a:xfrm rot="16200000" flipV="1">
            <a:off x="6590124" y="1910942"/>
            <a:ext cx="428628" cy="32147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358082" y="2285992"/>
            <a:ext cx="714380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4" idx="0"/>
            <a:endCxn id="30" idx="5"/>
          </p:cNvCxnSpPr>
          <p:nvPr/>
        </p:nvCxnSpPr>
        <p:spPr>
          <a:xfrm rot="16200000" flipV="1">
            <a:off x="7194282" y="1765002"/>
            <a:ext cx="449552" cy="5924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29322" y="2643182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String</a:t>
            </a:r>
            <a:endParaRPr lang="ko-KR" alt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6643702" y="2571744"/>
            <a:ext cx="686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Integer</a:t>
            </a:r>
            <a:endParaRPr lang="ko-KR" alt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7429520" y="2571744"/>
            <a:ext cx="640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Person</a:t>
            </a:r>
            <a:endParaRPr lang="ko-KR" altLang="en-US" sz="1400"/>
          </a:p>
        </p:txBody>
      </p:sp>
      <p:sp>
        <p:nvSpPr>
          <p:cNvPr id="19" name="직사각형 18"/>
          <p:cNvSpPr/>
          <p:nvPr/>
        </p:nvSpPr>
        <p:spPr>
          <a:xfrm>
            <a:off x="1285852" y="500042"/>
            <a:ext cx="2167709" cy="33855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smtClean="0"/>
              <a:t>Vector </a:t>
            </a:r>
            <a:r>
              <a:rPr lang="en-US" altLang="ko-KR" sz="1600" dirty="0" smtClean="0"/>
              <a:t>v = </a:t>
            </a:r>
            <a:r>
              <a:rPr lang="en-US" altLang="ko-KR" sz="1600" smtClean="0"/>
              <a:t>new Vector();</a:t>
            </a:r>
            <a:endParaRPr lang="en-US" altLang="ko-KR" sz="1600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000760" y="285728"/>
            <a:ext cx="3071834" cy="7143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072198" y="500042"/>
          <a:ext cx="280037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3"/>
                <a:gridCol w="400053"/>
                <a:gridCol w="400053"/>
                <a:gridCol w="400053"/>
                <a:gridCol w="400053"/>
                <a:gridCol w="400053"/>
                <a:gridCol w="400053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순서도: 연결자 27"/>
          <p:cNvSpPr/>
          <p:nvPr/>
        </p:nvSpPr>
        <p:spPr>
          <a:xfrm>
            <a:off x="6215074" y="1714488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6572264" y="1714488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/>
          <p:cNvSpPr/>
          <p:nvPr/>
        </p:nvSpPr>
        <p:spPr>
          <a:xfrm>
            <a:off x="7000892" y="1714488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143504" y="500042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연결자 42"/>
          <p:cNvSpPr/>
          <p:nvPr/>
        </p:nvSpPr>
        <p:spPr>
          <a:xfrm>
            <a:off x="5286380" y="571480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214942" y="214290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v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>
            <a:stCxn id="43" idx="6"/>
            <a:endCxn id="24" idx="1"/>
          </p:cNvCxnSpPr>
          <p:nvPr/>
        </p:nvCxnSpPr>
        <p:spPr>
          <a:xfrm>
            <a:off x="5429256" y="64291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285852" y="3143248"/>
            <a:ext cx="2500314" cy="5847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 = </a:t>
            </a:r>
            <a:r>
              <a:rPr lang="en-US" altLang="ko-KR" sz="1600" dirty="0" err="1" smtClean="0"/>
              <a:t>v.size</a:t>
            </a:r>
            <a:r>
              <a:rPr lang="en-US" altLang="ko-KR" sz="1600" dirty="0" smtClean="0"/>
              <a:t>(); // 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3</a:t>
            </a:r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c = </a:t>
            </a:r>
            <a:r>
              <a:rPr lang="en-US" altLang="ko-KR" sz="1600" dirty="0" err="1" smtClean="0"/>
              <a:t>v.capacity</a:t>
            </a:r>
            <a:r>
              <a:rPr lang="en-US" altLang="ko-KR" sz="1600" dirty="0" smtClean="0"/>
              <a:t>(); //c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7</a:t>
            </a:r>
            <a:endParaRPr lang="ko-KR" altLang="en-US" sz="1600" dirty="0"/>
          </a:p>
        </p:txBody>
      </p:sp>
      <p:sp>
        <p:nvSpPr>
          <p:cNvPr id="47" name="직사각형 46"/>
          <p:cNvSpPr/>
          <p:nvPr/>
        </p:nvSpPr>
        <p:spPr>
          <a:xfrm>
            <a:off x="4786314" y="3143248"/>
            <a:ext cx="636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n = 3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c = 7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85852" y="4214818"/>
            <a:ext cx="167276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v.add</a:t>
            </a:r>
            <a:r>
              <a:rPr lang="en-US" altLang="ko-KR" sz="1600" dirty="0" smtClean="0"/>
              <a:t>(2,  "</a:t>
            </a:r>
            <a:r>
              <a:rPr lang="en-US" altLang="ko-KR" sz="1600" dirty="0" err="1" smtClean="0"/>
              <a:t>Sahni</a:t>
            </a:r>
            <a:r>
              <a:rPr lang="en-US" altLang="ko-KR" sz="1600" dirty="0" smtClean="0"/>
              <a:t>");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000760" y="4071942"/>
            <a:ext cx="3071834" cy="642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143504" y="4214818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연결자 50"/>
          <p:cNvSpPr/>
          <p:nvPr/>
        </p:nvSpPr>
        <p:spPr>
          <a:xfrm>
            <a:off x="5286380" y="4286256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stCxn id="51" idx="6"/>
          </p:cNvCxnSpPr>
          <p:nvPr/>
        </p:nvCxnSpPr>
        <p:spPr>
          <a:xfrm>
            <a:off x="5429256" y="435769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14942" y="3929066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v</a:t>
            </a:r>
            <a:endParaRPr lang="ko-KR" altLang="en-US" sz="1600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6072198" y="4214818"/>
          <a:ext cx="280037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3"/>
                <a:gridCol w="400053"/>
                <a:gridCol w="400053"/>
                <a:gridCol w="400053"/>
                <a:gridCol w="400053"/>
                <a:gridCol w="400053"/>
                <a:gridCol w="400053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5929322" y="4929198"/>
            <a:ext cx="642942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"Hello"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55" idx="0"/>
            <a:endCxn id="64" idx="4"/>
          </p:cNvCxnSpPr>
          <p:nvPr/>
        </p:nvCxnSpPr>
        <p:spPr>
          <a:xfrm rot="5400000" flipH="1" flipV="1">
            <a:off x="6054338" y="4697025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715140" y="4929198"/>
            <a:ext cx="500066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57" idx="0"/>
            <a:endCxn id="65" idx="4"/>
          </p:cNvCxnSpPr>
          <p:nvPr/>
        </p:nvCxnSpPr>
        <p:spPr>
          <a:xfrm rot="16200000" flipV="1">
            <a:off x="6590124" y="4554148"/>
            <a:ext cx="428628" cy="32147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215338" y="4929198"/>
            <a:ext cx="714380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>
            <a:stCxn id="59" idx="0"/>
            <a:endCxn id="67" idx="5"/>
          </p:cNvCxnSpPr>
          <p:nvPr/>
        </p:nvCxnSpPr>
        <p:spPr>
          <a:xfrm rot="16200000" flipV="1">
            <a:off x="7837224" y="4193894"/>
            <a:ext cx="449552" cy="102105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929322" y="5286388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String</a:t>
            </a:r>
            <a:endParaRPr lang="ko-KR" altLang="en-US" sz="1400"/>
          </a:p>
        </p:txBody>
      </p:sp>
      <p:sp>
        <p:nvSpPr>
          <p:cNvPr id="62" name="TextBox 61"/>
          <p:cNvSpPr txBox="1"/>
          <p:nvPr/>
        </p:nvSpPr>
        <p:spPr>
          <a:xfrm>
            <a:off x="6643702" y="5214950"/>
            <a:ext cx="686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Integer</a:t>
            </a:r>
            <a:endParaRPr lang="ko-KR" altLang="en-US" sz="1400"/>
          </a:p>
        </p:txBody>
      </p:sp>
      <p:sp>
        <p:nvSpPr>
          <p:cNvPr id="63" name="TextBox 62"/>
          <p:cNvSpPr txBox="1"/>
          <p:nvPr/>
        </p:nvSpPr>
        <p:spPr>
          <a:xfrm>
            <a:off x="8286776" y="5214950"/>
            <a:ext cx="640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Person</a:t>
            </a:r>
            <a:endParaRPr lang="ko-KR" altLang="en-US" sz="1400"/>
          </a:p>
        </p:txBody>
      </p:sp>
      <p:sp>
        <p:nvSpPr>
          <p:cNvPr id="64" name="순서도: 연결자 63"/>
          <p:cNvSpPr/>
          <p:nvPr/>
        </p:nvSpPr>
        <p:spPr>
          <a:xfrm>
            <a:off x="6215074" y="4357694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순서도: 연결자 64"/>
          <p:cNvSpPr/>
          <p:nvPr/>
        </p:nvSpPr>
        <p:spPr>
          <a:xfrm>
            <a:off x="6572264" y="4357694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연결자 65"/>
          <p:cNvSpPr/>
          <p:nvPr/>
        </p:nvSpPr>
        <p:spPr>
          <a:xfrm>
            <a:off x="7000892" y="4357694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연결자 66"/>
          <p:cNvSpPr/>
          <p:nvPr/>
        </p:nvSpPr>
        <p:spPr>
          <a:xfrm>
            <a:off x="7429520" y="4357694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429520" y="4929198"/>
            <a:ext cx="642942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"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Sahni</a:t>
            </a:r>
            <a:r>
              <a:rPr lang="en-US" altLang="ko-KR" sz="1200" dirty="0" smtClean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29520" y="5286388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String</a:t>
            </a:r>
            <a:endParaRPr lang="ko-KR" altLang="en-US" sz="1400" dirty="0"/>
          </a:p>
        </p:txBody>
      </p:sp>
      <p:cxnSp>
        <p:nvCxnSpPr>
          <p:cNvPr id="71" name="직선 화살표 연결선 70"/>
          <p:cNvCxnSpPr>
            <a:stCxn id="66" idx="5"/>
            <a:endCxn id="68" idx="0"/>
          </p:cNvCxnSpPr>
          <p:nvPr/>
        </p:nvCxnSpPr>
        <p:spPr>
          <a:xfrm rot="16200000" flipH="1">
            <a:off x="7212141" y="4390348"/>
            <a:ext cx="449552" cy="628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285852" y="5857892"/>
            <a:ext cx="274087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Integer </a:t>
            </a:r>
            <a:r>
              <a:rPr lang="en-US" altLang="ko-KR" sz="1600" dirty="0" err="1" smtClean="0"/>
              <a:t>obj</a:t>
            </a:r>
            <a:r>
              <a:rPr lang="en-US" altLang="ko-KR" sz="1600" dirty="0" smtClean="0"/>
              <a:t> = (Integer)</a:t>
            </a:r>
            <a:r>
              <a:rPr lang="en-US" altLang="ko-KR" sz="1600" dirty="0" err="1" smtClean="0"/>
              <a:t>v.get</a:t>
            </a:r>
            <a:r>
              <a:rPr lang="en-US" altLang="ko-KR" sz="1600" dirty="0" smtClean="0"/>
              <a:t> (1);</a:t>
            </a:r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obj.intValue</a:t>
            </a:r>
            <a:r>
              <a:rPr lang="en-US" altLang="ko-KR" sz="1600" dirty="0" smtClean="0"/>
              <a:t>();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43504" y="5857892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/>
        </p:nvSpPr>
        <p:spPr>
          <a:xfrm>
            <a:off x="5286380" y="5929330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143504" y="5572140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obj</a:t>
            </a:r>
            <a:endParaRPr lang="ko-KR" altLang="en-US" sz="1600" dirty="0"/>
          </a:p>
        </p:txBody>
      </p:sp>
      <p:sp>
        <p:nvSpPr>
          <p:cNvPr id="77" name="자유형 76"/>
          <p:cNvSpPr/>
          <p:nvPr/>
        </p:nvSpPr>
        <p:spPr>
          <a:xfrm>
            <a:off x="5418054" y="5286388"/>
            <a:ext cx="1297086" cy="731918"/>
          </a:xfrm>
          <a:custGeom>
            <a:avLst/>
            <a:gdLst>
              <a:gd name="connsiteX0" fmla="*/ 0 w 2034988"/>
              <a:gd name="connsiteY0" fmla="*/ 726141 h 738094"/>
              <a:gd name="connsiteX1" fmla="*/ 439271 w 2034988"/>
              <a:gd name="connsiteY1" fmla="*/ 726141 h 738094"/>
              <a:gd name="connsiteX2" fmla="*/ 1353671 w 2034988"/>
              <a:gd name="connsiteY2" fmla="*/ 672353 h 738094"/>
              <a:gd name="connsiteX3" fmla="*/ 1873624 w 2034988"/>
              <a:gd name="connsiteY3" fmla="*/ 331694 h 738094"/>
              <a:gd name="connsiteX4" fmla="*/ 2034988 w 2034988"/>
              <a:gd name="connsiteY4" fmla="*/ 0 h 73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4988" h="738094">
                <a:moveTo>
                  <a:pt x="0" y="726141"/>
                </a:moveTo>
                <a:cubicBezTo>
                  <a:pt x="106829" y="730623"/>
                  <a:pt x="213659" y="735106"/>
                  <a:pt x="439271" y="726141"/>
                </a:cubicBezTo>
                <a:cubicBezTo>
                  <a:pt x="664883" y="717176"/>
                  <a:pt x="1114612" y="738094"/>
                  <a:pt x="1353671" y="672353"/>
                </a:cubicBezTo>
                <a:cubicBezTo>
                  <a:pt x="1592730" y="606612"/>
                  <a:pt x="1760071" y="443753"/>
                  <a:pt x="1873624" y="331694"/>
                </a:cubicBezTo>
                <a:cubicBezTo>
                  <a:pt x="1987177" y="219635"/>
                  <a:pt x="2011082" y="109817"/>
                  <a:pt x="2034988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072066" y="6215082"/>
            <a:ext cx="591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</a:rPr>
              <a:t>i = 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0" y="500042"/>
            <a:ext cx="1368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rgbClr val="0070C0"/>
                </a:solidFill>
              </a:rPr>
              <a:t>Vector </a:t>
            </a:r>
            <a:r>
              <a:rPr lang="ko-KR" altLang="en-US" sz="1600" dirty="0" smtClean="0">
                <a:solidFill>
                  <a:srgbClr val="0070C0"/>
                </a:solidFill>
              </a:rPr>
              <a:t>객체 생성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0" y="1285860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rgbClr val="0070C0"/>
                </a:solidFill>
              </a:rPr>
              <a:t>요소 객체 삽입</a:t>
            </a:r>
            <a:endParaRPr lang="ko-KR" altLang="en-US" sz="160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0" y="3143248"/>
            <a:ext cx="103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rgbClr val="0070C0"/>
                </a:solidFill>
              </a:rPr>
              <a:t>요소객체개수 </a:t>
            </a:r>
            <a:r>
              <a:rPr lang="en-US" altLang="ko-KR" sz="1600" smtClean="0">
                <a:solidFill>
                  <a:srgbClr val="0070C0"/>
                </a:solidFill>
              </a:rPr>
              <a:t>n</a:t>
            </a:r>
          </a:p>
          <a:p>
            <a:r>
              <a:rPr lang="ko-KR" altLang="en-US" sz="1600" smtClean="0">
                <a:solidFill>
                  <a:srgbClr val="0070C0"/>
                </a:solidFill>
              </a:rPr>
              <a:t>벡터의 용량 </a:t>
            </a:r>
            <a:r>
              <a:rPr lang="en-US" altLang="ko-KR" sz="1600" smtClean="0">
                <a:solidFill>
                  <a:srgbClr val="0070C0"/>
                </a:solidFill>
              </a:rPr>
              <a:t>c</a:t>
            </a:r>
            <a:endParaRPr lang="ko-KR" altLang="en-US" sz="1600">
              <a:solidFill>
                <a:srgbClr val="0070C0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142844" y="1071546"/>
            <a:ext cx="88582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0" y="4214818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rgbClr val="0070C0"/>
                </a:solidFill>
              </a:rPr>
              <a:t>요소 객체 중간 삽입</a:t>
            </a:r>
            <a:endParaRPr lang="ko-KR" altLang="en-US" sz="160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0" y="5857892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rgbClr val="0070C0"/>
                </a:solidFill>
              </a:rPr>
              <a:t>객체 얻어내기</a:t>
            </a:r>
            <a:endParaRPr lang="ko-KR" altLang="en-US" sz="1600">
              <a:solidFill>
                <a:srgbClr val="0070C0"/>
              </a:solidFill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142844" y="3000372"/>
            <a:ext cx="88582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42844" y="3929066"/>
            <a:ext cx="88582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6786578" y="0"/>
            <a:ext cx="1098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/>
              <a:t>Vector 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1285852" y="4786322"/>
            <a:ext cx="449777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strike="sngStrike" dirty="0" err="1" smtClean="0"/>
              <a:t>v.add</a:t>
            </a:r>
            <a:r>
              <a:rPr lang="en-US" altLang="ko-KR" sz="1600" strike="sngStrike" dirty="0" smtClean="0"/>
              <a:t>(5,  "</a:t>
            </a:r>
            <a:r>
              <a:rPr lang="en-US" altLang="ko-KR" sz="1600" strike="sngStrike" dirty="0" err="1" smtClean="0"/>
              <a:t>Sahni</a:t>
            </a:r>
            <a:r>
              <a:rPr lang="en-US" altLang="ko-KR" sz="1600" strike="sngStrike" dirty="0" smtClean="0"/>
              <a:t>"); </a:t>
            </a:r>
            <a:r>
              <a:rPr lang="en-US" altLang="ko-KR" sz="1600" dirty="0" smtClean="0"/>
              <a:t>// </a:t>
            </a:r>
            <a:r>
              <a:rPr lang="en-US" altLang="ko-KR" sz="1600" dirty="0" err="1" smtClean="0"/>
              <a:t>v.size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인 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보다 큰 곳에 삽입 불가능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오류</a:t>
            </a:r>
            <a:endParaRPr lang="en-US" altLang="ko-KR" sz="1600" dirty="0" smtClean="0"/>
          </a:p>
        </p:txBody>
      </p:sp>
      <p:sp>
        <p:nvSpPr>
          <p:cNvPr id="70" name="슬라이드 번호 개체 틀 6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42844" y="3071810"/>
            <a:ext cx="88582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85852" y="1643050"/>
            <a:ext cx="118776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v.remove</a:t>
            </a:r>
            <a:r>
              <a:rPr lang="en-US" altLang="ko-KR" sz="1600" dirty="0" smtClean="0"/>
              <a:t>(1);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000760" y="1500174"/>
            <a:ext cx="3071834" cy="642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43504" y="1643050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/>
          <p:cNvSpPr/>
          <p:nvPr/>
        </p:nvSpPr>
        <p:spPr>
          <a:xfrm>
            <a:off x="5286380" y="1714488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8" idx="6"/>
          </p:cNvCxnSpPr>
          <p:nvPr/>
        </p:nvCxnSpPr>
        <p:spPr>
          <a:xfrm>
            <a:off x="5429256" y="178592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4942" y="1357298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v</a:t>
            </a:r>
            <a:endParaRPr lang="ko-KR" altLang="en-US" sz="16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072198" y="1643050"/>
          <a:ext cx="280037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3"/>
                <a:gridCol w="400053"/>
                <a:gridCol w="400053"/>
                <a:gridCol w="400053"/>
                <a:gridCol w="400053"/>
                <a:gridCol w="400053"/>
                <a:gridCol w="400053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929322" y="2357430"/>
            <a:ext cx="642942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"Hello"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2" idx="0"/>
            <a:endCxn id="21" idx="4"/>
          </p:cNvCxnSpPr>
          <p:nvPr/>
        </p:nvCxnSpPr>
        <p:spPr>
          <a:xfrm rot="5400000" flipH="1" flipV="1">
            <a:off x="6054338" y="2125257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4" idx="0"/>
            <a:endCxn id="22" idx="4"/>
          </p:cNvCxnSpPr>
          <p:nvPr/>
        </p:nvCxnSpPr>
        <p:spPr>
          <a:xfrm rot="16200000" flipV="1">
            <a:off x="6625843" y="1946661"/>
            <a:ext cx="428628" cy="3929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29322" y="2714620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String</a:t>
            </a:r>
            <a:endParaRPr lang="ko-KR" altLang="en-US" sz="1400"/>
          </a:p>
        </p:txBody>
      </p:sp>
      <p:sp>
        <p:nvSpPr>
          <p:cNvPr id="21" name="순서도: 연결자 20"/>
          <p:cNvSpPr/>
          <p:nvPr/>
        </p:nvSpPr>
        <p:spPr>
          <a:xfrm>
            <a:off x="6215074" y="1785926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/>
          <p:cNvSpPr/>
          <p:nvPr/>
        </p:nvSpPr>
        <p:spPr>
          <a:xfrm>
            <a:off x="6572264" y="1785926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7000892" y="1785926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4" idx="5"/>
            <a:endCxn id="42" idx="0"/>
          </p:cNvCxnSpPr>
          <p:nvPr/>
        </p:nvCxnSpPr>
        <p:spPr>
          <a:xfrm rot="16200000" flipH="1">
            <a:off x="7265720" y="1765002"/>
            <a:ext cx="449552" cy="7353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0" y="1643050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rgbClr val="0070C0"/>
                </a:solidFill>
              </a:rPr>
              <a:t>요소 객체 삭제</a:t>
            </a:r>
            <a:endParaRPr lang="ko-KR" altLang="en-US" sz="1600">
              <a:solidFill>
                <a:srgbClr val="0070C0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42844" y="1357298"/>
            <a:ext cx="88582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85852" y="3357562"/>
            <a:ext cx="312771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Person last = (Person)</a:t>
            </a:r>
            <a:r>
              <a:rPr lang="en-US" altLang="ko-KR" sz="1600" dirty="0" err="1" smtClean="0"/>
              <a:t>v.lastElement</a:t>
            </a:r>
            <a:r>
              <a:rPr lang="en-US" altLang="ko-KR" sz="1600" dirty="0" smtClean="0"/>
              <a:t>();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143504" y="3357562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연결자 55"/>
          <p:cNvSpPr/>
          <p:nvPr/>
        </p:nvSpPr>
        <p:spPr>
          <a:xfrm>
            <a:off x="5286380" y="3429000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143504" y="307181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last</a:t>
            </a:r>
            <a:endParaRPr lang="ko-KR" alt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3357562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rgbClr val="0070C0"/>
                </a:solidFill>
              </a:rPr>
              <a:t>마지막 요소 객체</a:t>
            </a:r>
            <a:endParaRPr lang="ko-KR" altLang="en-US" sz="1600">
              <a:solidFill>
                <a:srgbClr val="0070C0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142844" y="3857628"/>
            <a:ext cx="88582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자유형 74"/>
          <p:cNvSpPr/>
          <p:nvPr/>
        </p:nvSpPr>
        <p:spPr>
          <a:xfrm>
            <a:off x="5432613" y="2714620"/>
            <a:ext cx="2211222" cy="799545"/>
          </a:xfrm>
          <a:custGeom>
            <a:avLst/>
            <a:gdLst>
              <a:gd name="connsiteX0" fmla="*/ 0 w 2931459"/>
              <a:gd name="connsiteY0" fmla="*/ 975659 h 975659"/>
              <a:gd name="connsiteX1" fmla="*/ 995082 w 2931459"/>
              <a:gd name="connsiteY1" fmla="*/ 939800 h 975659"/>
              <a:gd name="connsiteX2" fmla="*/ 2034988 w 2931459"/>
              <a:gd name="connsiteY2" fmla="*/ 643965 h 975659"/>
              <a:gd name="connsiteX3" fmla="*/ 2662517 w 2931459"/>
              <a:gd name="connsiteY3" fmla="*/ 106082 h 975659"/>
              <a:gd name="connsiteX4" fmla="*/ 2931459 w 2931459"/>
              <a:gd name="connsiteY4" fmla="*/ 7470 h 97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1459" h="975659">
                <a:moveTo>
                  <a:pt x="0" y="975659"/>
                </a:moveTo>
                <a:lnTo>
                  <a:pt x="995082" y="939800"/>
                </a:lnTo>
                <a:cubicBezTo>
                  <a:pt x="1334247" y="884518"/>
                  <a:pt x="1757082" y="782918"/>
                  <a:pt x="2034988" y="643965"/>
                </a:cubicBezTo>
                <a:cubicBezTo>
                  <a:pt x="2312894" y="505012"/>
                  <a:pt x="2513105" y="212165"/>
                  <a:pt x="2662517" y="106082"/>
                </a:cubicBezTo>
                <a:cubicBezTo>
                  <a:pt x="2811929" y="0"/>
                  <a:pt x="2871694" y="3735"/>
                  <a:pt x="2931459" y="747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285852" y="4143380"/>
            <a:ext cx="26380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v.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removeAllElements</a:t>
            </a:r>
            <a:r>
              <a:rPr lang="en-US" altLang="ko-KR" sz="1600" dirty="0" smtClean="0"/>
              <a:t>();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000760" y="4000504"/>
            <a:ext cx="3071834" cy="642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5143504" y="4143380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순서도: 연결자 79"/>
          <p:cNvSpPr/>
          <p:nvPr/>
        </p:nvSpPr>
        <p:spPr>
          <a:xfrm>
            <a:off x="5286380" y="4214818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/>
          <p:cNvCxnSpPr>
            <a:stCxn id="80" idx="6"/>
          </p:cNvCxnSpPr>
          <p:nvPr/>
        </p:nvCxnSpPr>
        <p:spPr>
          <a:xfrm>
            <a:off x="5429256" y="428625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214942" y="3857628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v</a:t>
            </a:r>
            <a:endParaRPr lang="ko-KR" altLang="en-US" sz="1600" dirty="0"/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6072198" y="4143380"/>
          <a:ext cx="280037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3"/>
                <a:gridCol w="400053"/>
                <a:gridCol w="400053"/>
                <a:gridCol w="400053"/>
                <a:gridCol w="400053"/>
                <a:gridCol w="400053"/>
                <a:gridCol w="400053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0" y="4143380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rgbClr val="0070C0"/>
                </a:solidFill>
              </a:rPr>
              <a:t>모든 요소 객체 삭제</a:t>
            </a:r>
            <a:endParaRPr lang="ko-KR" altLang="en-US" sz="1600">
              <a:solidFill>
                <a:srgbClr val="0070C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500958" y="2357430"/>
            <a:ext cx="714380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72396" y="2643182"/>
            <a:ext cx="640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Person</a:t>
            </a:r>
            <a:endParaRPr lang="ko-KR" altLang="en-US" sz="1400"/>
          </a:p>
        </p:txBody>
      </p:sp>
      <p:sp>
        <p:nvSpPr>
          <p:cNvPr id="44" name="직사각형 43"/>
          <p:cNvSpPr/>
          <p:nvPr/>
        </p:nvSpPr>
        <p:spPr>
          <a:xfrm>
            <a:off x="6715140" y="2357430"/>
            <a:ext cx="642942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"Sahni"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15140" y="2714620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String</a:t>
            </a:r>
            <a:endParaRPr lang="ko-KR" altLang="en-US" sz="1400"/>
          </a:p>
        </p:txBody>
      </p:sp>
      <p:sp>
        <p:nvSpPr>
          <p:cNvPr id="48" name="TextBox 47"/>
          <p:cNvSpPr txBox="1"/>
          <p:nvPr/>
        </p:nvSpPr>
        <p:spPr>
          <a:xfrm>
            <a:off x="1285852" y="2285992"/>
            <a:ext cx="36147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strike="sngStrike" dirty="0" err="1" smtClean="0"/>
              <a:t>v.remove</a:t>
            </a:r>
            <a:r>
              <a:rPr lang="en-US" altLang="ko-KR" sz="1600" strike="sngStrike" dirty="0" smtClean="0"/>
              <a:t>(4); </a:t>
            </a:r>
            <a:r>
              <a:rPr lang="en-US" altLang="ko-KR" sz="1600" dirty="0" smtClean="0"/>
              <a:t>//  </a:t>
            </a:r>
            <a:r>
              <a:rPr lang="ko-KR" altLang="en-US" sz="1600" dirty="0" smtClean="0"/>
              <a:t>인덱스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에 요소 객체가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없으므로 오류</a:t>
            </a:r>
            <a:endParaRPr lang="en-US" altLang="ko-KR" sz="1600" dirty="0" smtClean="0"/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11100</TotalTime>
  <Words>2939</Words>
  <Application>Microsoft Office PowerPoint</Application>
  <PresentationFormat>화면 슬라이드 쇼(4:3)</PresentationFormat>
  <Paragraphs>1045</Paragraphs>
  <Slides>46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가을</vt:lpstr>
      <vt:lpstr>제 8 장 제네릭과 컬렉션 </vt:lpstr>
      <vt:lpstr>컬렉션(collection)의 개념</vt:lpstr>
      <vt:lpstr>배열과 컬렉션의 개념 차이</vt:lpstr>
      <vt:lpstr>컬렉션을 위한 인터페이스와 클래스</vt:lpstr>
      <vt:lpstr>Vector 클래스</vt:lpstr>
      <vt:lpstr>Vector 객체의 내부 구성</vt:lpstr>
      <vt:lpstr>Vector 클래스의 주요 메소드</vt:lpstr>
      <vt:lpstr>슬라이드 8</vt:lpstr>
      <vt:lpstr>슬라이드 9</vt:lpstr>
      <vt:lpstr>컬렉션과 자동 박싱/언박싱</vt:lpstr>
      <vt:lpstr>예제 8-1 : 벡터 내의 모든 요소 객체 출력하기</vt:lpstr>
      <vt:lpstr>예제 8-2 : 벡터에 있는 객체 중에서 정수 값만 모두 더하기</vt:lpstr>
      <vt:lpstr>ArrayList 클래스</vt:lpstr>
      <vt:lpstr>ArrayList 객체의 내부 구성</vt:lpstr>
      <vt:lpstr>ArrayList 클래스의 주요 메소드</vt:lpstr>
      <vt:lpstr>슬라이드 16</vt:lpstr>
      <vt:lpstr>슬라이드 17</vt:lpstr>
      <vt:lpstr>예제 8-3 : ArrayList 내의 모든 요소 객체 출력하기</vt:lpstr>
      <vt:lpstr>Hashtable 클래스</vt:lpstr>
      <vt:lpstr>Hashtable의 내부 구성과 put(), get() 메소드</vt:lpstr>
      <vt:lpstr>Hashtable 클래스의 주요 메소드</vt:lpstr>
      <vt:lpstr>해쉬테이블의 조작 사례</vt:lpstr>
      <vt:lpstr>슬라이드 23</vt:lpstr>
      <vt:lpstr>예제 8-4 : Hashtable 내의 모든 값 알아내기</vt:lpstr>
      <vt:lpstr>예제 8-5 : Hashtable 검색</vt:lpstr>
      <vt:lpstr>LinkedList 클래스</vt:lpstr>
      <vt:lpstr>LinkedList의 내부 구성과 put(), get() 메소드</vt:lpstr>
      <vt:lpstr>Iterator 활용</vt:lpstr>
      <vt:lpstr>예제 8-6 : Iterator를 이용하여 ArrayList 내의 모든 요소 객체 출력하기</vt:lpstr>
      <vt:lpstr>Collections 클래스 활용</vt:lpstr>
      <vt:lpstr>예제 8-7 : Collections 클래스의 활용</vt:lpstr>
      <vt:lpstr>JDK 1.5 이전 자바의 컬렉션 문제점</vt:lpstr>
      <vt:lpstr>JDK 1.5 이전 버전의 Vector 클래스의 예</vt:lpstr>
      <vt:lpstr>제네릭의 기본 개념</vt:lpstr>
      <vt:lpstr>제네릭 Vector를 설명하는 자바 API</vt:lpstr>
      <vt:lpstr>제네릭 컬렉션 사용하기</vt:lpstr>
      <vt:lpstr>예제 8-8 : 제네릭 Vector 사용하기</vt:lpstr>
      <vt:lpstr>예제 8-9 : 제네릭 타입을 두 개 가진 제네릭 Hashtable 사용하기</vt:lpstr>
      <vt:lpstr>제네릭 클래스와 인터페이스 선언</vt:lpstr>
      <vt:lpstr>타입 매개 변수</vt:lpstr>
      <vt:lpstr>제네릭 클래스, 인터페이스 사용</vt:lpstr>
      <vt:lpstr>예제 8-10 : 스택</vt:lpstr>
      <vt:lpstr>제네릭과 배열</vt:lpstr>
      <vt:lpstr>제네릭 메소드</vt:lpstr>
      <vt:lpstr>예제 8-11 : 스택의 내용을 반대로 만드는 제네릭 메소드 만들기</vt:lpstr>
      <vt:lpstr>제네릭의 장점</vt:lpstr>
    </vt:vector>
  </TitlesOfParts>
  <Company>한성대학교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Windows User</cp:lastModifiedBy>
  <cp:revision>1666</cp:revision>
  <dcterms:created xsi:type="dcterms:W3CDTF">2009-09-01T01:24:33Z</dcterms:created>
  <dcterms:modified xsi:type="dcterms:W3CDTF">2011-07-31T20:31:28Z</dcterms:modified>
</cp:coreProperties>
</file>