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89" r:id="rId4"/>
    <p:sldId id="291" r:id="rId5"/>
    <p:sldId id="292" r:id="rId6"/>
    <p:sldId id="293" r:id="rId7"/>
    <p:sldId id="260" r:id="rId8"/>
    <p:sldId id="261" r:id="rId9"/>
    <p:sldId id="257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88" r:id="rId19"/>
    <p:sldId id="272" r:id="rId20"/>
    <p:sldId id="294" r:id="rId21"/>
    <p:sldId id="274" r:id="rId22"/>
    <p:sldId id="275" r:id="rId23"/>
    <p:sldId id="277" r:id="rId24"/>
    <p:sldId id="276" r:id="rId25"/>
    <p:sldId id="295" r:id="rId26"/>
    <p:sldId id="278" r:id="rId27"/>
    <p:sldId id="285" r:id="rId28"/>
    <p:sldId id="279" r:id="rId29"/>
    <p:sldId id="280" r:id="rId30"/>
    <p:sldId id="290" r:id="rId31"/>
    <p:sldId id="286" r:id="rId32"/>
    <p:sldId id="281" r:id="rId33"/>
    <p:sldId id="282" r:id="rId34"/>
    <p:sldId id="287" r:id="rId35"/>
    <p:sldId id="283" r:id="rId36"/>
    <p:sldId id="28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3C7"/>
    <a:srgbClr val="3FB3FB"/>
    <a:srgbClr val="83CFFD"/>
    <a:srgbClr val="6CC5FC"/>
    <a:srgbClr val="26A9FA"/>
    <a:srgbClr val="00FF00"/>
    <a:srgbClr val="DCE6F0"/>
    <a:srgbClr val="FDFDA9"/>
    <a:srgbClr val="ADA5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76" autoAdjust="0"/>
  </p:normalViewPr>
  <p:slideViewPr>
    <p:cSldViewPr>
      <p:cViewPr varScale="1">
        <p:scale>
          <a:sx n="108" d="100"/>
          <a:sy n="108" d="100"/>
        </p:scale>
        <p:origin x="-4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5734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361B65-1847-491B-A07E-E13FD251F4D3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0CE4E2A-18A7-480B-9E8A-11BBB94A51E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EBC85B7F-B1C0-460B-8087-CAE2C555F882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86C5327-B35A-4B4B-B5CA-32056E606762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58783758-81AC-4509-B2C0-C1F893E8B44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7000298D-BC0D-4927-BCBF-D7246743309F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AD0C340-AE3B-43C6-9099-C6000EA87D61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0C0B937-A950-4710-926C-5437FC9C600F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B31592FF-B450-4121-89AE-7B425AE213B5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8C32E521-CE7C-4B98-8993-DEC9DF6C3B94}" type="datetime1">
              <a:rPr lang="ko-KR" altLang="en-US" smtClean="0"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장 자바의 </a:t>
            </a:r>
            <a:r>
              <a:rPr lang="en-US" altLang="ko-KR" dirty="0" smtClean="0"/>
              <a:t>GUI, 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자로 시작</a:t>
            </a:r>
            <a:endParaRPr lang="en-US" altLang="ko-KR" dirty="0" smtClean="0"/>
          </a:p>
          <a:p>
            <a:r>
              <a:rPr lang="ko-KR" altLang="en-US" dirty="0" smtClean="0"/>
              <a:t>화려하고 다양한 컴포넌트로 쉽게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스윙 컴포넌트는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는 상속받는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상속받는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err="1" smtClean="0"/>
              <a:t>JComponent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중요한 추상 클래스 </a:t>
            </a:r>
            <a:endParaRPr lang="en-US" altLang="ko-KR" dirty="0" smtClean="0"/>
          </a:p>
          <a:p>
            <a:pPr lvl="2"/>
            <a:r>
              <a:rPr lang="ko-KR" altLang="en-US" dirty="0"/>
              <a:t>스윙 컴포넌트의 공통적인 속성 구현</a:t>
            </a:r>
            <a:endParaRPr lang="en-US" altLang="ko-KR" dirty="0"/>
          </a:p>
          <a:p>
            <a:pPr lvl="2"/>
            <a:r>
              <a:rPr lang="en-US" altLang="ko-KR" strike="sngStrike" dirty="0" smtClean="0"/>
              <a:t>new </a:t>
            </a:r>
            <a:r>
              <a:rPr lang="en-US" altLang="ko-KR" strike="sngStrike" dirty="0" err="1" smtClean="0"/>
              <a:t>JComponent</a:t>
            </a:r>
            <a:r>
              <a:rPr lang="en-US" altLang="ko-KR" strike="sngStrike" dirty="0" smtClean="0"/>
              <a:t>()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객체는 다른 컨테이너에 포함될 수 있는 컴포넌트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속하지 않고도 독립적으로 존재하고 화면에 </a:t>
            </a:r>
            <a:r>
              <a:rPr lang="ko-KR" altLang="en-US" dirty="0" err="1" smtClean="0"/>
              <a:t>출력가능한</a:t>
            </a:r>
            <a:r>
              <a:rPr lang="ko-KR" altLang="en-US" dirty="0" smtClean="0"/>
              <a:t> 컨테이너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ko-KR" altLang="en-US" dirty="0" smtClean="0"/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컨테이너에 포함되어야 비로소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35759"/>
            <a:ext cx="4049384" cy="28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2844" y="1571612"/>
            <a:ext cx="4143404" cy="3857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1928802"/>
            <a:ext cx="3556025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2143116"/>
            <a:ext cx="1428760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643446"/>
            <a:ext cx="7858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5072074"/>
            <a:ext cx="21431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컨테이너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57422" y="2143116"/>
            <a:ext cx="1357323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1736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71736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1736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62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8662" y="335756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4480" y="442913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JButton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7422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3794234" y="5108028"/>
            <a:ext cx="1481959" cy="157655"/>
          </a:xfrm>
          <a:custGeom>
            <a:avLst/>
            <a:gdLst>
              <a:gd name="connsiteX0" fmla="*/ 1481959 w 1481959"/>
              <a:gd name="connsiteY0" fmla="*/ 0 h 157655"/>
              <a:gd name="connsiteX1" fmla="*/ 1229711 w 1481959"/>
              <a:gd name="connsiteY1" fmla="*/ 115613 h 157655"/>
              <a:gd name="connsiteX2" fmla="*/ 504497 w 1481959"/>
              <a:gd name="connsiteY2" fmla="*/ 94593 h 157655"/>
              <a:gd name="connsiteX3" fmla="*/ 0 w 1481959"/>
              <a:gd name="connsiteY3" fmla="*/ 157655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959" h="157655">
                <a:moveTo>
                  <a:pt x="1481959" y="0"/>
                </a:moveTo>
                <a:cubicBezTo>
                  <a:pt x="1437290" y="49924"/>
                  <a:pt x="1392621" y="99848"/>
                  <a:pt x="1229711" y="115613"/>
                </a:cubicBezTo>
                <a:cubicBezTo>
                  <a:pt x="1066801" y="131378"/>
                  <a:pt x="709449" y="87586"/>
                  <a:pt x="504497" y="94593"/>
                </a:cubicBezTo>
                <a:cubicBezTo>
                  <a:pt x="299545" y="101600"/>
                  <a:pt x="149772" y="129627"/>
                  <a:pt x="0" y="157655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3657600" y="4635152"/>
            <a:ext cx="1513490" cy="126033"/>
          </a:xfrm>
          <a:custGeom>
            <a:avLst/>
            <a:gdLst>
              <a:gd name="connsiteX0" fmla="*/ 1492469 w 1492469"/>
              <a:gd name="connsiteY0" fmla="*/ 52551 h 325820"/>
              <a:gd name="connsiteX1" fmla="*/ 1008993 w 1492469"/>
              <a:gd name="connsiteY1" fmla="*/ 31531 h 325820"/>
              <a:gd name="connsiteX2" fmla="*/ 641131 w 1492469"/>
              <a:gd name="connsiteY2" fmla="*/ 241737 h 325820"/>
              <a:gd name="connsiteX3" fmla="*/ 0 w 1492469"/>
              <a:gd name="connsiteY3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469" h="325820">
                <a:moveTo>
                  <a:pt x="1492469" y="52551"/>
                </a:moveTo>
                <a:cubicBezTo>
                  <a:pt x="1321676" y="26275"/>
                  <a:pt x="1150883" y="0"/>
                  <a:pt x="1008993" y="31531"/>
                </a:cubicBezTo>
                <a:cubicBezTo>
                  <a:pt x="867103" y="63062"/>
                  <a:pt x="809296" y="192689"/>
                  <a:pt x="641131" y="241737"/>
                </a:cubicBezTo>
                <a:cubicBezTo>
                  <a:pt x="472966" y="290785"/>
                  <a:pt x="108607" y="310054"/>
                  <a:pt x="0" y="32582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247696" y="3894082"/>
            <a:ext cx="4115937" cy="141890"/>
          </a:xfrm>
          <a:custGeom>
            <a:avLst/>
            <a:gdLst>
              <a:gd name="connsiteX0" fmla="*/ 4088524 w 4088524"/>
              <a:gd name="connsiteY0" fmla="*/ 0 h 283779"/>
              <a:gd name="connsiteX1" fmla="*/ 3121572 w 4088524"/>
              <a:gd name="connsiteY1" fmla="*/ 210207 h 283779"/>
              <a:gd name="connsiteX2" fmla="*/ 1797269 w 4088524"/>
              <a:gd name="connsiteY2" fmla="*/ 241738 h 283779"/>
              <a:gd name="connsiteX3" fmla="*/ 693682 w 4088524"/>
              <a:gd name="connsiteY3" fmla="*/ 189186 h 283779"/>
              <a:gd name="connsiteX4" fmla="*/ 0 w 4088524"/>
              <a:gd name="connsiteY4" fmla="*/ 283779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524" h="283779">
                <a:moveTo>
                  <a:pt x="4088524" y="0"/>
                </a:moveTo>
                <a:cubicBezTo>
                  <a:pt x="3795986" y="84958"/>
                  <a:pt x="3503448" y="169917"/>
                  <a:pt x="3121572" y="210207"/>
                </a:cubicBezTo>
                <a:cubicBezTo>
                  <a:pt x="2739696" y="250497"/>
                  <a:pt x="2201917" y="245241"/>
                  <a:pt x="1797269" y="241738"/>
                </a:cubicBezTo>
                <a:cubicBezTo>
                  <a:pt x="1392621" y="238235"/>
                  <a:pt x="993227" y="182179"/>
                  <a:pt x="693682" y="189186"/>
                </a:cubicBezTo>
                <a:cubicBezTo>
                  <a:pt x="394137" y="196193"/>
                  <a:pt x="197068" y="239986"/>
                  <a:pt x="0" y="28377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629103" y="3464718"/>
            <a:ext cx="3541987" cy="487171"/>
          </a:xfrm>
          <a:custGeom>
            <a:avLst/>
            <a:gdLst>
              <a:gd name="connsiteX0" fmla="*/ 3541987 w 3541987"/>
              <a:gd name="connsiteY0" fmla="*/ 0 h 851338"/>
              <a:gd name="connsiteX1" fmla="*/ 3090042 w 3541987"/>
              <a:gd name="connsiteY1" fmla="*/ 31531 h 851338"/>
              <a:gd name="connsiteX2" fmla="*/ 2375338 w 3541987"/>
              <a:gd name="connsiteY2" fmla="*/ 189186 h 851338"/>
              <a:gd name="connsiteX3" fmla="*/ 1513490 w 3541987"/>
              <a:gd name="connsiteY3" fmla="*/ 504496 h 851338"/>
              <a:gd name="connsiteX4" fmla="*/ 273269 w 3541987"/>
              <a:gd name="connsiteY4" fmla="*/ 777765 h 851338"/>
              <a:gd name="connsiteX5" fmla="*/ 0 w 3541987"/>
              <a:gd name="connsiteY5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1987" h="851338">
                <a:moveTo>
                  <a:pt x="3541987" y="0"/>
                </a:moveTo>
                <a:cubicBezTo>
                  <a:pt x="3413235" y="0"/>
                  <a:pt x="3284484" y="0"/>
                  <a:pt x="3090042" y="31531"/>
                </a:cubicBezTo>
                <a:cubicBezTo>
                  <a:pt x="2895601" y="63062"/>
                  <a:pt x="2638097" y="110359"/>
                  <a:pt x="2375338" y="189186"/>
                </a:cubicBezTo>
                <a:cubicBezTo>
                  <a:pt x="2112579" y="268013"/>
                  <a:pt x="1863835" y="406400"/>
                  <a:pt x="1513490" y="504496"/>
                </a:cubicBezTo>
                <a:cubicBezTo>
                  <a:pt x="1163145" y="602592"/>
                  <a:pt x="525517" y="719958"/>
                  <a:pt x="273269" y="777765"/>
                </a:cubicBezTo>
                <a:cubicBezTo>
                  <a:pt x="21021" y="835572"/>
                  <a:pt x="10510" y="843455"/>
                  <a:pt x="0" y="851338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00760" y="542926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스윙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472" y="5572140"/>
            <a:ext cx="27350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스윙의 컨테이너와 컴포넌트의 포함 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프레임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프레임에 스윙 컴포넌트 붙이기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main()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스윙 프로그램을 작성하기 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 // </a:t>
            </a:r>
            <a:r>
              <a:rPr lang="ko-KR" altLang="en-US" dirty="0"/>
              <a:t>그래픽 처리를 위한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 // AWT </a:t>
            </a:r>
            <a:r>
              <a:rPr lang="ko-KR" altLang="en-US" dirty="0"/>
              <a:t>이벤트 사용을 위한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 // </a:t>
            </a:r>
            <a:r>
              <a:rPr lang="ko-KR" altLang="en-US" dirty="0"/>
              <a:t>스윙 컴포넌트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 // </a:t>
            </a:r>
            <a:r>
              <a:rPr lang="ko-KR" altLang="en-US" dirty="0"/>
              <a:t>스윙 이벤트를 위한 경로명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모든 스윙 컴포넌트를 담는 최상위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endParaRPr lang="en-US" altLang="ko-KR" dirty="0" smtClean="0"/>
          </a:p>
          <a:p>
            <a:r>
              <a:rPr lang="ko-KR" altLang="en-US" dirty="0" smtClean="0"/>
              <a:t>하나의 스윙 응용프로그램에 하나의 프레임 존재</a:t>
            </a:r>
            <a:endParaRPr lang="en-US" altLang="ko-KR" dirty="0" smtClean="0"/>
          </a:p>
          <a:p>
            <a:r>
              <a:rPr lang="ko-KR" altLang="en-US" dirty="0" smtClean="0"/>
              <a:t>프레임이 닫히면 프레임 내의 모든 컴포넌트도 사멸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화면에서 사라짐</a:t>
            </a:r>
            <a:endParaRPr lang="en-US" altLang="ko-KR" dirty="0" smtClean="0"/>
          </a:p>
          <a:p>
            <a:r>
              <a:rPr lang="ko-KR" altLang="en-US" dirty="0" smtClean="0"/>
              <a:t>스윙 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기본 구성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Frame</a:t>
              </a: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Content Pane</a:t>
              </a:r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Menu Bar</a:t>
              </a:r>
              <a:endParaRPr lang="ko-KR" altLang="en-US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1892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타이틀 바를 </a:t>
              </a:r>
              <a:r>
                <a:rPr lang="ko-KR" altLang="en-US" dirty="0" smtClean="0"/>
                <a:t>가진 </a:t>
              </a:r>
              <a:r>
                <a:rPr lang="en-US" altLang="ko-KR" dirty="0" smtClean="0"/>
                <a:t>Frame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메뉴바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86182" y="5500702"/>
              <a:ext cx="11464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화면에 출력된</a:t>
              </a:r>
              <a:endParaRPr lang="en-US" altLang="ko-KR" smtClean="0"/>
            </a:p>
            <a:p>
              <a:r>
                <a:rPr lang="ko-KR" altLang="en-US" smtClean="0"/>
                <a:t>모든 컴포넌트들이</a:t>
              </a:r>
              <a:endParaRPr lang="en-US" altLang="ko-KR" smtClean="0"/>
            </a:p>
            <a:p>
              <a:r>
                <a:rPr lang="ko-KR" altLang="en-US" smtClean="0"/>
                <a:t>부착되는 공간</a:t>
              </a: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84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JFrame</a:t>
              </a:r>
              <a:endParaRPr lang="ko-KR" altLang="en-US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두 번째 방법이 선호됨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3822" y="3379587"/>
            <a:ext cx="3566426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javax.swing</a:t>
            </a:r>
            <a:r>
              <a:rPr lang="en-US" altLang="ko-KR" sz="1600" dirty="0" smtClean="0"/>
              <a:t>.*;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 extends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{</a:t>
            </a:r>
          </a:p>
          <a:p>
            <a:pPr defTabSz="271463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() {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setTitle</a:t>
            </a:r>
            <a:r>
              <a:rPr lang="en-US" altLang="ko-KR" sz="1600" dirty="0" smtClean="0"/>
              <a:t>("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프레임</a:t>
            </a:r>
            <a:r>
              <a:rPr lang="en-US" altLang="ko-KR" sz="1600" dirty="0" smtClean="0"/>
              <a:t>");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(300,300);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(true);</a:t>
            </a:r>
          </a:p>
          <a:p>
            <a:pPr defTabSz="271463"/>
            <a:r>
              <a:rPr lang="en-US" altLang="ko-KR" sz="1600" dirty="0" smtClean="0"/>
              <a:t>	}</a:t>
            </a:r>
          </a:p>
          <a:p>
            <a:pPr defTabSz="271463"/>
            <a:endParaRPr lang="en-US" altLang="ko-KR" sz="1600" dirty="0" smtClean="0"/>
          </a:p>
          <a:p>
            <a:pPr defTabSz="271463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 mf = new </a:t>
            </a:r>
            <a:r>
              <a:rPr lang="en-US" altLang="ko-KR" sz="1600" dirty="0" err="1" smtClean="0"/>
              <a:t>MyFrame</a:t>
            </a:r>
            <a:r>
              <a:rPr lang="en-US" altLang="ko-KR" sz="1600" dirty="0" smtClean="0"/>
              <a:t>();</a:t>
            </a:r>
          </a:p>
          <a:p>
            <a:pPr defTabSz="271463"/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3" y="3400115"/>
            <a:ext cx="3947427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javax.swing</a:t>
            </a:r>
            <a:r>
              <a:rPr lang="en-US" altLang="ko-KR" sz="1600" dirty="0" smtClean="0"/>
              <a:t>.*;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MyApp</a:t>
            </a:r>
            <a:r>
              <a:rPr lang="en-US" altLang="ko-KR" sz="1600" dirty="0" smtClean="0"/>
              <a:t> {</a:t>
            </a:r>
          </a:p>
          <a:p>
            <a:pPr defTabSz="271463"/>
            <a:r>
              <a:rPr lang="en-US" altLang="ko-KR" sz="1600" dirty="0" smtClean="0"/>
              <a:t>	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 f = new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();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f.setTitle</a:t>
            </a:r>
            <a:r>
              <a:rPr lang="en-US" altLang="ko-KR" sz="1600" dirty="0" smtClean="0"/>
              <a:t>("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프레임</a:t>
            </a:r>
            <a:r>
              <a:rPr lang="en-US" altLang="ko-KR" sz="1600" dirty="0" smtClean="0"/>
              <a:t>");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f.setSize</a:t>
            </a:r>
            <a:r>
              <a:rPr lang="en-US" altLang="ko-KR" sz="1600" dirty="0" smtClean="0"/>
              <a:t>(300,300);</a:t>
            </a:r>
          </a:p>
          <a:p>
            <a:pPr defTabSz="271463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f.setVisible</a:t>
            </a:r>
            <a:r>
              <a:rPr lang="en-US" altLang="ko-KR" sz="1600" dirty="0" smtClean="0"/>
              <a:t>(true);</a:t>
            </a:r>
          </a:p>
          <a:p>
            <a:pPr defTabSz="271463"/>
            <a:r>
              <a:rPr lang="en-US" altLang="ko-KR" sz="1600" dirty="0" smtClean="0"/>
              <a:t>	}</a:t>
            </a:r>
          </a:p>
          <a:p>
            <a:r>
              <a:rPr lang="en-US" altLang="ko-KR" sz="1600" dirty="0" smtClean="0"/>
              <a:t>}</a:t>
            </a:r>
          </a:p>
          <a:p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459832"/>
            <a:ext cx="330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main()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메소드에서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JFrame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객체를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멤버를 이용하여 프레임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확장성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융통성 결여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3822" y="2808083"/>
            <a:ext cx="3743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JFrame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을 상속받은 클래스를 만들어 프레임을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main()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단순히 프레임 객체를 생성하는 역할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타이틀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rot="10800000" flipV="1">
            <a:off x="6858016" y="184666"/>
            <a:ext cx="357190" cy="172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6143636" y="35716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0694" y="20002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7465227" y="1535905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15338" y="2500306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77" y="369332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912" y="3357562"/>
            <a:ext cx="321471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public static void main(String []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400" dirty="0" smtClean="0">
                <a:solidFill>
                  <a:srgbClr val="FF0000"/>
                </a:solidFill>
              </a:rPr>
              <a:t>) {</a:t>
            </a:r>
          </a:p>
          <a:p>
            <a:pPr defTabSz="271463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mf=new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pPr defTabSz="271463"/>
            <a:r>
              <a:rPr lang="en-US" altLang="ko-KR" sz="1400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58008"/>
            <a:ext cx="321471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pPr defTabSz="271463"/>
            <a:r>
              <a:rPr lang="en-US" altLang="ko-KR" sz="1400" dirty="0" smtClean="0"/>
              <a:t>		f. 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91510" y="3372652"/>
            <a:ext cx="317420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r>
              <a:rPr lang="en-US" altLang="ko-KR" sz="1400" dirty="0" smtClean="0"/>
              <a:t>}</a:t>
            </a:r>
          </a:p>
          <a:p>
            <a:pPr defTabSz="271463"/>
            <a:r>
              <a:rPr lang="en-US" altLang="ko-KR" sz="1400" dirty="0" smtClean="0">
                <a:solidFill>
                  <a:srgbClr val="FF0000"/>
                </a:solidFill>
              </a:rPr>
              <a:t>public class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MyApp</a:t>
            </a:r>
            <a:r>
              <a:rPr lang="en-US" altLang="ko-KR" sz="1400" dirty="0" smtClean="0">
                <a:solidFill>
                  <a:srgbClr val="FF0000"/>
                </a:solidFill>
              </a:rPr>
              <a:t> {</a:t>
            </a:r>
          </a:p>
          <a:p>
            <a:pPr defTabSz="271463"/>
            <a:r>
              <a:rPr lang="en-US" altLang="ko-KR" sz="1400" dirty="0" smtClean="0">
                <a:solidFill>
                  <a:srgbClr val="FF0000"/>
                </a:solidFill>
              </a:rPr>
              <a:t>	public static void main(String []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400" dirty="0" smtClean="0">
                <a:solidFill>
                  <a:srgbClr val="FF0000"/>
                </a:solidFill>
              </a:rPr>
              <a:t>) {</a:t>
            </a:r>
          </a:p>
          <a:p>
            <a:pPr defTabSz="271463"/>
            <a:r>
              <a:rPr lang="en-US" altLang="ko-KR" sz="1400" dirty="0" smtClean="0">
                <a:solidFill>
                  <a:srgbClr val="FF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 mf = new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MyFrame</a:t>
            </a:r>
            <a:r>
              <a:rPr lang="en-US" altLang="ko-KR" sz="1400" dirty="0" smtClean="0">
                <a:solidFill>
                  <a:srgbClr val="FF0000"/>
                </a:solidFill>
              </a:rPr>
              <a:t>();</a:t>
            </a:r>
          </a:p>
          <a:p>
            <a:pPr defTabSz="271463"/>
            <a:r>
              <a:rPr lang="en-US" altLang="ko-KR" sz="1400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58" y="836712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프레임에 컴포넌트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212510"/>
            <a:ext cx="8153400" cy="52864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타이틀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프레임 영역의 타이틀 바에 부착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공간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장에서 다룸</a:t>
            </a:r>
            <a:endParaRPr lang="en-US" altLang="ko-KR" dirty="0" smtClean="0"/>
          </a:p>
          <a:p>
            <a:r>
              <a:rPr lang="ko-KR" altLang="en-US" dirty="0" smtClean="0"/>
              <a:t>스윙 컴포넌트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컨텐트팬</a:t>
            </a:r>
            <a:r>
              <a:rPr lang="en-US" altLang="ko-KR" dirty="0" smtClean="0"/>
              <a:t>(Content Pane)</a:t>
            </a:r>
            <a:r>
              <a:rPr lang="ko-KR" altLang="en-US" dirty="0" smtClean="0"/>
              <a:t>에 부착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컨텐트팬</a:t>
            </a:r>
            <a:r>
              <a:rPr lang="ko-KR" altLang="en-US" dirty="0" smtClean="0"/>
              <a:t> 알아내기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컨텐트팬에</a:t>
            </a:r>
            <a:r>
              <a:rPr lang="ko-KR" altLang="en-US" dirty="0" smtClean="0"/>
              <a:t> 컴포넌트 달기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컨텐트팬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2492" y="4509120"/>
            <a:ext cx="321471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JDK 1.5 </a:t>
            </a:r>
            <a:r>
              <a:rPr lang="ko-KR" altLang="en-US" sz="1400" dirty="0" smtClean="0"/>
              <a:t>버전 아래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c.add</a:t>
            </a:r>
            <a:r>
              <a:rPr lang="en-US" altLang="ko-KR" sz="1400" dirty="0" smtClean="0"/>
              <a:t>(b);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43259" y="4509120"/>
            <a:ext cx="321471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JDK 1.5 </a:t>
            </a:r>
            <a:r>
              <a:rPr lang="ko-KR" altLang="en-US" sz="1400" dirty="0" smtClean="0"/>
              <a:t>버전부터는 다음과 같이도 가능함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err="1" smtClean="0"/>
              <a:t>frame.add</a:t>
            </a:r>
            <a:r>
              <a:rPr lang="en-US" altLang="ko-KR" sz="1400" dirty="0" smtClean="0"/>
              <a:t>(b);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5859072"/>
            <a:ext cx="321471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JPanel p = new JPanel();</a:t>
            </a:r>
          </a:p>
          <a:p>
            <a:r>
              <a:rPr lang="en-US" altLang="ko-KR" sz="1400" smtClean="0"/>
              <a:t>frame.setContentPane(p);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55214" y="1729615"/>
            <a:ext cx="55930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j-lt"/>
              </a:rPr>
              <a:t>JFrame</a:t>
            </a:r>
            <a:r>
              <a:rPr lang="en-US" altLang="ko-KR" sz="1400" dirty="0">
                <a:latin typeface="+mj-lt"/>
              </a:rPr>
              <a:t> frame = new </a:t>
            </a:r>
            <a:r>
              <a:rPr lang="en-US" altLang="ko-KR" sz="1400" dirty="0" err="1">
                <a:latin typeface="+mj-lt"/>
              </a:rPr>
              <a:t>JFrame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타이틀문자열</a:t>
            </a:r>
            <a:r>
              <a:rPr lang="en-US" altLang="ko-KR" sz="1400" dirty="0">
                <a:latin typeface="+mj-lt"/>
              </a:rPr>
              <a:t>"); // </a:t>
            </a:r>
            <a:r>
              <a:rPr lang="en-US" altLang="ko-KR" sz="1400" dirty="0" err="1">
                <a:latin typeface="+mj-lt"/>
              </a:rPr>
              <a:t>JFrame</a:t>
            </a:r>
            <a:r>
              <a:rPr lang="ko-KR" altLang="en-US" sz="1400" dirty="0">
                <a:latin typeface="+mj-lt"/>
              </a:rPr>
              <a:t>의 </a:t>
            </a:r>
            <a:r>
              <a:rPr lang="ko-KR" altLang="en-US" sz="1400" dirty="0" err="1">
                <a:latin typeface="+mj-lt"/>
              </a:rPr>
              <a:t>생성자에</a:t>
            </a:r>
            <a:r>
              <a:rPr lang="ko-KR" altLang="en-US" sz="1400" dirty="0">
                <a:latin typeface="+mj-lt"/>
              </a:rPr>
              <a:t> 타이틀 달기</a:t>
            </a:r>
          </a:p>
          <a:p>
            <a:r>
              <a:rPr lang="en-US" altLang="ko-KR" sz="1400" dirty="0" err="1">
                <a:latin typeface="+mj-lt"/>
              </a:rPr>
              <a:t>frame.setTitle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타이틀문자열</a:t>
            </a:r>
            <a:r>
              <a:rPr lang="en-US" altLang="ko-KR" sz="1400" dirty="0">
                <a:latin typeface="+mj-lt"/>
              </a:rPr>
              <a:t>"); // </a:t>
            </a:r>
            <a:r>
              <a:rPr lang="en-US" altLang="ko-KR" sz="1400" dirty="0" err="1">
                <a:latin typeface="+mj-lt"/>
              </a:rPr>
              <a:t>JFrame</a:t>
            </a:r>
            <a:r>
              <a:rPr lang="ko-KR" altLang="en-US" sz="1400" dirty="0">
                <a:latin typeface="+mj-lt"/>
              </a:rPr>
              <a:t>의 </a:t>
            </a:r>
            <a:r>
              <a:rPr lang="en-US" altLang="ko-KR" sz="1400" dirty="0" err="1">
                <a:latin typeface="+mj-lt"/>
              </a:rPr>
              <a:t>setTitle</a:t>
            </a:r>
            <a:r>
              <a:rPr lang="en-US" altLang="ko-KR" sz="1400" dirty="0">
                <a:latin typeface="+mj-lt"/>
              </a:rPr>
              <a:t>() </a:t>
            </a:r>
            <a:r>
              <a:rPr lang="ko-KR" altLang="en-US" sz="1400" dirty="0" err="1">
                <a:latin typeface="+mj-lt"/>
              </a:rPr>
              <a:t>메소드를</a:t>
            </a:r>
            <a:r>
              <a:rPr lang="ko-KR" altLang="en-US" sz="1400" dirty="0">
                <a:latin typeface="+mj-lt"/>
              </a:rPr>
              <a:t> 이용하는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82492" y="3501008"/>
            <a:ext cx="623565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Container </a:t>
            </a:r>
            <a:r>
              <a:rPr lang="en-US" altLang="ko-KR" sz="1400" dirty="0" err="1"/>
              <a:t>contentPane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frame.getContentPane</a:t>
            </a:r>
            <a:r>
              <a:rPr lang="en-US" altLang="ko-KR" sz="1400" dirty="0"/>
              <a:t>(); 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컨텐트팬을</a:t>
            </a:r>
            <a:r>
              <a:rPr lang="ko-KR" altLang="en-US" sz="1400" dirty="0"/>
              <a:t> 알아낸다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9-1 : </a:t>
            </a:r>
            <a:r>
              <a:rPr lang="ko-KR" altLang="en-US" dirty="0" smtClean="0"/>
              <a:t>컴포넌트를 부착한 프레임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928670"/>
            <a:ext cx="5072098" cy="5755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javax.swing</a:t>
            </a:r>
            <a:r>
              <a:rPr lang="en-US" altLang="ko-KR" sz="1600" dirty="0" smtClean="0"/>
              <a:t>.*;</a:t>
            </a:r>
          </a:p>
          <a:p>
            <a:pPr defTabSz="180000"/>
            <a:r>
              <a:rPr lang="en-US" altLang="ko-KR" sz="1600" dirty="0" smtClean="0"/>
              <a:t>import java.awt.*;</a:t>
            </a:r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b="1" dirty="0" smtClean="0"/>
              <a:t>public class </a:t>
            </a:r>
            <a:r>
              <a:rPr lang="en-US" altLang="ko-KR" sz="1600" b="1" dirty="0" err="1" smtClean="0"/>
              <a:t>ContentPaneEx</a:t>
            </a:r>
            <a:r>
              <a:rPr lang="en-US" altLang="ko-KR" sz="1600" b="1" dirty="0" smtClean="0"/>
              <a:t> extends </a:t>
            </a:r>
            <a:r>
              <a:rPr lang="en-US" altLang="ko-KR" sz="1600" b="1" dirty="0" err="1" smtClean="0"/>
              <a:t>JFrame</a:t>
            </a:r>
            <a:r>
              <a:rPr lang="en-US" altLang="ko-KR" sz="1600" b="1" dirty="0" smtClean="0"/>
              <a:t>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ContentPaneEx</a:t>
            </a:r>
            <a:r>
              <a:rPr lang="en-US" altLang="ko-KR" sz="1600" dirty="0" smtClean="0"/>
              <a:t>() {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setTitle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ContentPane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JFrame</a:t>
            </a:r>
            <a:r>
              <a:rPr lang="en-US" altLang="ko-KR" sz="1600" dirty="0" smtClean="0"/>
              <a:t>");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setDefaultCloseOperation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JFrame.</a:t>
            </a:r>
            <a:r>
              <a:rPr lang="en-US" altLang="ko-KR" sz="1600" i="1" dirty="0" err="1" smtClean="0"/>
              <a:t>EXIT_ON_CLOSE</a:t>
            </a:r>
            <a:r>
              <a:rPr lang="en-US" altLang="ko-KR" sz="1600" i="1" dirty="0" smtClean="0"/>
              <a:t>);</a:t>
            </a:r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Container </a:t>
            </a:r>
            <a:r>
              <a:rPr lang="en-US" altLang="ko-KR" sz="1600" b="1" dirty="0" err="1" smtClean="0"/>
              <a:t>contentPane</a:t>
            </a:r>
            <a:r>
              <a:rPr lang="en-US" altLang="ko-KR" sz="1600" b="1" dirty="0" smtClean="0"/>
              <a:t> = </a:t>
            </a:r>
            <a:r>
              <a:rPr lang="en-US" altLang="ko-KR" sz="1600" b="1" dirty="0" err="1" smtClean="0"/>
              <a:t>getContentPane</a:t>
            </a:r>
            <a:r>
              <a:rPr lang="en-US" altLang="ko-KR" sz="1600" b="1" dirty="0" smtClean="0"/>
              <a:t>();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err="1" smtClean="0"/>
              <a:t>contentPane</a:t>
            </a:r>
            <a:r>
              <a:rPr lang="en-US" altLang="ko-KR" sz="1600" dirty="0" err="1" smtClean="0"/>
              <a:t>.setBackground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Color.</a:t>
            </a:r>
            <a:r>
              <a:rPr lang="en-US" altLang="ko-KR" sz="1600" i="1" dirty="0" err="1" smtClean="0"/>
              <a:t>ORANGE</a:t>
            </a:r>
            <a:r>
              <a:rPr lang="en-US" altLang="ko-KR" sz="1600" i="1" dirty="0" smtClean="0"/>
              <a:t>);</a:t>
            </a:r>
            <a:endParaRPr lang="en-US" altLang="ko-KR" sz="1600" b="1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contentPane.</a:t>
            </a: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FlowLayout</a:t>
            </a:r>
            <a:r>
              <a:rPr lang="en-US" altLang="ko-KR" sz="1600" b="1" dirty="0" smtClean="0"/>
              <a:t>());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contentPane.</a:t>
            </a:r>
            <a:r>
              <a:rPr lang="en-US" altLang="ko-KR" sz="1600" dirty="0" err="1" smtClean="0"/>
              <a:t>add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("OK"));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contentPane.</a:t>
            </a:r>
            <a:r>
              <a:rPr lang="en-US" altLang="ko-KR" sz="1600" dirty="0" err="1" smtClean="0"/>
              <a:t>add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("Cancel"));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contentPane.</a:t>
            </a:r>
            <a:r>
              <a:rPr lang="en-US" altLang="ko-KR" sz="1600" dirty="0" err="1" smtClean="0"/>
              <a:t>add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("Ignore"));</a:t>
            </a:r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(350, 150);</a:t>
            </a:r>
          </a:p>
          <a:p>
            <a:pPr defTabSz="180000"/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true);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b="1" dirty="0" smtClean="0"/>
              <a:t>	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 {</a:t>
            </a:r>
          </a:p>
          <a:p>
            <a:pPr defTabSz="180000"/>
            <a:r>
              <a:rPr lang="en-US" altLang="ko-KR" sz="1600" b="1" dirty="0" smtClean="0"/>
              <a:t>		new </a:t>
            </a:r>
            <a:r>
              <a:rPr lang="en-US" altLang="ko-KR" sz="1600" b="1" dirty="0" err="1" smtClean="0"/>
              <a:t>ContentPaneEx</a:t>
            </a:r>
            <a:r>
              <a:rPr lang="en-US" altLang="ko-KR" sz="1600" b="1" dirty="0" smtClean="0"/>
              <a:t>();</a:t>
            </a:r>
          </a:p>
          <a:p>
            <a:pPr defTabSz="180000"/>
            <a:r>
              <a:rPr lang="en-US" altLang="ko-KR" sz="1600" dirty="0" smtClean="0"/>
              <a:t>	}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91683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응용프로그램의 종료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프로그램에서 무조건 종료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언제 어디서나 프로그램 종료</a:t>
            </a:r>
            <a:endParaRPr lang="en-US" altLang="ko-KR" dirty="0" smtClean="0"/>
          </a:p>
          <a:p>
            <a:r>
              <a:rPr lang="ko-KR" altLang="en-US" dirty="0" smtClean="0"/>
              <a:t>프레임 종료버튼</a:t>
            </a:r>
            <a:r>
              <a:rPr lang="en-US" altLang="ko-KR" dirty="0" smtClean="0"/>
              <a:t>(X)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발생하는 현상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프레임을 종료하여 프레임 윈도우가 닫히게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화면에서 보이지 않게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종료되지는 않음</a:t>
            </a:r>
            <a:endParaRPr lang="en-US" altLang="ko-KR" dirty="0" smtClean="0"/>
          </a:p>
          <a:p>
            <a:r>
              <a:rPr lang="ko-KR" altLang="en-US" dirty="0" smtClean="0"/>
              <a:t>프레임 종료버튼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프로그램이 종료 되게 하는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프레임이 닫히면 자동으로 자바 프로그램도 함께 종료된다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9839" y="1772816"/>
            <a:ext cx="37187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System.exit</a:t>
            </a:r>
            <a:r>
              <a:rPr lang="en-US" altLang="ko-KR" dirty="0" smtClean="0"/>
              <a:t>(0</a:t>
            </a:r>
            <a:r>
              <a:rPr lang="en-US" altLang="ko-KR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9839" y="4518412"/>
            <a:ext cx="63904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GUI(Graphic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사용자에게 이해하기 쉬운 모양으로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마우스나 키보드를 이용하여 쉽게 입력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컴포넌트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</a:t>
            </a:r>
          </a:p>
          <a:p>
            <a:pPr lvl="3"/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Swing</a:t>
            </a:r>
          </a:p>
          <a:p>
            <a:pPr lvl="3"/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종료 뒤에도 프레임이 살아 있는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메인스레드</a:t>
            </a:r>
            <a:r>
              <a:rPr lang="en-US" altLang="ko-KR" dirty="0" smtClean="0"/>
              <a:t>(main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스윙 프로그램의 생명 사이클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스레드외에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생성되어 살아 있으면 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종료되어도 자바 응용프로그램은 종료되지 않음</a:t>
            </a:r>
            <a:endParaRPr lang="en-US" altLang="ko-KR" dirty="0" smtClean="0"/>
          </a:p>
          <a:p>
            <a:r>
              <a:rPr lang="ko-KR" altLang="en-US" dirty="0" smtClean="0"/>
              <a:t>스윙 응용프로그램이 실행되면 자동으로 이벤트 처리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보이지 않게 실행됨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종료해도 스윙 응용프로그램이 종료되지 않음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78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 개념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96426" y="1293871"/>
            <a:ext cx="3644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070C0"/>
                </a:solidFill>
              </a:rPr>
              <a:t>컨테이너마</a:t>
            </a:r>
            <a:r>
              <a:rPr lang="ko-KR" altLang="en-US" dirty="0">
                <a:solidFill>
                  <a:srgbClr val="0070C0"/>
                </a:solidFill>
              </a:rPr>
              <a:t>다</a:t>
            </a:r>
            <a:r>
              <a:rPr lang="ko-KR" altLang="en-US" dirty="0" smtClean="0">
                <a:solidFill>
                  <a:srgbClr val="0070C0"/>
                </a:solidFill>
              </a:rPr>
              <a:t> 하나의 배치관리자가 존재하며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삽입되는 모든 컴포넌트의 위치와 크기를   결정하고  적절히 배치한다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2. </a:t>
            </a:r>
            <a:r>
              <a:rPr lang="ko-KR" altLang="en-US" dirty="0" smtClean="0">
                <a:solidFill>
                  <a:srgbClr val="0070C0"/>
                </a:solidFill>
              </a:rPr>
              <a:t>컨테이너의 크기가 변하면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     내부 컴포넌트들의 위치와 크기를 모두 재조절하고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     재배치한다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64877" y="1924804"/>
            <a:ext cx="5492750" cy="4391735"/>
            <a:chOff x="1564877" y="1924804"/>
            <a:chExt cx="5492750" cy="439173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885" y="2521856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컨테이너</a:t>
              </a:r>
              <a:r>
                <a:rPr lang="en-US" altLang="ko-KR" dirty="0" smtClean="0"/>
                <a:t>(Container)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818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배치관리자</a:t>
              </a:r>
              <a:endParaRPr lang="en-US" altLang="ko-KR" dirty="0" smtClean="0"/>
            </a:p>
            <a:p>
              <a:r>
                <a:rPr lang="en-US" altLang="ko-KR" dirty="0" smtClean="0"/>
                <a:t>(Layout Manager)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1141" y="336782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76414" y="5670208"/>
              <a:ext cx="13404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컴포넌트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(Component)</a:t>
              </a:r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652120" y="169151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772816"/>
            <a:ext cx="7472630" cy="4464496"/>
            <a:chOff x="755576" y="1772816"/>
            <a:chExt cx="747263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405417" y="328498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91880" y="5516679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24328" y="320655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96336" y="550370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25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배치관리자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컨테이너는 생성시 디폴트 배치관리자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컨테이너에 새로운 배치관리자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LayoutManager</a:t>
            </a:r>
            <a:r>
              <a:rPr lang="en-US" altLang="ko-KR" dirty="0" smtClean="0"/>
              <a:t> lm)</a:t>
            </a:r>
          </a:p>
          <a:p>
            <a:pPr lvl="2"/>
            <a:r>
              <a:rPr lang="en-US" altLang="ko-KR" dirty="0" smtClean="0"/>
              <a:t>lm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새로운 배치관리자로 설정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0438149"/>
              </p:ext>
            </p:extLst>
          </p:nvPr>
        </p:nvGraphicFramePr>
        <p:xfrm>
          <a:off x="1763688" y="2214554"/>
          <a:ext cx="57610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20"/>
                <a:gridCol w="2880520"/>
              </a:tblGrid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AWT</a:t>
                      </a:r>
                      <a:r>
                        <a:rPr lang="ko-KR" altLang="en-US" sz="1400" dirty="0" smtClean="0"/>
                        <a:t>와 스윙의 컨테이너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디폴트 배치관리자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Window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BorderLayout</a:t>
                      </a:r>
                      <a:endParaRPr lang="ko-KR" altLang="en-US" sz="140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Frame, JFrame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BorderLayout</a:t>
                      </a:r>
                      <a:endParaRPr lang="ko-KR" altLang="en-US" sz="140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Dialog, JDialog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BorderLayout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Panel, </a:t>
                      </a:r>
                      <a:r>
                        <a:rPr lang="en-US" altLang="ko-KR" sz="1400" dirty="0" err="1" smtClean="0"/>
                        <a:t>JPanel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FlowLayout</a:t>
                      </a:r>
                      <a:endParaRPr lang="ko-KR" altLang="en-US" sz="14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Applet, JApplet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FlowLayout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7" y="5457974"/>
            <a:ext cx="374441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 패</a:t>
            </a:r>
            <a:r>
              <a:rPr lang="ko-KR" altLang="en-US" sz="1400" dirty="0"/>
              <a:t>널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배치관리자를 설정하는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p.setLayout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());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5242530"/>
            <a:ext cx="439248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frame.getConentPane</a:t>
            </a:r>
            <a:r>
              <a:rPr lang="en-US" altLang="ko-KR" sz="1400" dirty="0"/>
              <a:t>(); 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</a:t>
            </a:r>
            <a:endParaRPr lang="ko-KR" altLang="en-US" sz="1400" dirty="0"/>
          </a:p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</a:p>
          <a:p>
            <a:r>
              <a:rPr lang="ko-KR" altLang="en-US" sz="1400" dirty="0"/>
              <a:t>혹은</a:t>
            </a:r>
          </a:p>
          <a:p>
            <a:r>
              <a:rPr lang="en-US" altLang="ko-KR" sz="1400" dirty="0" err="1"/>
              <a:t>frame.setLayout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 // JDK 1.5 </a:t>
            </a:r>
            <a:r>
              <a:rPr lang="ko-KR" altLang="en-US" sz="1400" dirty="0"/>
              <a:t>이후 버전에서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컴포넌트를 배치한다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537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9309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2" y="429176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2564904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/>
              <a:t>container.setLayout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컨테이너의 크기가 변하면 재배치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362114" y="283408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62114" y="375061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프레임의 크기를 바꾸면 배치도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" y="209430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276872"/>
            <a:ext cx="48196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8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 - </a:t>
            </a:r>
            <a:r>
              <a:rPr lang="ko-KR" altLang="en-US" smtClean="0"/>
              <a:t>생성자와 속성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4288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align : </a:t>
            </a:r>
            <a:r>
              <a:rPr lang="ko-KR" altLang="en-US" dirty="0" smtClean="0"/>
              <a:t>컴포넌트의 정렬</a:t>
            </a:r>
            <a:r>
              <a:rPr lang="en-US" altLang="ko-KR" dirty="0" smtClean="0"/>
              <a:t>(5 </a:t>
            </a:r>
            <a:r>
              <a:rPr lang="ko-KR" altLang="en-US" dirty="0" err="1" smtClean="0"/>
              <a:t>가지중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사용되는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FlowLayout.LEFT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FlowLayout.RIGHT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FlowLayout.CENTER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422" y="3692534"/>
            <a:ext cx="4089782" cy="2861102"/>
            <a:chOff x="2357422" y="3692534"/>
            <a:chExt cx="4089782" cy="2861102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003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FlowLayout.LEFT</a:t>
              </a:r>
              <a:r>
                <a:rPr lang="ko-KR" altLang="en-US" sz="1600" dirty="0" smtClean="0"/>
                <a:t>로 정렬됨</a:t>
              </a:r>
              <a:endParaRPr lang="ko-KR" altLang="en-US" sz="16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hGap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66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vGap</a:t>
              </a:r>
              <a:endParaRPr lang="ko-KR" altLang="en-US" sz="16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1348800"/>
            <a:ext cx="5786478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javax.swing</a:t>
            </a:r>
            <a:r>
              <a:rPr lang="en-US" altLang="ko-KR" sz="1600" dirty="0" smtClean="0"/>
              <a:t>.*;</a:t>
            </a:r>
          </a:p>
          <a:p>
            <a:pPr defTabSz="180000"/>
            <a:r>
              <a:rPr lang="en-US" altLang="ko-KR" sz="1600" dirty="0" smtClean="0"/>
              <a:t>import java.awt.*;</a:t>
            </a:r>
          </a:p>
          <a:p>
            <a:pPr defTabSz="180000"/>
            <a:endParaRPr lang="ko-KR" altLang="en-US" sz="1600" dirty="0" smtClean="0"/>
          </a:p>
          <a:p>
            <a:pPr defTabSz="180000"/>
            <a:r>
              <a:rPr lang="en-US" altLang="ko-KR" sz="1600" b="1" dirty="0" smtClean="0"/>
              <a:t>public class </a:t>
            </a:r>
            <a:r>
              <a:rPr lang="en-US" altLang="ko-KR" sz="1600" b="1" dirty="0" err="1" smtClean="0"/>
              <a:t>FlowLayoutEx</a:t>
            </a:r>
            <a:r>
              <a:rPr lang="en-US" altLang="ko-KR" sz="1600" b="1" dirty="0" smtClean="0"/>
              <a:t> extends </a:t>
            </a:r>
            <a:r>
              <a:rPr lang="en-US" altLang="ko-KR" sz="1600" b="1" dirty="0" err="1" smtClean="0"/>
              <a:t>JFrame</a:t>
            </a:r>
            <a:r>
              <a:rPr lang="en-US" altLang="ko-KR" sz="1600" b="1" dirty="0" smtClean="0"/>
              <a:t> {</a:t>
            </a:r>
          </a:p>
          <a:p>
            <a:pPr lvl="1" defTabSz="180000"/>
            <a:r>
              <a:rPr lang="en-US" altLang="ko-KR" sz="1600" dirty="0" err="1" smtClean="0"/>
              <a:t>FlowLayoutEx</a:t>
            </a:r>
            <a:r>
              <a:rPr lang="en-US" altLang="ko-KR" sz="1600" dirty="0" smtClean="0"/>
              <a:t>() {</a:t>
            </a:r>
          </a:p>
          <a:p>
            <a:pPr lvl="2" defTabSz="180000"/>
            <a:r>
              <a:rPr lang="en-US" altLang="ko-KR" sz="1600" dirty="0" err="1" smtClean="0"/>
              <a:t>setTitle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FlowLayout</a:t>
            </a:r>
            <a:r>
              <a:rPr lang="en-US" altLang="ko-KR" sz="1600" dirty="0" smtClean="0"/>
              <a:t> Sample");</a:t>
            </a:r>
          </a:p>
          <a:p>
            <a:pPr lvl="2" defTabSz="180000"/>
            <a:r>
              <a:rPr lang="en-US" altLang="ko-KR" sz="1600" dirty="0" err="1" smtClean="0"/>
              <a:t>setDefaultCloseOperation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JFrame.</a:t>
            </a:r>
            <a:r>
              <a:rPr lang="en-US" altLang="ko-KR" sz="1600" i="1" dirty="0" err="1" smtClean="0"/>
              <a:t>EXIT_ON_CLOSE</a:t>
            </a:r>
            <a:r>
              <a:rPr lang="en-US" altLang="ko-KR" sz="1600" i="1" dirty="0" smtClean="0"/>
              <a:t>);</a:t>
            </a:r>
          </a:p>
          <a:p>
            <a:pPr lvl="2" defTabSz="180000"/>
            <a:endParaRPr lang="ko-KR" altLang="en-US" sz="1600" dirty="0" smtClean="0"/>
          </a:p>
          <a:p>
            <a:pPr lvl="2" defTabSz="180000"/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FlowLayout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FlowLayout.</a:t>
            </a:r>
            <a:r>
              <a:rPr lang="en-US" altLang="ko-KR" sz="1600" b="1" i="1" dirty="0" err="1" smtClean="0"/>
              <a:t>LEFT</a:t>
            </a:r>
            <a:r>
              <a:rPr lang="en-US" altLang="ko-KR" sz="1600" b="1" i="1" dirty="0" smtClean="0"/>
              <a:t>, 30, 40));</a:t>
            </a:r>
          </a:p>
          <a:p>
            <a:pPr lvl="2" defTabSz="180000"/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("add"));</a:t>
            </a:r>
          </a:p>
          <a:p>
            <a:pPr lvl="2" defTabSz="180000"/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("sub"));</a:t>
            </a:r>
          </a:p>
          <a:p>
            <a:pPr lvl="2" defTabSz="180000"/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</a:t>
            </a:r>
            <a:r>
              <a:rPr lang="en-US" altLang="ko-KR" sz="1600" b="1" dirty="0" err="1" smtClean="0"/>
              <a:t>mul</a:t>
            </a:r>
            <a:r>
              <a:rPr lang="en-US" altLang="ko-KR" sz="1600" b="1" dirty="0" smtClean="0"/>
              <a:t>"));</a:t>
            </a:r>
          </a:p>
          <a:p>
            <a:pPr lvl="2" defTabSz="180000"/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("div"));</a:t>
            </a:r>
          </a:p>
          <a:p>
            <a:pPr lvl="2" defTabSz="180000"/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("Calculate"));</a:t>
            </a:r>
          </a:p>
          <a:p>
            <a:pPr lvl="2" defTabSz="180000"/>
            <a:endParaRPr lang="ko-KR" altLang="en-US" sz="1600" dirty="0" smtClean="0"/>
          </a:p>
          <a:p>
            <a:pPr lvl="2" defTabSz="180000"/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(300, 250);</a:t>
            </a:r>
          </a:p>
          <a:p>
            <a:pPr lvl="2" defTabSz="180000"/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(true);</a:t>
            </a:r>
          </a:p>
          <a:p>
            <a:pPr lvl="1" defTabSz="180000"/>
            <a:r>
              <a:rPr lang="en-US" altLang="ko-KR" sz="1600" dirty="0" smtClean="0"/>
              <a:t>}</a:t>
            </a:r>
          </a:p>
          <a:p>
            <a:pPr lvl="1" defTabSz="180000"/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lvl="2" defTabSz="180000"/>
            <a:r>
              <a:rPr lang="en-US" altLang="ko-KR" sz="1600" dirty="0" smtClean="0"/>
              <a:t>new </a:t>
            </a:r>
            <a:r>
              <a:rPr lang="en-US" altLang="ko-KR" sz="1600" dirty="0" err="1" smtClean="0"/>
              <a:t>FlowLayoutEx</a:t>
            </a:r>
            <a:r>
              <a:rPr lang="en-US" altLang="ko-KR" sz="1600" dirty="0" smtClean="0"/>
              <a:t>();</a:t>
            </a:r>
          </a:p>
          <a:p>
            <a:pPr lvl="1"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61" y="3835410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9-2 : LEFT</a:t>
            </a:r>
            <a:r>
              <a:rPr lang="ko-KR" altLang="en-US" dirty="0" smtClean="0"/>
              <a:t>로 정렬되는 수평 간격이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 간격이  </a:t>
            </a:r>
            <a:r>
              <a:rPr lang="en-US" altLang="ko-KR" dirty="0" smtClean="0"/>
              <a:t>40 </a:t>
            </a:r>
            <a:r>
              <a:rPr lang="ko-KR" altLang="en-US" dirty="0" smtClean="0"/>
              <a:t>픽셀인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6286520"/>
            <a:ext cx="2003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FlowLayout.LEFT</a:t>
            </a:r>
            <a:r>
              <a:rPr lang="ko-KR" altLang="en-US" sz="1600" dirty="0" smtClean="0"/>
              <a:t>로 정렬됨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5287174" y="5857098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191720" y="592933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8844" y="600076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hGap</a:t>
            </a:r>
            <a:r>
              <a:rPr lang="en-US" altLang="ko-KR" sz="1600" dirty="0" smtClean="0"/>
              <a:t> , 30 </a:t>
            </a:r>
            <a:r>
              <a:rPr lang="ko-KR" altLang="en-US" sz="1600" dirty="0" smtClean="0"/>
              <a:t>픽셀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8108181" y="4964917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06298" y="4857760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vGap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40 </a:t>
            </a:r>
            <a:r>
              <a:rPr lang="ko-KR" altLang="en-US" sz="1600" dirty="0" smtClean="0"/>
              <a:t>픽셀</a:t>
            </a:r>
            <a:endParaRPr lang="ko-KR" altLang="en-US" sz="16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834794" y="478632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334728" y="514351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941687" y="567929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6227439" y="5679297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381500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751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구역으로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East, West, South, North, Center</a:t>
            </a:r>
          </a:p>
          <a:p>
            <a:pPr lvl="1"/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3"/>
            <a:r>
              <a:rPr lang="en-US" altLang="ko-KR" dirty="0" smtClean="0"/>
              <a:t>comp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공간에 배치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index</a:t>
            </a:r>
          </a:p>
          <a:p>
            <a:pPr lvl="4"/>
            <a:r>
              <a:rPr lang="en-US" altLang="ko-KR" dirty="0" err="1" smtClean="0"/>
              <a:t>BorderLayout.EAST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BorderLayout.WEST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BorderLayout.SOUTH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BorderLayout.NORTH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BorderLayout.CENTER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447039" y="4004901"/>
            <a:ext cx="1494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BorderLayout.NORTH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722022" y="6453336"/>
            <a:ext cx="1340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BorderLayout.EAST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37784" y="6465053"/>
            <a:ext cx="14850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BorderLayout.SOUTH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552985" y="5286388"/>
            <a:ext cx="1401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BorderLayout.WEST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7552985" y="5572140"/>
            <a:ext cx="1510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/>
              <a:t>BorderLayout.CENTER</a:t>
            </a:r>
            <a:endParaRPr lang="ko-KR" altLang="en-US" sz="12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93724" y="4281900"/>
            <a:ext cx="0" cy="5060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793724" y="6073794"/>
            <a:ext cx="0" cy="3795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79740" y="5429264"/>
            <a:ext cx="542277" cy="158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293922" y="5715016"/>
            <a:ext cx="1328095" cy="158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7504" y="3888574"/>
            <a:ext cx="40016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BorderLayout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("div"), </a:t>
            </a:r>
            <a:r>
              <a:rPr lang="en-US" altLang="ko-KR" sz="1200" dirty="0" err="1"/>
              <a:t>BorderLayout.WEST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("Calculate"), </a:t>
            </a:r>
            <a:r>
              <a:rPr lang="en-US" altLang="ko-KR" sz="1200" dirty="0" err="1"/>
              <a:t>BorderLayout.CENTER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cxnSp>
        <p:nvCxnSpPr>
          <p:cNvPr id="14" name="꺾인 연결선 13"/>
          <p:cNvCxnSpPr>
            <a:stCxn id="8" idx="0"/>
          </p:cNvCxnSpPr>
          <p:nvPr/>
        </p:nvCxnSpPr>
        <p:spPr>
          <a:xfrm rot="5400000" flipH="1" flipV="1">
            <a:off x="3626689" y="5482345"/>
            <a:ext cx="736732" cy="1205251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BorderLayout()</a:t>
            </a:r>
          </a:p>
          <a:p>
            <a:pPr lvl="1"/>
            <a:r>
              <a:rPr lang="en-US" altLang="ko-KR" smtClean="0"/>
              <a:t>BorderLayout(int hGap, int vGap)</a:t>
            </a:r>
          </a:p>
          <a:p>
            <a:pPr lvl="2"/>
            <a:r>
              <a:rPr lang="en-US" altLang="ko-KR" smtClean="0"/>
              <a:t>hGap : </a:t>
            </a:r>
            <a:r>
              <a:rPr lang="ko-KR" altLang="en-US" smtClean="0"/>
              <a:t>좌우 두 컴포넌트 사이의 수평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</a:p>
          <a:p>
            <a:pPr lvl="2"/>
            <a:r>
              <a:rPr lang="en-US" altLang="ko-KR" smtClean="0"/>
              <a:t>vGap : </a:t>
            </a:r>
            <a:r>
              <a:rPr lang="ko-KR" altLang="en-US" smtClean="0"/>
              <a:t>상하 두 컴포넌트 사이의 수직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예시</a:t>
            </a:r>
            <a:endParaRPr lang="ko-KR" altLang="en-US"/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53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43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29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100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41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12" y="3880803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r>
              <a:rPr lang="ko-KR" altLang="en-US" smtClean="0"/>
              <a:t>의 사용예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3357562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CENTER</a:t>
            </a:r>
            <a:r>
              <a:rPr lang="ko-KR" altLang="en-US" sz="1400" smtClean="0"/>
              <a:t>에 컴포넌트가 삽입될 때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3143240" y="3357562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CENTER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NORTH</a:t>
            </a:r>
            <a:r>
              <a:rPr lang="ko-KR" altLang="en-US" sz="1400" smtClean="0"/>
              <a:t>에 컴포넌트가 삽입될 때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6643702" y="335756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CENTER,</a:t>
            </a:r>
            <a:r>
              <a:rPr lang="ko-KR" altLang="en-US" sz="1400" smtClean="0"/>
              <a:t> </a:t>
            </a:r>
            <a:r>
              <a:rPr lang="en-US" altLang="ko-KR" sz="1400" smtClean="0"/>
              <a:t>NORTH, SOUTH</a:t>
            </a:r>
            <a:r>
              <a:rPr lang="ko-KR" altLang="en-US" sz="1400" smtClean="0"/>
              <a:t>에</a:t>
            </a:r>
            <a:endParaRPr lang="en-US" altLang="ko-KR" sz="1400" smtClean="0"/>
          </a:p>
          <a:p>
            <a:r>
              <a:rPr lang="ko-KR" altLang="en-US" sz="1400" smtClean="0"/>
              <a:t> 컴포넌트가 삽입될 때</a:t>
            </a:r>
            <a:endParaRPr lang="ko-KR" altLang="en-US" sz="140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6299572" y="4486716"/>
            <a:ext cx="258838" cy="79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2264" y="4214818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vGap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2</a:t>
            </a:r>
            <a:r>
              <a:rPr lang="en-US" altLang="ko-KR" sz="1600" smtClean="0"/>
              <a:t>0 </a:t>
            </a:r>
            <a:r>
              <a:rPr lang="ko-KR" altLang="en-US" sz="1600" dirty="0" smtClean="0"/>
              <a:t>픽셀</a:t>
            </a:r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429256" y="440907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00694" y="4622524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643438" y="592933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5949280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hGap</a:t>
            </a:r>
            <a:r>
              <a:rPr lang="en-US" altLang="ko-KR" sz="1600" dirty="0" smtClean="0"/>
              <a:t> , 30 </a:t>
            </a:r>
            <a:r>
              <a:rPr lang="ko-KR" altLang="en-US" sz="1600" dirty="0" smtClean="0"/>
              <a:t>픽셀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 rot="5400000">
            <a:off x="4287042" y="564278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4572794" y="564278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94603" y="6334780"/>
            <a:ext cx="450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(30,20); </a:t>
            </a:r>
            <a:r>
              <a:rPr lang="ko-KR" altLang="en-US" sz="1400" dirty="0" smtClean="0"/>
              <a:t>으로 배치관리자를 생성하였을 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4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41" y="148474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8474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9-3 :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2844" y="1142984"/>
            <a:ext cx="58579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180000" algn="l"/>
              </a:tabLst>
            </a:pPr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javax.swing</a:t>
            </a:r>
            <a:r>
              <a:rPr lang="en-US" altLang="ko-KR" sz="1600" dirty="0" smtClean="0"/>
              <a:t>.*;</a:t>
            </a:r>
          </a:p>
          <a:p>
            <a:pPr>
              <a:tabLst>
                <a:tab pos="180000" algn="l"/>
              </a:tabLst>
            </a:pPr>
            <a:r>
              <a:rPr lang="en-US" altLang="ko-KR" sz="1600" dirty="0" smtClean="0"/>
              <a:t>import java.awt.*;</a:t>
            </a:r>
          </a:p>
          <a:p>
            <a:pPr defTabSz="179388">
              <a:tabLst>
                <a:tab pos="180000" algn="l"/>
              </a:tabLst>
            </a:pPr>
            <a:endParaRPr lang="ko-KR" altLang="en-US" sz="1600" dirty="0" smtClean="0"/>
          </a:p>
          <a:p>
            <a:pPr>
              <a:tabLst>
                <a:tab pos="180000" algn="l"/>
              </a:tabLst>
            </a:pPr>
            <a:r>
              <a:rPr lang="en-US" altLang="ko-KR" sz="1600" b="1" dirty="0" smtClean="0"/>
              <a:t>public class </a:t>
            </a:r>
            <a:r>
              <a:rPr lang="en-US" altLang="ko-KR" sz="1600" b="1" dirty="0" err="1" smtClean="0"/>
              <a:t>BorderLayoutEx</a:t>
            </a:r>
            <a:r>
              <a:rPr lang="en-US" altLang="ko-KR" sz="1600" b="1" dirty="0" smtClean="0"/>
              <a:t> extends </a:t>
            </a:r>
            <a:r>
              <a:rPr lang="en-US" altLang="ko-KR" sz="1600" b="1" dirty="0" err="1" smtClean="0"/>
              <a:t>JFrame</a:t>
            </a:r>
            <a:r>
              <a:rPr lang="en-US" altLang="ko-KR" sz="1600" b="1" dirty="0" smtClean="0"/>
              <a:t> {</a:t>
            </a:r>
          </a:p>
          <a:p>
            <a:pPr lvl="1">
              <a:tabLst>
                <a:tab pos="180000" algn="l"/>
              </a:tabLst>
            </a:pPr>
            <a:r>
              <a:rPr lang="en-US" altLang="ko-KR" sz="1600" dirty="0" err="1" smtClean="0"/>
              <a:t>BorderLayoutEx</a:t>
            </a:r>
            <a:r>
              <a:rPr lang="en-US" altLang="ko-KR" sz="1600" dirty="0" smtClean="0"/>
              <a:t>() {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err="1" smtClean="0"/>
              <a:t>setTitle</a:t>
            </a:r>
            <a:r>
              <a:rPr lang="en-US" altLang="ko-KR" sz="1600" dirty="0" smtClean="0"/>
              <a:t>("</a:t>
            </a:r>
            <a:r>
              <a:rPr lang="en-US" altLang="ko-KR" sz="1600" dirty="0" err="1" smtClean="0"/>
              <a:t>BorderLayout</a:t>
            </a:r>
            <a:r>
              <a:rPr lang="en-US" altLang="ko-KR" sz="1600" dirty="0" smtClean="0"/>
              <a:t> Sample");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err="1" smtClean="0"/>
              <a:t>setDefaultCloseOperation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JFrame.</a:t>
            </a:r>
            <a:r>
              <a:rPr lang="en-US" altLang="ko-KR" sz="1600" i="1" dirty="0" err="1" smtClean="0"/>
              <a:t>EXIT_ON_CLOSE</a:t>
            </a:r>
            <a:r>
              <a:rPr lang="en-US" altLang="ko-KR" sz="1600" i="1" dirty="0" smtClean="0"/>
              <a:t>);</a:t>
            </a:r>
          </a:p>
          <a:p>
            <a:pPr lvl="2">
              <a:tabLst>
                <a:tab pos="180000" algn="l"/>
              </a:tabLst>
            </a:pPr>
            <a:endParaRPr lang="ko-KR" altLang="en-US" sz="1600" dirty="0" smtClean="0"/>
          </a:p>
          <a:p>
            <a:pPr lvl="2">
              <a:tabLst>
                <a:tab pos="180000" algn="l"/>
              </a:tabLst>
            </a:pPr>
            <a:r>
              <a:rPr lang="en-US" altLang="ko-KR" sz="1600" dirty="0" err="1" smtClean="0"/>
              <a:t>setLayout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BorderLayout</a:t>
            </a:r>
            <a:r>
              <a:rPr lang="en-US" altLang="ko-KR" sz="1600" b="1" dirty="0" smtClean="0"/>
              <a:t>());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("add"), </a:t>
            </a:r>
            <a:r>
              <a:rPr lang="en-US" altLang="ko-KR" sz="1600" b="1" dirty="0" err="1" smtClean="0"/>
              <a:t>BorderLayout.</a:t>
            </a:r>
            <a:r>
              <a:rPr lang="en-US" altLang="ko-KR" sz="1600" b="1" i="1" dirty="0" err="1" smtClean="0"/>
              <a:t>NORTH</a:t>
            </a:r>
            <a:r>
              <a:rPr lang="en-US" altLang="ko-KR" sz="1600" b="1" i="1" dirty="0" smtClean="0"/>
              <a:t>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("sub"), </a:t>
            </a:r>
            <a:r>
              <a:rPr lang="en-US" altLang="ko-KR" sz="1600" b="1" dirty="0" err="1" smtClean="0"/>
              <a:t>BorderLayout.</a:t>
            </a:r>
            <a:r>
              <a:rPr lang="en-US" altLang="ko-KR" sz="1600" b="1" i="1" dirty="0" err="1" smtClean="0"/>
              <a:t>SOUTH</a:t>
            </a:r>
            <a:r>
              <a:rPr lang="en-US" altLang="ko-KR" sz="1600" b="1" i="1" dirty="0" smtClean="0"/>
              <a:t>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</a:t>
            </a:r>
            <a:r>
              <a:rPr lang="en-US" altLang="ko-KR" sz="1600" b="1" dirty="0" err="1" smtClean="0"/>
              <a:t>mul</a:t>
            </a:r>
            <a:r>
              <a:rPr lang="en-US" altLang="ko-KR" sz="1600" b="1" dirty="0" smtClean="0"/>
              <a:t>"), </a:t>
            </a:r>
            <a:r>
              <a:rPr lang="en-US" altLang="ko-KR" sz="1600" b="1" dirty="0" err="1" smtClean="0"/>
              <a:t>BorderLayout.</a:t>
            </a:r>
            <a:r>
              <a:rPr lang="en-US" altLang="ko-KR" sz="1600" b="1" i="1" dirty="0" err="1" smtClean="0"/>
              <a:t>EAST</a:t>
            </a:r>
            <a:r>
              <a:rPr lang="en-US" altLang="ko-KR" sz="1600" b="1" i="1" dirty="0" smtClean="0"/>
              <a:t>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("div"), </a:t>
            </a:r>
            <a:r>
              <a:rPr lang="en-US" altLang="ko-KR" sz="1600" b="1" dirty="0" err="1" smtClean="0"/>
              <a:t>BorderLayout.</a:t>
            </a:r>
            <a:r>
              <a:rPr lang="en-US" altLang="ko-KR" sz="1600" b="1" i="1" dirty="0" err="1" smtClean="0"/>
              <a:t>WEST</a:t>
            </a:r>
            <a:r>
              <a:rPr lang="en-US" altLang="ko-KR" sz="1600" b="1" i="1" dirty="0" smtClean="0"/>
              <a:t>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smtClean="0"/>
              <a:t>add(</a:t>
            </a: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JButton</a:t>
            </a:r>
            <a:r>
              <a:rPr lang="en-US" altLang="ko-KR" sz="1600" b="1" dirty="0" smtClean="0"/>
              <a:t>("Calculate"), </a:t>
            </a:r>
            <a:r>
              <a:rPr lang="en-US" altLang="ko-KR" sz="1600" b="1" dirty="0" err="1" smtClean="0"/>
              <a:t>BorderLayout.</a:t>
            </a:r>
            <a:r>
              <a:rPr lang="en-US" altLang="ko-KR" sz="1600" b="1" i="1" dirty="0" err="1" smtClean="0"/>
              <a:t>CENTER</a:t>
            </a:r>
            <a:r>
              <a:rPr lang="en-US" altLang="ko-KR" sz="1600" b="1" i="1" dirty="0" smtClean="0"/>
              <a:t>);</a:t>
            </a:r>
          </a:p>
          <a:p>
            <a:pPr lvl="2">
              <a:tabLst>
                <a:tab pos="180000" algn="l"/>
              </a:tabLst>
            </a:pPr>
            <a:endParaRPr lang="ko-KR" altLang="en-US" sz="1600" dirty="0" smtClean="0"/>
          </a:p>
          <a:p>
            <a:pPr lvl="2">
              <a:tabLst>
                <a:tab pos="180000" algn="l"/>
              </a:tabLst>
            </a:pPr>
            <a:r>
              <a:rPr lang="en-US" altLang="ko-KR" sz="1600" dirty="0" err="1" smtClean="0"/>
              <a:t>setSize</a:t>
            </a:r>
            <a:r>
              <a:rPr lang="en-US" altLang="ko-KR" sz="1600" dirty="0" smtClean="0"/>
              <a:t>(300, 200);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dirty="0" err="1" smtClean="0"/>
              <a:t>setVisible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true);</a:t>
            </a:r>
          </a:p>
          <a:p>
            <a:pPr lvl="1">
              <a:tabLst>
                <a:tab pos="180000" algn="l"/>
              </a:tabLst>
            </a:pPr>
            <a:r>
              <a:rPr lang="en-US" altLang="ko-KR" sz="1600" dirty="0" smtClean="0"/>
              <a:t>}</a:t>
            </a:r>
          </a:p>
          <a:p>
            <a:pPr lvl="1">
              <a:tabLst>
                <a:tab pos="180000" algn="l"/>
              </a:tabLst>
            </a:pPr>
            <a:r>
              <a:rPr lang="en-US" altLang="ko-KR" sz="1600" b="1" dirty="0" smtClean="0"/>
              <a:t>public static void main(String[] </a:t>
            </a:r>
            <a:r>
              <a:rPr lang="en-US" altLang="ko-KR" sz="1600" b="1" dirty="0" err="1" smtClean="0"/>
              <a:t>args</a:t>
            </a:r>
            <a:r>
              <a:rPr lang="en-US" altLang="ko-KR" sz="1600" b="1" dirty="0" smtClean="0"/>
              <a:t>) {</a:t>
            </a:r>
          </a:p>
          <a:p>
            <a:pPr lvl="2">
              <a:tabLst>
                <a:tab pos="180000" algn="l"/>
              </a:tabLst>
            </a:pPr>
            <a:r>
              <a:rPr lang="en-US" altLang="ko-KR" sz="1600" b="1" dirty="0" smtClean="0"/>
              <a:t>new </a:t>
            </a:r>
            <a:r>
              <a:rPr lang="en-US" altLang="ko-KR" sz="1600" b="1" dirty="0" err="1" smtClean="0"/>
              <a:t>BorderLayoutEx</a:t>
            </a:r>
            <a:r>
              <a:rPr lang="en-US" altLang="ko-KR" sz="1600" b="1" dirty="0" smtClean="0"/>
              <a:t>();</a:t>
            </a:r>
          </a:p>
          <a:p>
            <a:pPr lvl="1">
              <a:tabLst>
                <a:tab pos="180000" algn="l"/>
              </a:tabLst>
            </a:pPr>
            <a:r>
              <a:rPr lang="en-US" altLang="ko-KR" sz="1600" dirty="0" smtClean="0"/>
              <a:t>}</a:t>
            </a:r>
          </a:p>
          <a:p>
            <a:pPr>
              <a:tabLst>
                <a:tab pos="180000" algn="l"/>
              </a:tabLst>
            </a:pPr>
            <a:r>
              <a:rPr lang="en-US" altLang="ko-KR" sz="1600" dirty="0" smtClean="0"/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346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0655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하나의 컴포넌트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격자 구성은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행수와 열수로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재조정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4532" y="4380562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/>
              <a:t> 4x3 </a:t>
            </a:r>
            <a:r>
              <a:rPr lang="ko-KR" altLang="en-US" sz="1200" smtClean="0"/>
              <a:t>그리드 레이아웃 설정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총 </a:t>
            </a:r>
            <a:r>
              <a:rPr lang="en-US" altLang="ko-KR" sz="1200" smtClean="0"/>
              <a:t>11 </a:t>
            </a:r>
            <a:r>
              <a:rPr lang="ko-KR" altLang="en-US" sz="1200" smtClean="0"/>
              <a:t>개의 버튼이 순서대로 </a:t>
            </a:r>
            <a:r>
              <a:rPr lang="en-US" altLang="ko-KR" sz="1200" smtClean="0"/>
              <a:t>add </a:t>
            </a:r>
            <a:r>
              <a:rPr lang="ko-KR" altLang="en-US" sz="1200" smtClean="0"/>
              <a:t>됨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수직 간격 </a:t>
            </a:r>
            <a:r>
              <a:rPr lang="en-US" altLang="ko-KR" sz="1200" smtClean="0"/>
              <a:t>vGap : 5 </a:t>
            </a:r>
            <a:r>
              <a:rPr lang="ko-KR" altLang="en-US" sz="1200" smtClean="0"/>
              <a:t>픽셀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수평 간격 </a:t>
            </a:r>
            <a:r>
              <a:rPr lang="en-US" altLang="ko-KR" sz="1200" smtClean="0"/>
              <a:t>hGap : 5 </a:t>
            </a:r>
            <a:r>
              <a:rPr lang="ko-KR" altLang="en-US" sz="1200" smtClean="0"/>
              <a:t>픽셀</a:t>
            </a:r>
            <a:endParaRPr lang="ko-KR" altLang="en-US" sz="1200" dirty="0" smtClean="0"/>
          </a:p>
        </p:txBody>
      </p:sp>
      <p:sp>
        <p:nvSpPr>
          <p:cNvPr id="7" name="자유형 6"/>
          <p:cNvSpPr/>
          <p:nvPr/>
        </p:nvSpPr>
        <p:spPr>
          <a:xfrm>
            <a:off x="1544117" y="3662039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5670" y="3338873"/>
            <a:ext cx="45827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3" y="144105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9-4 :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으로 입력 폼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1934" y="785794"/>
            <a:ext cx="4929190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r>
              <a:rPr lang="en-US" altLang="ko-KR" sz="1400" dirty="0" smtClean="0"/>
              <a:t>import java.awt.*;</a:t>
            </a:r>
          </a:p>
          <a:p>
            <a:endParaRPr lang="ko-KR" altLang="en-US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GridLayoutEx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lvl="1"/>
            <a:r>
              <a:rPr lang="en-US" altLang="ko-KR" sz="1400" dirty="0" err="1" smtClean="0"/>
              <a:t>GridLayoutEx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GridLayout</a:t>
            </a:r>
            <a:r>
              <a:rPr lang="en-US" altLang="ko-KR" sz="1400" dirty="0" smtClean="0"/>
              <a:t> Sample");</a:t>
            </a:r>
          </a:p>
          <a:p>
            <a:pPr lvl="2"/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  <a:endParaRPr lang="ko-KR" altLang="en-US" sz="1400" dirty="0" smtClean="0"/>
          </a:p>
          <a:p>
            <a:pPr lvl="2"/>
            <a:r>
              <a:rPr lang="en-US" altLang="ko-KR" sz="1400" b="1" dirty="0" err="1" smtClean="0"/>
              <a:t>GridLayout</a:t>
            </a:r>
            <a:r>
              <a:rPr lang="en-US" altLang="ko-KR" sz="1400" b="1" dirty="0" smtClean="0"/>
              <a:t> grid = new </a:t>
            </a:r>
            <a:r>
              <a:rPr lang="en-US" altLang="ko-KR" sz="1400" b="1" dirty="0" err="1" smtClean="0"/>
              <a:t>GridLayout</a:t>
            </a:r>
            <a:r>
              <a:rPr lang="en-US" altLang="ko-KR" sz="1400" b="1" dirty="0" smtClean="0"/>
              <a:t>(4, 2);</a:t>
            </a:r>
          </a:p>
          <a:p>
            <a:pPr lvl="2"/>
            <a:r>
              <a:rPr lang="en-US" altLang="ko-KR" sz="1400" b="1" dirty="0" err="1" smtClean="0"/>
              <a:t>grid.setVgap</a:t>
            </a:r>
            <a:r>
              <a:rPr lang="en-US" altLang="ko-KR" sz="1400" b="1" dirty="0" smtClean="0"/>
              <a:t>(5);</a:t>
            </a:r>
          </a:p>
          <a:p>
            <a:pPr lvl="2"/>
            <a:r>
              <a:rPr lang="en-US" altLang="ko-KR" sz="1400" b="1" dirty="0" err="1" smtClean="0"/>
              <a:t>setLayout</a:t>
            </a:r>
            <a:r>
              <a:rPr lang="en-US" altLang="ko-KR" sz="1400" b="1" dirty="0" smtClean="0"/>
              <a:t>(grid);</a:t>
            </a:r>
            <a:endParaRPr lang="ko-KR" altLang="en-US" sz="1400" b="1" dirty="0" smtClean="0"/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JLabel</a:t>
            </a:r>
            <a:r>
              <a:rPr lang="en-US" altLang="ko-KR" sz="1400" b="1" dirty="0" smtClean="0"/>
              <a:t>(" </a:t>
            </a:r>
            <a:r>
              <a:rPr lang="ko-KR" altLang="en-US" sz="1400" b="1" dirty="0" smtClean="0"/>
              <a:t>이름</a:t>
            </a:r>
            <a:r>
              <a:rPr lang="en-US" altLang="ko-KR" sz="1400" b="1" dirty="0" smtClean="0"/>
              <a:t>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JLabel</a:t>
            </a:r>
            <a:r>
              <a:rPr lang="en-US" altLang="ko-KR" sz="1400" b="1" dirty="0" smtClean="0"/>
              <a:t>(" </a:t>
            </a:r>
            <a:r>
              <a:rPr lang="ko-KR" altLang="en-US" sz="1400" b="1" dirty="0" smtClean="0"/>
              <a:t>학번</a:t>
            </a:r>
            <a:r>
              <a:rPr lang="en-US" altLang="ko-KR" sz="1400" b="1" dirty="0" smtClean="0"/>
              <a:t>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JLabel</a:t>
            </a:r>
            <a:r>
              <a:rPr lang="en-US" altLang="ko-KR" sz="1400" b="1" dirty="0" smtClean="0"/>
              <a:t>(" </a:t>
            </a:r>
            <a:r>
              <a:rPr lang="ko-KR" altLang="en-US" sz="1400" b="1" dirty="0" smtClean="0"/>
              <a:t>학과</a:t>
            </a:r>
            <a:r>
              <a:rPr lang="en-US" altLang="ko-KR" sz="1400" b="1" dirty="0" smtClean="0"/>
              <a:t>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JLabel</a:t>
            </a:r>
            <a:r>
              <a:rPr lang="en-US" altLang="ko-KR" sz="1400" b="1" dirty="0" smtClean="0"/>
              <a:t>(" </a:t>
            </a:r>
            <a:r>
              <a:rPr lang="ko-KR" altLang="en-US" sz="1400" b="1" dirty="0" smtClean="0"/>
              <a:t>과목</a:t>
            </a:r>
            <a:r>
              <a:rPr lang="en-US" altLang="ko-KR" sz="1400" b="1" dirty="0" smtClean="0"/>
              <a:t>"));</a:t>
            </a:r>
          </a:p>
          <a:p>
            <a:pPr lvl="2"/>
            <a:r>
              <a:rPr lang="en-US" altLang="ko-KR" sz="1400" dirty="0" smtClean="0"/>
              <a:t>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JTextField</a:t>
            </a:r>
            <a:r>
              <a:rPr lang="en-US" altLang="ko-KR" sz="1400" b="1" dirty="0" smtClean="0"/>
              <a:t>(""));</a:t>
            </a:r>
          </a:p>
          <a:p>
            <a:pPr lvl="2"/>
            <a:endParaRPr lang="ko-KR" altLang="en-US" sz="1400" dirty="0" smtClean="0"/>
          </a:p>
          <a:p>
            <a:pPr lvl="2"/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 200);</a:t>
            </a:r>
          </a:p>
          <a:p>
            <a:pPr lvl="2"/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pPr lvl="2"/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GridLayoutEx</a:t>
            </a:r>
            <a:r>
              <a:rPr lang="en-US" altLang="ko-KR" sz="1400" b="1" dirty="0" smtClean="0"/>
              <a:t>();</a:t>
            </a:r>
          </a:p>
          <a:p>
            <a:pPr lvl="1"/>
            <a:r>
              <a:rPr lang="en-US" altLang="ko-KR" sz="1400" b="1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1417145" y="2850055"/>
            <a:ext cx="506248" cy="722961"/>
          </a:xfrm>
          <a:custGeom>
            <a:avLst/>
            <a:gdLst>
              <a:gd name="connsiteX0" fmla="*/ 117365 w 506248"/>
              <a:gd name="connsiteY0" fmla="*/ 1206938 h 1206938"/>
              <a:gd name="connsiteX1" fmla="*/ 12262 w 506248"/>
              <a:gd name="connsiteY1" fmla="*/ 797035 h 1206938"/>
              <a:gd name="connsiteX2" fmla="*/ 43793 w 506248"/>
              <a:gd name="connsiteY2" fmla="*/ 271517 h 1206938"/>
              <a:gd name="connsiteX3" fmla="*/ 232979 w 506248"/>
              <a:gd name="connsiteY3" fmla="*/ 40290 h 1206938"/>
              <a:gd name="connsiteX4" fmla="*/ 506248 w 506248"/>
              <a:gd name="connsiteY4" fmla="*/ 29779 h 1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248" h="1206938">
                <a:moveTo>
                  <a:pt x="117365" y="1206938"/>
                </a:moveTo>
                <a:cubicBezTo>
                  <a:pt x="70944" y="1079938"/>
                  <a:pt x="24524" y="952938"/>
                  <a:pt x="12262" y="797035"/>
                </a:cubicBezTo>
                <a:cubicBezTo>
                  <a:pt x="0" y="641132"/>
                  <a:pt x="7007" y="397641"/>
                  <a:pt x="43793" y="271517"/>
                </a:cubicBezTo>
                <a:cubicBezTo>
                  <a:pt x="80579" y="145393"/>
                  <a:pt x="155903" y="80580"/>
                  <a:pt x="232979" y="40290"/>
                </a:cubicBezTo>
                <a:cubicBezTo>
                  <a:pt x="310055" y="0"/>
                  <a:pt x="408151" y="14889"/>
                  <a:pt x="506248" y="2977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3573016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두 행 사이의 수직 간격 </a:t>
            </a:r>
            <a:r>
              <a:rPr lang="en-US" altLang="ko-KR" smtClean="0"/>
              <a:t>vGap</a:t>
            </a:r>
            <a:r>
              <a:rPr lang="ko-KR" altLang="en-US" smtClean="0"/>
              <a:t>이 </a:t>
            </a:r>
            <a:r>
              <a:rPr lang="en-US" altLang="ko-KR" smtClean="0"/>
              <a:t>5 </a:t>
            </a:r>
            <a:r>
              <a:rPr lang="ko-KR" altLang="en-US" smtClean="0"/>
              <a:t>픽셀로 설정됨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배치관리자 없는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배치관리자가 없는 컨테이너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컴포넌트의 절대 크기와 절대 위치를 스스로 결정</a:t>
            </a:r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/>
              <a:t>컴포넌트의 크기나 위치를 개발자 임의로 결정하고자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게임 프로그램과 같이 시간이나 마우스</a:t>
            </a:r>
            <a:r>
              <a:rPr lang="en-US" altLang="ko-KR" dirty="0"/>
              <a:t>/</a:t>
            </a:r>
            <a:r>
              <a:rPr lang="ko-KR" altLang="en-US" dirty="0"/>
              <a:t>키보드의 입력에 따라 컴포넌트들의 </a:t>
            </a:r>
            <a:r>
              <a:rPr lang="ko-KR" altLang="en-US" dirty="0" smtClean="0"/>
              <a:t>위치와 </a:t>
            </a:r>
            <a:r>
              <a:rPr lang="ko-KR" altLang="en-US" dirty="0"/>
              <a:t>크기가 수시로 변하는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여러 컴포넌트들이 서로 겹치는 효과를 연출하고자 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r>
              <a:rPr lang="ko-KR" altLang="en-US" dirty="0" smtClean="0"/>
              <a:t>컨테이너의 배치 관리자 제거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(null);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컴포넌트의 크기와 위치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내에서 이루어져야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컴포넌트들이 서로 겹치는 효과 연출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 크기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2"/>
            <a:r>
              <a:rPr lang="ko-KR" altLang="en-US" dirty="0" smtClean="0"/>
              <a:t>컴포넌트 위치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</a:p>
          <a:p>
            <a:pPr lvl="2"/>
            <a:r>
              <a:rPr lang="ko-KR" altLang="en-US" dirty="0" smtClean="0"/>
              <a:t>컴포넌트 위치와 크기 동시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Component.setBounds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356992"/>
            <a:ext cx="35753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 에 배치관리자를 삭제하는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p.setLayout</a:t>
            </a:r>
            <a:r>
              <a:rPr lang="en-US" altLang="ko-KR" sz="1400" dirty="0" smtClean="0"/>
              <a:t>(null);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9-5 : </a:t>
            </a:r>
            <a:r>
              <a:rPr lang="ko-KR" altLang="en-US" dirty="0" smtClean="0"/>
              <a:t>배치관리자 없는 컨테이너에 컴포넌트 위치와 크기를 절대적으로 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57620" y="1020720"/>
            <a:ext cx="5072066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r>
              <a:rPr lang="en-US" altLang="ko-KR" sz="1400" dirty="0" smtClean="0"/>
              <a:t>import java.awt.*;</a:t>
            </a:r>
          </a:p>
          <a:p>
            <a:endParaRPr lang="ko-KR" altLang="en-US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NullContainerEx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lvl="1"/>
            <a:r>
              <a:rPr lang="en-US" altLang="ko-KR" sz="1400" dirty="0" err="1" smtClean="0"/>
              <a:t>NullContainerEx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("Null Container Sample");</a:t>
            </a:r>
          </a:p>
          <a:p>
            <a:pPr lvl="2"/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lvl="2"/>
            <a:r>
              <a:rPr lang="en-US" altLang="ko-KR" sz="1400" dirty="0" err="1" smtClean="0">
                <a:solidFill>
                  <a:srgbClr val="FF0000"/>
                </a:solidFill>
              </a:rPr>
              <a:t>setLayout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null);</a:t>
            </a:r>
          </a:p>
          <a:p>
            <a:pPr lvl="2"/>
            <a:endParaRPr lang="ko-KR" altLang="en-US" sz="1400" dirty="0" smtClean="0"/>
          </a:p>
          <a:p>
            <a:pPr lvl="2"/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JLabel</a:t>
            </a:r>
            <a:r>
              <a:rPr lang="en-US" altLang="ko-KR" sz="1400" b="1" dirty="0" smtClean="0"/>
              <a:t>("Hello, Press Buttons!");</a:t>
            </a:r>
          </a:p>
          <a:p>
            <a:pPr lvl="2"/>
            <a:r>
              <a:rPr lang="en-US" altLang="ko-KR" sz="1400" dirty="0" err="1" smtClean="0">
                <a:solidFill>
                  <a:srgbClr val="FF0000"/>
                </a:solidFill>
              </a:rPr>
              <a:t>la.setLocation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(130, 50);</a:t>
            </a:r>
          </a:p>
          <a:p>
            <a:pPr lvl="2"/>
            <a:r>
              <a:rPr lang="en-US" altLang="ko-KR" sz="1400" dirty="0" err="1" smtClean="0">
                <a:solidFill>
                  <a:srgbClr val="FF0000"/>
                </a:solidFill>
              </a:rPr>
              <a:t>la.setSize</a:t>
            </a:r>
            <a:r>
              <a:rPr lang="en-US" altLang="ko-KR" sz="1400" dirty="0" smtClean="0">
                <a:solidFill>
                  <a:srgbClr val="FF0000"/>
                </a:solidFill>
              </a:rPr>
              <a:t>(200, 20);</a:t>
            </a:r>
          </a:p>
          <a:p>
            <a:pPr lvl="2"/>
            <a:r>
              <a:rPr lang="en-US" altLang="ko-KR" sz="1400" dirty="0" smtClean="0"/>
              <a:t>add(la);</a:t>
            </a:r>
            <a:endParaRPr lang="ko-KR" altLang="en-US" sz="1400" dirty="0" smtClean="0"/>
          </a:p>
          <a:p>
            <a:pPr lvl="2"/>
            <a:r>
              <a:rPr lang="nn-NO" altLang="ko-KR" sz="1400" b="1" dirty="0" smtClean="0"/>
              <a:t>for(int i=1; i&lt;=9; i++) {</a:t>
            </a:r>
          </a:p>
          <a:p>
            <a:pPr lvl="3"/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JButton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Integer.</a:t>
            </a:r>
            <a:r>
              <a:rPr lang="en-US" altLang="ko-KR" sz="1400" b="1" i="1" dirty="0" err="1" smtClean="0"/>
              <a:t>toString</a:t>
            </a:r>
            <a:r>
              <a:rPr lang="en-US" altLang="ko-KR" sz="1400" b="1" i="1" dirty="0" smtClean="0"/>
              <a:t>(</a:t>
            </a:r>
            <a:r>
              <a:rPr lang="en-US" altLang="ko-KR" sz="1400" b="1" i="1" dirty="0" err="1" smtClean="0"/>
              <a:t>i</a:t>
            </a:r>
            <a:r>
              <a:rPr lang="en-US" altLang="ko-KR" sz="1400" b="1" i="1" dirty="0" smtClean="0"/>
              <a:t>));</a:t>
            </a:r>
          </a:p>
          <a:p>
            <a:pPr lvl="3"/>
            <a:r>
              <a:rPr lang="en-US" altLang="ko-KR" sz="1400" dirty="0" err="1" smtClean="0">
                <a:solidFill>
                  <a:srgbClr val="FF0000"/>
                </a:solidFill>
              </a:rPr>
              <a:t>b.setLocation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*15,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dirty="0" smtClean="0">
                <a:solidFill>
                  <a:srgbClr val="FF0000"/>
                </a:solidFill>
              </a:rPr>
              <a:t>*15);</a:t>
            </a:r>
          </a:p>
          <a:p>
            <a:pPr lvl="3"/>
            <a:r>
              <a:rPr lang="en-US" altLang="ko-KR" sz="1400" dirty="0" err="1" smtClean="0">
                <a:solidFill>
                  <a:srgbClr val="FF0000"/>
                </a:solidFill>
              </a:rPr>
              <a:t>b.setSize</a:t>
            </a:r>
            <a:r>
              <a:rPr lang="en-US" altLang="ko-KR" sz="1400" dirty="0" smtClean="0">
                <a:solidFill>
                  <a:srgbClr val="FF0000"/>
                </a:solidFill>
              </a:rPr>
              <a:t>(50, 20);</a:t>
            </a:r>
          </a:p>
          <a:p>
            <a:pPr lvl="3"/>
            <a:r>
              <a:rPr lang="en-US" altLang="ko-KR" sz="1400" dirty="0" smtClean="0"/>
              <a:t>add(b);</a:t>
            </a:r>
          </a:p>
          <a:p>
            <a:pPr lvl="1"/>
            <a:r>
              <a:rPr lang="en-US" altLang="ko-KR" sz="1400" dirty="0" smtClean="0"/>
              <a:t>	}</a:t>
            </a:r>
          </a:p>
          <a:p>
            <a:pPr lvl="2"/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 200);</a:t>
            </a:r>
          </a:p>
          <a:p>
            <a:pPr lvl="2"/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b="1" dirty="0" smtClean="0"/>
              <a:t>public static void main(String[] </a:t>
            </a:r>
            <a:r>
              <a:rPr lang="en-US" altLang="ko-KR" sz="1400" b="1" dirty="0" err="1" smtClean="0"/>
              <a:t>args</a:t>
            </a:r>
            <a:r>
              <a:rPr lang="en-US" altLang="ko-KR" sz="1400" b="1" dirty="0" smtClean="0"/>
              <a:t>) {</a:t>
            </a:r>
          </a:p>
          <a:p>
            <a:pPr lvl="2"/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NullContainerEx</a:t>
            </a:r>
            <a:r>
              <a:rPr lang="en-US" altLang="ko-KR" sz="1400" b="1" dirty="0" smtClean="0"/>
              <a:t>();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4422051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원하는 위치에 원하는 크기로 컴포넌트를 마음대로</a:t>
            </a:r>
            <a:endParaRPr lang="en-US" altLang="ko-KR" dirty="0" smtClean="0"/>
          </a:p>
          <a:p>
            <a:r>
              <a:rPr lang="ko-KR" altLang="en-US" dirty="0" smtClean="0"/>
              <a:t>배치할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5" y="226238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41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6309320"/>
            <a:ext cx="772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6309320"/>
            <a:ext cx="77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6309320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844824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21297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3" y="3632795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0432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066" y="2395808"/>
            <a:ext cx="684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99695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286" y="5783034"/>
            <a:ext cx="599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2290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6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2492896"/>
            <a:ext cx="2438400" cy="33147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148" y="4277706"/>
            <a:ext cx="1221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5498" y="4269726"/>
            <a:ext cx="10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 smtClean="0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1" y="2500306"/>
            <a:ext cx="4635431" cy="34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만든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7143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마우스를 올리면 컴포넌트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388" y="2786058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JMenuBar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388" y="2500306"/>
            <a:ext cx="77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JFrame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71462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57422" y="6072206"/>
            <a:ext cx="10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JSplitPane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400050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85762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JList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2143116"/>
            <a:ext cx="9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JTextField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214311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214311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JButton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3000372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JToolBar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3500438"/>
            <a:ext cx="1143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JComboBox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2132" y="2000240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프레임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윈도우 닫기 버튼</a:t>
            </a:r>
            <a:endParaRPr lang="ko-KR" altLang="en-US" sz="1600" dirty="0"/>
          </a:p>
        </p:txBody>
      </p:sp>
      <p:sp>
        <p:nvSpPr>
          <p:cNvPr id="18" name="자유형 17"/>
          <p:cNvSpPr/>
          <p:nvPr/>
        </p:nvSpPr>
        <p:spPr>
          <a:xfrm>
            <a:off x="1156138" y="2862317"/>
            <a:ext cx="725214" cy="49049"/>
          </a:xfrm>
          <a:custGeom>
            <a:avLst/>
            <a:gdLst>
              <a:gd name="connsiteX0" fmla="*/ 0 w 725214"/>
              <a:gd name="connsiteY0" fmla="*/ 49049 h 49049"/>
              <a:gd name="connsiteX1" fmla="*/ 620110 w 725214"/>
              <a:gd name="connsiteY1" fmla="*/ 7007 h 49049"/>
              <a:gd name="connsiteX2" fmla="*/ 630621 w 725214"/>
              <a:gd name="connsiteY2" fmla="*/ 7007 h 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214" h="49049">
                <a:moveTo>
                  <a:pt x="0" y="49049"/>
                </a:moveTo>
                <a:lnTo>
                  <a:pt x="620110" y="7007"/>
                </a:lnTo>
                <a:cubicBezTo>
                  <a:pt x="725214" y="0"/>
                  <a:pt x="630621" y="7007"/>
                  <a:pt x="630621" y="70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152055" y="2659117"/>
            <a:ext cx="364359" cy="71821"/>
          </a:xfrm>
          <a:custGeom>
            <a:avLst/>
            <a:gdLst>
              <a:gd name="connsiteX0" fmla="*/ 364359 w 364359"/>
              <a:gd name="connsiteY0" fmla="*/ 0 h 71821"/>
              <a:gd name="connsiteX1" fmla="*/ 49048 w 364359"/>
              <a:gd name="connsiteY1" fmla="*/ 63062 h 71821"/>
              <a:gd name="connsiteX2" fmla="*/ 70069 w 364359"/>
              <a:gd name="connsiteY2" fmla="*/ 52552 h 7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59" h="71821">
                <a:moveTo>
                  <a:pt x="364359" y="0"/>
                </a:moveTo>
                <a:lnTo>
                  <a:pt x="49048" y="63062"/>
                </a:lnTo>
                <a:cubicBezTo>
                  <a:pt x="0" y="71821"/>
                  <a:pt x="68317" y="52552"/>
                  <a:pt x="70069" y="5255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454869" y="4151587"/>
            <a:ext cx="1103586" cy="126123"/>
          </a:xfrm>
          <a:custGeom>
            <a:avLst/>
            <a:gdLst>
              <a:gd name="connsiteX0" fmla="*/ 1103586 w 1103586"/>
              <a:gd name="connsiteY0" fmla="*/ 63061 h 126123"/>
              <a:gd name="connsiteX1" fmla="*/ 599090 w 1103586"/>
              <a:gd name="connsiteY1" fmla="*/ 10510 h 126123"/>
              <a:gd name="connsiteX2" fmla="*/ 0 w 1103586"/>
              <a:gd name="connsiteY2" fmla="*/ 126123 h 1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126123">
                <a:moveTo>
                  <a:pt x="1103586" y="63061"/>
                </a:moveTo>
                <a:cubicBezTo>
                  <a:pt x="943303" y="31530"/>
                  <a:pt x="783021" y="0"/>
                  <a:pt x="599090" y="10510"/>
                </a:cubicBezTo>
                <a:cubicBezTo>
                  <a:pt x="415159" y="21020"/>
                  <a:pt x="207579" y="73571"/>
                  <a:pt x="0" y="12612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072055" y="4067503"/>
            <a:ext cx="704193" cy="84083"/>
          </a:xfrm>
          <a:custGeom>
            <a:avLst/>
            <a:gdLst>
              <a:gd name="connsiteX0" fmla="*/ 0 w 704193"/>
              <a:gd name="connsiteY0" fmla="*/ 0 h 84083"/>
              <a:gd name="connsiteX1" fmla="*/ 704193 w 704193"/>
              <a:gd name="connsiteY1" fmla="*/ 84083 h 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193" h="84083">
                <a:moveTo>
                  <a:pt x="0" y="0"/>
                </a:moveTo>
                <a:lnTo>
                  <a:pt x="704193" y="8408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50438" y="5764374"/>
            <a:ext cx="262758" cy="304800"/>
          </a:xfrm>
          <a:custGeom>
            <a:avLst/>
            <a:gdLst>
              <a:gd name="connsiteX0" fmla="*/ 0 w 262758"/>
              <a:gd name="connsiteY0" fmla="*/ 304800 h 304800"/>
              <a:gd name="connsiteX1" fmla="*/ 262758 w 262758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758" h="304800">
                <a:moveTo>
                  <a:pt x="0" y="304800"/>
                </a:moveTo>
                <a:lnTo>
                  <a:pt x="262758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535128" y="5764374"/>
            <a:ext cx="210206" cy="325820"/>
          </a:xfrm>
          <a:custGeom>
            <a:avLst/>
            <a:gdLst>
              <a:gd name="connsiteX0" fmla="*/ 210206 w 210206"/>
              <a:gd name="connsiteY0" fmla="*/ 325820 h 325820"/>
              <a:gd name="connsiteX1" fmla="*/ 0 w 210206"/>
              <a:gd name="connsiteY1" fmla="*/ 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206" h="325820">
                <a:moveTo>
                  <a:pt x="210206" y="325820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00826" y="4643446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JScrollPane</a:t>
            </a:r>
            <a:endParaRPr lang="ko-KR" altLang="en-US" sz="1600" dirty="0"/>
          </a:p>
        </p:txBody>
      </p:sp>
      <p:sp>
        <p:nvSpPr>
          <p:cNvPr id="26" name="자유형 25"/>
          <p:cNvSpPr/>
          <p:nvPr/>
        </p:nvSpPr>
        <p:spPr>
          <a:xfrm>
            <a:off x="6043448" y="4866290"/>
            <a:ext cx="493986" cy="136634"/>
          </a:xfrm>
          <a:custGeom>
            <a:avLst/>
            <a:gdLst>
              <a:gd name="connsiteX0" fmla="*/ 493986 w 493986"/>
              <a:gd name="connsiteY0" fmla="*/ 0 h 136634"/>
              <a:gd name="connsiteX1" fmla="*/ 409904 w 493986"/>
              <a:gd name="connsiteY1" fmla="*/ 63062 h 136634"/>
              <a:gd name="connsiteX2" fmla="*/ 0 w 493986"/>
              <a:gd name="connsiteY2" fmla="*/ 136634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986" h="136634">
                <a:moveTo>
                  <a:pt x="493986" y="0"/>
                </a:moveTo>
                <a:cubicBezTo>
                  <a:pt x="493110" y="20145"/>
                  <a:pt x="492235" y="40290"/>
                  <a:pt x="409904" y="63062"/>
                </a:cubicBezTo>
                <a:cubicBezTo>
                  <a:pt x="327573" y="85834"/>
                  <a:pt x="163786" y="111234"/>
                  <a:pt x="0" y="1366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219200" y="3132083"/>
            <a:ext cx="609600" cy="52551"/>
          </a:xfrm>
          <a:custGeom>
            <a:avLst/>
            <a:gdLst>
              <a:gd name="connsiteX0" fmla="*/ 0 w 609600"/>
              <a:gd name="connsiteY0" fmla="*/ 52551 h 52551"/>
              <a:gd name="connsiteX1" fmla="*/ 609600 w 609600"/>
              <a:gd name="connsiteY1" fmla="*/ 0 h 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52551">
                <a:moveTo>
                  <a:pt x="0" y="52551"/>
                </a:moveTo>
                <a:lnTo>
                  <a:pt x="60960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017986" y="2375338"/>
            <a:ext cx="31531" cy="672662"/>
          </a:xfrm>
          <a:custGeom>
            <a:avLst/>
            <a:gdLst>
              <a:gd name="connsiteX0" fmla="*/ 0 w 31531"/>
              <a:gd name="connsiteY0" fmla="*/ 0 h 672662"/>
              <a:gd name="connsiteX1" fmla="*/ 31531 w 31531"/>
              <a:gd name="connsiteY1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1" h="672662">
                <a:moveTo>
                  <a:pt x="0" y="0"/>
                </a:moveTo>
                <a:lnTo>
                  <a:pt x="31531" y="672662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63462" y="2406869"/>
            <a:ext cx="68317" cy="672662"/>
          </a:xfrm>
          <a:custGeom>
            <a:avLst/>
            <a:gdLst>
              <a:gd name="connsiteX0" fmla="*/ 68317 w 68317"/>
              <a:gd name="connsiteY0" fmla="*/ 0 h 672662"/>
              <a:gd name="connsiteX1" fmla="*/ 5255 w 68317"/>
              <a:gd name="connsiteY1" fmla="*/ 273269 h 672662"/>
              <a:gd name="connsiteX2" fmla="*/ 36786 w 68317"/>
              <a:gd name="connsiteY2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" h="672662">
                <a:moveTo>
                  <a:pt x="68317" y="0"/>
                </a:moveTo>
                <a:cubicBezTo>
                  <a:pt x="39413" y="80579"/>
                  <a:pt x="10510" y="161159"/>
                  <a:pt x="5255" y="273269"/>
                </a:cubicBezTo>
                <a:cubicBezTo>
                  <a:pt x="0" y="385379"/>
                  <a:pt x="18393" y="529020"/>
                  <a:pt x="36786" y="67266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740166" y="2438400"/>
            <a:ext cx="98096" cy="641131"/>
          </a:xfrm>
          <a:custGeom>
            <a:avLst/>
            <a:gdLst>
              <a:gd name="connsiteX0" fmla="*/ 21020 w 98096"/>
              <a:gd name="connsiteY0" fmla="*/ 0 h 641131"/>
              <a:gd name="connsiteX1" fmla="*/ 94593 w 98096"/>
              <a:gd name="connsiteY1" fmla="*/ 210207 h 641131"/>
              <a:gd name="connsiteX2" fmla="*/ 0 w 98096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96" h="641131">
                <a:moveTo>
                  <a:pt x="21020" y="0"/>
                </a:moveTo>
                <a:cubicBezTo>
                  <a:pt x="59558" y="51676"/>
                  <a:pt x="98096" y="103352"/>
                  <a:pt x="94593" y="210207"/>
                </a:cubicBezTo>
                <a:cubicBezTo>
                  <a:pt x="91090" y="317062"/>
                  <a:pt x="45545" y="479096"/>
                  <a:pt x="0" y="64113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5917324" y="2291255"/>
            <a:ext cx="157655" cy="262759"/>
          </a:xfrm>
          <a:custGeom>
            <a:avLst/>
            <a:gdLst>
              <a:gd name="connsiteX0" fmla="*/ 157655 w 157655"/>
              <a:gd name="connsiteY0" fmla="*/ 0 h 262759"/>
              <a:gd name="connsiteX1" fmla="*/ 0 w 157655"/>
              <a:gd name="connsiteY1" fmla="*/ 262759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" h="262759">
                <a:moveTo>
                  <a:pt x="157655" y="0"/>
                </a:moveTo>
                <a:lnTo>
                  <a:pt x="0" y="262759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780690" y="3258207"/>
            <a:ext cx="693682" cy="465958"/>
          </a:xfrm>
          <a:custGeom>
            <a:avLst/>
            <a:gdLst>
              <a:gd name="connsiteX0" fmla="*/ 693682 w 693682"/>
              <a:gd name="connsiteY0" fmla="*/ 451945 h 465958"/>
              <a:gd name="connsiteX1" fmla="*/ 388882 w 693682"/>
              <a:gd name="connsiteY1" fmla="*/ 441434 h 465958"/>
              <a:gd name="connsiteX2" fmla="*/ 84082 w 693682"/>
              <a:gd name="connsiteY2" fmla="*/ 304800 h 465958"/>
              <a:gd name="connsiteX3" fmla="*/ 0 w 693682"/>
              <a:gd name="connsiteY3" fmla="*/ 0 h 4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682" h="465958">
                <a:moveTo>
                  <a:pt x="693682" y="451945"/>
                </a:moveTo>
                <a:cubicBezTo>
                  <a:pt x="592082" y="458951"/>
                  <a:pt x="490482" y="465958"/>
                  <a:pt x="388882" y="441434"/>
                </a:cubicBezTo>
                <a:cubicBezTo>
                  <a:pt x="287282" y="416910"/>
                  <a:pt x="148896" y="378372"/>
                  <a:pt x="84082" y="304800"/>
                </a:cubicBezTo>
                <a:cubicBezTo>
                  <a:pt x="19268" y="231228"/>
                  <a:pt x="9634" y="11561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112579" y="2396359"/>
            <a:ext cx="851338" cy="662151"/>
          </a:xfrm>
          <a:custGeom>
            <a:avLst/>
            <a:gdLst>
              <a:gd name="connsiteX0" fmla="*/ 0 w 851338"/>
              <a:gd name="connsiteY0" fmla="*/ 0 h 662151"/>
              <a:gd name="connsiteX1" fmla="*/ 304800 w 851338"/>
              <a:gd name="connsiteY1" fmla="*/ 199696 h 662151"/>
              <a:gd name="connsiteX2" fmla="*/ 756745 w 851338"/>
              <a:gd name="connsiteY2" fmla="*/ 388882 h 662151"/>
              <a:gd name="connsiteX3" fmla="*/ 851338 w 851338"/>
              <a:gd name="connsiteY3" fmla="*/ 662151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338" h="662151">
                <a:moveTo>
                  <a:pt x="0" y="0"/>
                </a:moveTo>
                <a:cubicBezTo>
                  <a:pt x="89338" y="67441"/>
                  <a:pt x="178676" y="134882"/>
                  <a:pt x="304800" y="199696"/>
                </a:cubicBezTo>
                <a:cubicBezTo>
                  <a:pt x="430924" y="264510"/>
                  <a:pt x="665655" y="311806"/>
                  <a:pt x="756745" y="388882"/>
                </a:cubicBezTo>
                <a:cubicBezTo>
                  <a:pt x="847835" y="465958"/>
                  <a:pt x="849586" y="564054"/>
                  <a:pt x="851338" y="66215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549462" y="2895600"/>
            <a:ext cx="914400" cy="57807"/>
          </a:xfrm>
          <a:custGeom>
            <a:avLst/>
            <a:gdLst>
              <a:gd name="connsiteX0" fmla="*/ 914400 w 914400"/>
              <a:gd name="connsiteY0" fmla="*/ 57807 h 57807"/>
              <a:gd name="connsiteX1" fmla="*/ 756745 w 914400"/>
              <a:gd name="connsiteY1" fmla="*/ 36786 h 57807"/>
              <a:gd name="connsiteX2" fmla="*/ 294290 w 914400"/>
              <a:gd name="connsiteY2" fmla="*/ 5255 h 57807"/>
              <a:gd name="connsiteX3" fmla="*/ 0 w 914400"/>
              <a:gd name="connsiteY3" fmla="*/ 5255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7807">
                <a:moveTo>
                  <a:pt x="914400" y="57807"/>
                </a:moveTo>
                <a:cubicBezTo>
                  <a:pt x="887248" y="51676"/>
                  <a:pt x="860097" y="45545"/>
                  <a:pt x="756745" y="36786"/>
                </a:cubicBezTo>
                <a:cubicBezTo>
                  <a:pt x="653393" y="28027"/>
                  <a:pt x="420414" y="10510"/>
                  <a:pt x="294290" y="5255"/>
                </a:cubicBezTo>
                <a:cubicBezTo>
                  <a:pt x="168166" y="0"/>
                  <a:pt x="84083" y="2627"/>
                  <a:pt x="0" y="525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AWT(Abstract Windowing </a:t>
            </a:r>
            <a:r>
              <a:rPr lang="en-US" altLang="ko-KR" dirty="0" smtClean="0"/>
              <a:t>Toolkit)</a:t>
            </a:r>
          </a:p>
          <a:p>
            <a:pPr lvl="1"/>
            <a:r>
              <a:rPr lang="ko-KR" altLang="en-US" dirty="0" smtClean="0"/>
              <a:t>자바가 처음 나왔을 때 함께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  <a:r>
              <a:rPr lang="ko-KR" altLang="en-US" dirty="0" smtClean="0"/>
              <a:t> 클래스 패키지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Native </a:t>
            </a:r>
            <a:r>
              <a:rPr lang="ko-KR" altLang="en-US" dirty="0" smtClean="0"/>
              <a:t>운영체제와 응용프로그램 사이의 연결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중량 컴포넌트</a:t>
            </a:r>
            <a:r>
              <a:rPr lang="en-US" altLang="ko-KR" dirty="0" smtClean="0"/>
              <a:t>(Heavy weight components)</a:t>
            </a:r>
          </a:p>
          <a:p>
            <a:pPr lvl="3"/>
            <a:r>
              <a:rPr lang="en-US" altLang="ko-KR" dirty="0" smtClean="0"/>
              <a:t>AWT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native(peer)</a:t>
            </a:r>
            <a:r>
              <a:rPr lang="ko-KR" altLang="en-US" dirty="0" smtClean="0"/>
              <a:t>에 의존적임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OS</a:t>
            </a:r>
            <a:r>
              <a:rPr lang="ko-KR" altLang="en-US" dirty="0" smtClean="0"/>
              <a:t>의 도움을 받아야 화면에 출력되며 동작하는 컴포넌트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운영체제에 많은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오히려 처리 속도는 빠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r>
              <a:rPr lang="en-US" altLang="ko-KR" dirty="0" smtClean="0"/>
              <a:t>Swing(</a:t>
            </a:r>
            <a:r>
              <a:rPr lang="ko-KR" altLang="en-US" dirty="0" smtClean="0"/>
              <a:t>스윙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AWT </a:t>
            </a:r>
            <a:r>
              <a:rPr lang="ko-KR" altLang="en-US" dirty="0" smtClean="0"/>
              <a:t>기술을 기반으로 작성된 자바 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</a:t>
            </a:r>
            <a:r>
              <a:rPr lang="ko-KR" altLang="en-US" dirty="0" smtClean="0"/>
              <a:t>풍부하고 화려한 </a:t>
            </a:r>
            <a:r>
              <a:rPr lang="ko-KR" altLang="en-US" dirty="0"/>
              <a:t>고급 컴포넌트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컴포넌트에 </a:t>
            </a:r>
            <a:r>
              <a:rPr lang="en-US" altLang="ko-KR" dirty="0"/>
              <a:t>J</a:t>
            </a:r>
            <a:r>
              <a:rPr lang="ko-KR" altLang="en-US" dirty="0"/>
              <a:t>자가 덧붙여진 이름의 클래스</a:t>
            </a:r>
            <a:endParaRPr lang="en-US" altLang="ko-KR" dirty="0"/>
          </a:p>
          <a:p>
            <a:pPr lvl="2"/>
            <a:r>
              <a:rPr lang="en-US" altLang="ko-KR" dirty="0"/>
              <a:t>J </a:t>
            </a:r>
            <a:r>
              <a:rPr lang="ko-KR" altLang="en-US" dirty="0"/>
              <a:t>자로 시작하는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 smtClean="0"/>
              <a:t>순수한 자바 언어로 구현</a:t>
            </a:r>
            <a:r>
              <a:rPr lang="en-US" altLang="ko-KR" dirty="0" smtClean="0"/>
              <a:t>, JDK 1.1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native(peer)</a:t>
            </a:r>
            <a:r>
              <a:rPr lang="ko-KR" altLang="en-US" dirty="0" smtClean="0"/>
              <a:t>에 의존하지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경량 컴포넌트</a:t>
            </a:r>
            <a:r>
              <a:rPr lang="en-US" altLang="ko-KR" dirty="0" smtClean="0"/>
              <a:t>(Light weight components)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42844" y="3429000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00034" y="1285860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라이브러리 계층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43306" y="92867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Object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4810" y="150017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Dimension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6380" y="150017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Color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794" y="150017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FontMetrics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5786" y="150017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Font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0826" y="150017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Graphics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3240" y="150017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Component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0496" y="207167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Container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6380" y="257174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Panel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0826" y="257174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Window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0496" y="350043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</a:rPr>
              <a:t>JComponent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00826" y="300037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Frame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43834" y="300037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Dialog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6380" y="300037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Applet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00826" y="350043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</a:rPr>
              <a:t>JFrame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43834" y="350043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</a:rPr>
              <a:t>JDialog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86380" y="350043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</a:rPr>
              <a:t>JApplet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785786" y="2071678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Button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Checkbox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TextComponent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Label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Choice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Scrollbar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List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Canvas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00298" y="-71462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071802" y="500042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679025" y="1107265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14810" y="1071546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50595" y="535761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57818" y="-71462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14612" y="1214422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57620" y="1500174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57620" y="292893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4964909" y="1821645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572132" y="1214422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43570" y="292893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07851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22297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7965305" y="339328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29520" y="2357430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58016" y="2928934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786314" y="4071942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JTextComponent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00892" y="4071942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AbstractButton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71934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JEditorPane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00628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JTextField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29322" y="464344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JTextArea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072198" y="5143512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JMenuItem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29454" y="514351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JButton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58148" y="5143512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JToggleButton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29190" y="5143512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JPasswordField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04173" y="4054083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32868" y="4018363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22099" y="50363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590123" y="4232678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36611" y="4679165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18818" y="4339834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rot="16200000" flipV="1">
            <a:off x="5268521" y="4482710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57818" y="557214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JMenu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43570" y="592933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JCheckBoxMenuItem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57950" y="6286520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JRadioButtonMenuItem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36479" y="5143512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29520" y="557214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JCheckBox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58148" y="59293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</a:rPr>
              <a:t>JRadioButton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01024" y="5250669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072462" y="5679297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285720" y="4000504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JLabel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JList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JComboBox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JPanel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JOptionPane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JSlider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JScrollBar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JTabbedPane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JSplitPane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JLayeredPane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JSeparator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JRootPane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JToolBar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JMenuBar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JToolTip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JPopupMenu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JFileChooser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JColorChooser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JTree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JTable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JProgressBar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JTableHeader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JSpinner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JInteralFrame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</a:rPr>
                <a:t>JScrollPane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178959" y="2750339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768455" y="3446859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22165" y="2393149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07917" y="5572140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22231" y="5572140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715272" y="1285860"/>
            <a:ext cx="104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AWT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42844" y="34290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6886</TotalTime>
  <Words>2114</Words>
  <Application>Microsoft Office PowerPoint</Application>
  <PresentationFormat>화면 슬라이드 쇼(4:3)</PresentationFormat>
  <Paragraphs>675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제 9 장 자바의 GUI, AWT와 Swing</vt:lpstr>
      <vt:lpstr>자바의 GUI(Graphic User Interface)</vt:lpstr>
      <vt:lpstr>스윙 컴포넌트 예시</vt:lpstr>
      <vt:lpstr>슬라이드 4</vt:lpstr>
      <vt:lpstr>슬라이드 5</vt:lpstr>
      <vt:lpstr>슬라이드 6</vt:lpstr>
      <vt:lpstr>Swing 으로 만든 GUI 프로그램 샘플</vt:lpstr>
      <vt:lpstr>AWT와 Swing 패키지</vt:lpstr>
      <vt:lpstr>GUI 라이브러리 계층 구조</vt:lpstr>
      <vt:lpstr>Swing 클래스의 특징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</vt:lpstr>
      <vt:lpstr>main()의 위치 </vt:lpstr>
      <vt:lpstr>프레임에 컴포넌트 붙이기</vt:lpstr>
      <vt:lpstr>예제 9-1 : 컴포넌트를 부착한 프레임 예</vt:lpstr>
      <vt:lpstr>스윙 응용프로그램의 종료</vt:lpstr>
      <vt:lpstr>main() 메소드 종료 뒤에도 프레임이 살아 있는 이유?</vt:lpstr>
      <vt:lpstr>컨테이너와 배치 개념</vt:lpstr>
      <vt:lpstr>배치 관리자 대표 유형 4 가지</vt:lpstr>
      <vt:lpstr>컨테이너와 배치관리자</vt:lpstr>
      <vt:lpstr>FlowLayout</vt:lpstr>
      <vt:lpstr>슬라이드 25</vt:lpstr>
      <vt:lpstr>FlowLayout - 생성자와 속성 </vt:lpstr>
      <vt:lpstr>예제 9-2 : LEFT로 정렬되는 수평 간격이 30 픽셀, 수직 간격이  40 픽셀인 FlowLayout 사용 예</vt:lpstr>
      <vt:lpstr>BorderLayout</vt:lpstr>
      <vt:lpstr>BorderLayout 생성자와 속성</vt:lpstr>
      <vt:lpstr>BorderLayout의 사용예</vt:lpstr>
      <vt:lpstr>예제 9-3 : BorderLayout 사용 예</vt:lpstr>
      <vt:lpstr>GridLayout</vt:lpstr>
      <vt:lpstr>GridLayout 생성자와 속성</vt:lpstr>
      <vt:lpstr>예제 9-4 : GridLayout으로 입력 폼 만들기</vt:lpstr>
      <vt:lpstr>배치관리자 없는 컨테이너</vt:lpstr>
      <vt:lpstr>예제 9-5 : 배치관리자 없는 컨테이너에 컴포넌트 위치와 크기를 절대적으로 지정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154</cp:revision>
  <dcterms:created xsi:type="dcterms:W3CDTF">2009-09-01T01:24:33Z</dcterms:created>
  <dcterms:modified xsi:type="dcterms:W3CDTF">2011-07-31T20:15:31Z</dcterms:modified>
</cp:coreProperties>
</file>