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2" r:id="rId5"/>
    <p:sldId id="293" r:id="rId6"/>
    <p:sldId id="267" r:id="rId7"/>
    <p:sldId id="271" r:id="rId8"/>
    <p:sldId id="276" r:id="rId9"/>
    <p:sldId id="278" r:id="rId10"/>
    <p:sldId id="280" r:id="rId11"/>
    <p:sldId id="279" r:id="rId12"/>
    <p:sldId id="281" r:id="rId13"/>
    <p:sldId id="282" r:id="rId14"/>
    <p:sldId id="283" r:id="rId15"/>
    <p:sldId id="284" r:id="rId16"/>
    <p:sldId id="286" r:id="rId17"/>
    <p:sldId id="287" r:id="rId18"/>
    <p:sldId id="288" r:id="rId19"/>
    <p:sldId id="285" r:id="rId20"/>
    <p:sldId id="272" r:id="rId21"/>
    <p:sldId id="273" r:id="rId22"/>
    <p:sldId id="289" r:id="rId23"/>
    <p:sldId id="290" r:id="rId24"/>
    <p:sldId id="291" r:id="rId25"/>
    <p:sldId id="274" r:id="rId26"/>
    <p:sldId id="292"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33E6C81-CC7C-4225-881C-9D24E8FEE77E}" type="datetimeFigureOut">
              <a:rPr lang="en-US" smtClean="0"/>
              <a:pPr/>
              <a:t>6/20/2021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23C2D32-F67A-412D-80CE-A7AB76F35A84}"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E6C81-CC7C-4225-881C-9D24E8FEE77E}"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E6C81-CC7C-4225-881C-9D24E8FEE77E}"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E6C81-CC7C-4225-881C-9D24E8FEE77E}"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3E6C81-CC7C-4225-881C-9D24E8FEE77E}" type="datetimeFigureOut">
              <a:rPr lang="en-US" smtClean="0"/>
              <a:pPr/>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23C2D32-F67A-412D-80CE-A7AB76F35A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3E6C81-CC7C-4225-881C-9D24E8FEE77E}" type="datetimeFigureOut">
              <a:rPr lang="en-US" smtClean="0"/>
              <a:pPr/>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3E6C81-CC7C-4225-881C-9D24E8FEE77E}" type="datetimeFigureOut">
              <a:rPr lang="en-US" smtClean="0"/>
              <a:pPr/>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3E6C81-CC7C-4225-881C-9D24E8FEE77E}" type="datetimeFigureOut">
              <a:rPr lang="en-US" smtClean="0"/>
              <a:pPr/>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E6C81-CC7C-4225-881C-9D24E8FEE77E}" type="datetimeFigureOut">
              <a:rPr lang="en-US" smtClean="0"/>
              <a:pPr/>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3E6C81-CC7C-4225-881C-9D24E8FEE77E}" type="datetimeFigureOut">
              <a:rPr lang="en-US" smtClean="0"/>
              <a:pPr/>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3E6C81-CC7C-4225-881C-9D24E8FEE77E}" type="datetimeFigureOut">
              <a:rPr lang="en-US" smtClean="0"/>
              <a:pPr/>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C2D32-F67A-412D-80CE-A7AB76F35A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33E6C81-CC7C-4225-881C-9D24E8FEE77E}" type="datetimeFigureOut">
              <a:rPr lang="en-US" smtClean="0"/>
              <a:pPr/>
              <a:t>6/20/2021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23C2D32-F67A-412D-80CE-A7AB76F35A8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Advance Digital </a:t>
            </a:r>
            <a:r>
              <a:rPr lang="en-US" b="1" u="sng" dirty="0" err="1"/>
              <a:t>Radiovisography</a:t>
            </a:r>
            <a:r>
              <a:rPr lang="en-US" b="1" u="sng" dirty="0"/>
              <a:t> in </a:t>
            </a:r>
            <a:r>
              <a:rPr lang="en-US" b="1" u="sng" dirty="0" smtClean="0"/>
              <a:t>Dentistry</a:t>
            </a:r>
            <a:endParaRPr lang="en-US" dirty="0"/>
          </a:p>
        </p:txBody>
      </p:sp>
      <p:sp>
        <p:nvSpPr>
          <p:cNvPr id="3" name="Subtitle 2"/>
          <p:cNvSpPr>
            <a:spLocks noGrp="1"/>
          </p:cNvSpPr>
          <p:nvPr>
            <p:ph type="subTitle" idx="1"/>
          </p:nvPr>
        </p:nvSpPr>
        <p:spPr>
          <a:xfrm>
            <a:off x="1371600" y="3733800"/>
            <a:ext cx="6400800" cy="1752600"/>
          </a:xfrm>
        </p:spPr>
        <p:txBody>
          <a:bodyPr>
            <a:normAutofit fontScale="92500"/>
          </a:bodyPr>
          <a:lstStyle/>
          <a:p>
            <a:r>
              <a:rPr lang="en-US" sz="3600" dirty="0" smtClean="0"/>
              <a:t>Vestige Software Technologies &amp;</a:t>
            </a:r>
          </a:p>
          <a:p>
            <a:r>
              <a:rPr lang="en-US" sz="3600" dirty="0" err="1" smtClean="0"/>
              <a:t>Edlen</a:t>
            </a:r>
            <a:r>
              <a:rPr lang="en-US" sz="3600" dirty="0" smtClean="0"/>
              <a:t> Imaging LLC, USA</a:t>
            </a:r>
          </a:p>
          <a:p>
            <a:r>
              <a:rPr lang="en-US" sz="2400" b="1" dirty="0" smtClean="0"/>
              <a:t>Miss. </a:t>
            </a:r>
            <a:r>
              <a:rPr lang="en-US" sz="2400" b="1" dirty="0" err="1" smtClean="0"/>
              <a:t>Pooja</a:t>
            </a:r>
            <a:r>
              <a:rPr lang="en-US" sz="2400" b="1" dirty="0" smtClean="0"/>
              <a:t> </a:t>
            </a:r>
            <a:r>
              <a:rPr lang="en-US" sz="2400" b="1" dirty="0" err="1" smtClean="0"/>
              <a:t>Nanadagopal</a:t>
            </a:r>
            <a:endParaRPr lang="en-US" sz="2400" b="1" dirty="0" smtClean="0"/>
          </a:p>
        </p:txBody>
      </p:sp>
      <p:sp>
        <p:nvSpPr>
          <p:cNvPr id="4" name="Title 1"/>
          <p:cNvSpPr txBox="1">
            <a:spLocks/>
          </p:cNvSpPr>
          <p:nvPr/>
        </p:nvSpPr>
        <p:spPr>
          <a:xfrm>
            <a:off x="533400" y="60198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 ER Diagram</a:t>
            </a:r>
            <a:endParaRPr lang="en-US" dirty="0"/>
          </a:p>
        </p:txBody>
      </p:sp>
      <p:pic>
        <p:nvPicPr>
          <p:cNvPr id="4098" name="Picture 2"/>
          <p:cNvPicPr>
            <a:picLocks noChangeAspect="1" noChangeArrowheads="1"/>
          </p:cNvPicPr>
          <p:nvPr/>
        </p:nvPicPr>
        <p:blipFill>
          <a:blip r:embed="rId2"/>
          <a:srcRect/>
          <a:stretch>
            <a:fillRect/>
          </a:stretch>
        </p:blipFill>
        <p:spPr bwMode="auto">
          <a:xfrm>
            <a:off x="685800" y="1371600"/>
            <a:ext cx="7848600" cy="53057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 Use Case</a:t>
            </a:r>
            <a:endParaRPr lang="en-US" dirty="0"/>
          </a:p>
        </p:txBody>
      </p:sp>
      <p:pic>
        <p:nvPicPr>
          <p:cNvPr id="3074" name="Picture 2"/>
          <p:cNvPicPr>
            <a:picLocks noChangeAspect="1" noChangeArrowheads="1"/>
          </p:cNvPicPr>
          <p:nvPr/>
        </p:nvPicPr>
        <p:blipFill>
          <a:blip r:embed="rId2"/>
          <a:srcRect/>
          <a:stretch>
            <a:fillRect/>
          </a:stretch>
        </p:blipFill>
        <p:spPr bwMode="auto">
          <a:xfrm>
            <a:off x="523875" y="1352550"/>
            <a:ext cx="8096250" cy="5048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 Data Flow</a:t>
            </a:r>
            <a:endParaRPr lang="en-US" dirty="0"/>
          </a:p>
        </p:txBody>
      </p:sp>
      <p:pic>
        <p:nvPicPr>
          <p:cNvPr id="5122" name="Picture 2"/>
          <p:cNvPicPr>
            <a:picLocks noChangeAspect="1" noChangeArrowheads="1"/>
          </p:cNvPicPr>
          <p:nvPr/>
        </p:nvPicPr>
        <p:blipFill>
          <a:blip r:embed="rId2"/>
          <a:srcRect/>
          <a:stretch>
            <a:fillRect/>
          </a:stretch>
        </p:blipFill>
        <p:spPr bwMode="auto">
          <a:xfrm>
            <a:off x="1219200" y="1524000"/>
            <a:ext cx="7043737" cy="478942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sp>
        <p:nvSpPr>
          <p:cNvPr id="4" name="Rectangle 3"/>
          <p:cNvSpPr/>
          <p:nvPr/>
        </p:nvSpPr>
        <p:spPr>
          <a:xfrm>
            <a:off x="838200" y="1600200"/>
            <a:ext cx="7543800" cy="4555093"/>
          </a:xfrm>
          <a:prstGeom prst="rect">
            <a:avLst/>
          </a:prstGeom>
        </p:spPr>
        <p:txBody>
          <a:bodyPr wrap="square">
            <a:spAutoFit/>
          </a:bodyPr>
          <a:lstStyle/>
          <a:p>
            <a:endParaRPr lang="en-US" dirty="0" smtClean="0"/>
          </a:p>
          <a:p>
            <a:pPr algn="just"/>
            <a:r>
              <a:rPr lang="en-US" sz="2000" dirty="0" smtClean="0"/>
              <a:t> </a:t>
            </a:r>
            <a:r>
              <a:rPr lang="en-US" sz="2000" dirty="0" err="1" smtClean="0"/>
              <a:t>LynxVision</a:t>
            </a:r>
            <a:r>
              <a:rPr lang="en-US" sz="2000" dirty="0" smtClean="0"/>
              <a:t> 5.0 Consist of 4 Modules.</a:t>
            </a:r>
          </a:p>
          <a:p>
            <a:pPr algn="just"/>
            <a:endParaRPr lang="en-US" sz="2000" dirty="0" smtClean="0"/>
          </a:p>
          <a:p>
            <a:pPr marL="457200" indent="-457200" algn="just">
              <a:buAutoNum type="arabicPeriod"/>
            </a:pPr>
            <a:r>
              <a:rPr lang="en-US" sz="2000" dirty="0" smtClean="0"/>
              <a:t>Intra Oral Camera</a:t>
            </a:r>
          </a:p>
          <a:p>
            <a:pPr marL="457200" indent="-457200" algn="just">
              <a:buAutoNum type="arabicPeriod"/>
            </a:pPr>
            <a:endParaRPr lang="en-US" sz="2000" dirty="0" smtClean="0"/>
          </a:p>
          <a:p>
            <a:pPr marL="457200" indent="-457200" algn="just">
              <a:buAutoNum type="arabicPeriod"/>
            </a:pPr>
            <a:r>
              <a:rPr lang="en-US" sz="2000" dirty="0" smtClean="0"/>
              <a:t>Intra Oral Sensor</a:t>
            </a:r>
          </a:p>
          <a:p>
            <a:pPr marL="457200" indent="-457200" algn="just">
              <a:buAutoNum type="arabicPeriod"/>
            </a:pPr>
            <a:endParaRPr lang="en-US" sz="2000" dirty="0" smtClean="0"/>
          </a:p>
          <a:p>
            <a:pPr marL="457200" indent="-457200" algn="just">
              <a:buAutoNum type="arabicPeriod"/>
            </a:pPr>
            <a:r>
              <a:rPr lang="en-US" sz="2000" dirty="0" smtClean="0"/>
              <a:t>Intra Oral Scanner (PP Plates)</a:t>
            </a:r>
          </a:p>
          <a:p>
            <a:pPr marL="457200" indent="-457200" algn="just">
              <a:buAutoNum type="arabicPeriod"/>
            </a:pPr>
            <a:endParaRPr lang="en-US" sz="2000" dirty="0" smtClean="0"/>
          </a:p>
          <a:p>
            <a:pPr marL="457200" indent="-457200" algn="just">
              <a:buAutoNum type="arabicPeriod"/>
            </a:pPr>
            <a:r>
              <a:rPr lang="en-US" sz="2000" dirty="0" err="1" smtClean="0"/>
              <a:t>Orthopantograph</a:t>
            </a:r>
            <a:r>
              <a:rPr lang="en-US" sz="2000" dirty="0" smtClean="0"/>
              <a:t> (OPG)</a:t>
            </a:r>
          </a:p>
          <a:p>
            <a:pPr marL="457200" indent="-457200" algn="just"/>
            <a:endParaRPr lang="en-US" sz="2000" dirty="0" smtClean="0"/>
          </a:p>
          <a:p>
            <a:pPr marL="457200" indent="-457200" algn="just"/>
            <a:r>
              <a:rPr lang="en-US" sz="2000" dirty="0" smtClean="0"/>
              <a:t>This single software can be used to capture and process the images from 4 Different types of Dental Radiology Services</a:t>
            </a:r>
          </a:p>
          <a:p>
            <a:pPr marL="457200" indent="-457200" algn="just"/>
            <a:endParaRPr lang="en-US" sz="2000" dirty="0" smtClean="0"/>
          </a:p>
          <a:p>
            <a:pPr marL="457200" indent="-457200" algn="just"/>
            <a:r>
              <a:rPr lang="en-US" sz="1200" dirty="0" smtClean="0"/>
              <a:t>* Devices which is not connected to the software always will show a Red Color Mark on the software screen.</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MODULE DESCRIPTION</a:t>
            </a:r>
            <a:endParaRPr lang="en-US" dirty="0"/>
          </a:p>
        </p:txBody>
      </p:sp>
      <p:pic>
        <p:nvPicPr>
          <p:cNvPr id="6" name="Picture 5" descr="Module1.jpg"/>
          <p:cNvPicPr>
            <a:picLocks noChangeAspect="1"/>
          </p:cNvPicPr>
          <p:nvPr/>
        </p:nvPicPr>
        <p:blipFill>
          <a:blip r:embed="rId2"/>
          <a:stretch>
            <a:fillRect/>
          </a:stretch>
        </p:blipFill>
        <p:spPr>
          <a:xfrm>
            <a:off x="457200" y="1066800"/>
            <a:ext cx="8077200" cy="55127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pic>
        <p:nvPicPr>
          <p:cNvPr id="6" name="Picture 5" descr="Module2.jpg"/>
          <p:cNvPicPr>
            <a:picLocks noChangeAspect="1"/>
          </p:cNvPicPr>
          <p:nvPr/>
        </p:nvPicPr>
        <p:blipFill>
          <a:blip r:embed="rId2"/>
          <a:stretch>
            <a:fillRect/>
          </a:stretch>
        </p:blipFill>
        <p:spPr>
          <a:xfrm>
            <a:off x="381000" y="1219200"/>
            <a:ext cx="8458200" cy="52819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pic>
        <p:nvPicPr>
          <p:cNvPr id="5" name="Picture 4" descr="Module3.jpg"/>
          <p:cNvPicPr>
            <a:picLocks noChangeAspect="1"/>
          </p:cNvPicPr>
          <p:nvPr/>
        </p:nvPicPr>
        <p:blipFill>
          <a:blip r:embed="rId2"/>
          <a:stretch>
            <a:fillRect/>
          </a:stretch>
        </p:blipFill>
        <p:spPr>
          <a:xfrm>
            <a:off x="381000" y="1371600"/>
            <a:ext cx="8305800" cy="46697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pic>
        <p:nvPicPr>
          <p:cNvPr id="4" name="Picture 3" descr="Module4.jpg"/>
          <p:cNvPicPr>
            <a:picLocks noChangeAspect="1"/>
          </p:cNvPicPr>
          <p:nvPr/>
        </p:nvPicPr>
        <p:blipFill>
          <a:blip r:embed="rId2"/>
          <a:stretch>
            <a:fillRect/>
          </a:stretch>
        </p:blipFill>
        <p:spPr>
          <a:xfrm>
            <a:off x="228600" y="1447800"/>
            <a:ext cx="8674100" cy="4876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a:t>
            </a:r>
            <a:endParaRPr lang="en-US" dirty="0"/>
          </a:p>
        </p:txBody>
      </p:sp>
      <p:pic>
        <p:nvPicPr>
          <p:cNvPr id="5" name="Picture 4" descr="Module5.jpg"/>
          <p:cNvPicPr>
            <a:picLocks noChangeAspect="1"/>
          </p:cNvPicPr>
          <p:nvPr/>
        </p:nvPicPr>
        <p:blipFill>
          <a:blip r:embed="rId2"/>
          <a:stretch>
            <a:fillRect/>
          </a:stretch>
        </p:blipFill>
        <p:spPr>
          <a:xfrm>
            <a:off x="152400" y="1295400"/>
            <a:ext cx="8763000" cy="49267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METHODOLOGIES</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dirty="0" smtClean="0"/>
              <a:t>Software testing methodologies</a:t>
            </a:r>
            <a:r>
              <a:rPr lang="en-US" dirty="0" smtClean="0"/>
              <a:t> are the various strategies or approaches used to test an application to ensure it behaves and looks as expected.</a:t>
            </a:r>
          </a:p>
          <a:p>
            <a:pPr algn="just">
              <a:buNone/>
            </a:pPr>
            <a:endParaRPr lang="en-US" dirty="0" smtClean="0"/>
          </a:p>
          <a:p>
            <a:pPr algn="just">
              <a:buNone/>
            </a:pPr>
            <a:r>
              <a:rPr lang="en-US" dirty="0" smtClean="0"/>
              <a:t>Functional Testing</a:t>
            </a:r>
          </a:p>
          <a:p>
            <a:r>
              <a:rPr lang="en-US" dirty="0" smtClean="0"/>
              <a:t>Unit testing</a:t>
            </a:r>
          </a:p>
          <a:p>
            <a:r>
              <a:rPr lang="en-US" dirty="0" smtClean="0"/>
              <a:t>Integration testing</a:t>
            </a:r>
          </a:p>
          <a:p>
            <a:r>
              <a:rPr lang="en-US" dirty="0" smtClean="0"/>
              <a:t>System testing</a:t>
            </a:r>
          </a:p>
          <a:p>
            <a:r>
              <a:rPr lang="en-US" dirty="0" smtClean="0"/>
              <a:t>Acceptance testing</a:t>
            </a:r>
          </a:p>
          <a:p>
            <a:pPr algn="just">
              <a:buNone/>
            </a:pPr>
            <a:endParaRPr lang="en-US" dirty="0" smtClean="0"/>
          </a:p>
          <a:p>
            <a:pPr algn="just">
              <a:buNone/>
            </a:pPr>
            <a:r>
              <a:rPr lang="en-US" dirty="0" smtClean="0"/>
              <a:t>Non – Functional Testing</a:t>
            </a:r>
          </a:p>
          <a:p>
            <a:r>
              <a:rPr lang="en-US" dirty="0" smtClean="0"/>
              <a:t>Performance testing</a:t>
            </a:r>
          </a:p>
          <a:p>
            <a:r>
              <a:rPr lang="en-US" dirty="0" smtClean="0"/>
              <a:t>Security testing</a:t>
            </a:r>
          </a:p>
          <a:p>
            <a:r>
              <a:rPr lang="en-US" dirty="0" smtClean="0"/>
              <a:t>Usability testing</a:t>
            </a:r>
          </a:p>
          <a:p>
            <a:r>
              <a:rPr lang="en-US" dirty="0" smtClean="0"/>
              <a:t>Compatibility testing</a:t>
            </a:r>
          </a:p>
          <a:p>
            <a:pPr algn="just">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fontScale="85000" lnSpcReduction="20000"/>
          </a:bodyPr>
          <a:lstStyle/>
          <a:p>
            <a:r>
              <a:rPr lang="en-US" cap="all" dirty="0" smtClean="0"/>
              <a:t>Abstract</a:t>
            </a:r>
            <a:endParaRPr lang="en-US" dirty="0" smtClean="0"/>
          </a:p>
          <a:p>
            <a:r>
              <a:rPr lang="en-US" cap="all" dirty="0" smtClean="0"/>
              <a:t>Literature Survey</a:t>
            </a:r>
            <a:endParaRPr lang="en-US" dirty="0" smtClean="0"/>
          </a:p>
          <a:p>
            <a:r>
              <a:rPr lang="en-US" cap="all" dirty="0" smtClean="0"/>
              <a:t>Problem Statement</a:t>
            </a:r>
            <a:endParaRPr lang="en-US" dirty="0" smtClean="0"/>
          </a:p>
          <a:p>
            <a:r>
              <a:rPr lang="en-US" cap="all" dirty="0" smtClean="0"/>
              <a:t>Development Environment</a:t>
            </a:r>
            <a:endParaRPr lang="en-US" dirty="0" smtClean="0"/>
          </a:p>
          <a:p>
            <a:r>
              <a:rPr lang="en-US" cap="all" dirty="0" smtClean="0"/>
              <a:t>System Architecture</a:t>
            </a:r>
            <a:endParaRPr lang="en-US" dirty="0" smtClean="0"/>
          </a:p>
          <a:p>
            <a:r>
              <a:rPr lang="en-US" cap="all" dirty="0" smtClean="0"/>
              <a:t>Data Flow Diagram</a:t>
            </a:r>
            <a:endParaRPr lang="en-US" dirty="0" smtClean="0"/>
          </a:p>
          <a:p>
            <a:r>
              <a:rPr lang="en-US" cap="all" dirty="0" smtClean="0"/>
              <a:t>ER Diagram</a:t>
            </a:r>
            <a:endParaRPr lang="en-US" dirty="0" smtClean="0"/>
          </a:p>
          <a:p>
            <a:r>
              <a:rPr lang="en-US" cap="all" dirty="0" smtClean="0"/>
              <a:t>Use Case Diagram</a:t>
            </a:r>
            <a:endParaRPr lang="en-US" dirty="0" smtClean="0"/>
          </a:p>
          <a:p>
            <a:r>
              <a:rPr lang="en-US" cap="all" dirty="0" smtClean="0"/>
              <a:t>Data Flow</a:t>
            </a:r>
            <a:endParaRPr lang="en-US" dirty="0" smtClean="0"/>
          </a:p>
          <a:p>
            <a:r>
              <a:rPr lang="en-US" cap="all" dirty="0" smtClean="0"/>
              <a:t>Module Description</a:t>
            </a:r>
            <a:endParaRPr lang="en-US" dirty="0" smtClean="0"/>
          </a:p>
          <a:p>
            <a:r>
              <a:rPr lang="en-US" cap="all" dirty="0" smtClean="0"/>
              <a:t>Testing Methodologies</a:t>
            </a:r>
            <a:endParaRPr lang="en-US" dirty="0" smtClean="0"/>
          </a:p>
          <a:p>
            <a:r>
              <a:rPr lang="en-US" cap="all" dirty="0" smtClean="0"/>
              <a:t>Conclusion</a:t>
            </a:r>
            <a:endParaRPr lang="en-US" dirty="0"/>
          </a:p>
        </p:txBody>
      </p:sp>
      <p:sp>
        <p:nvSpPr>
          <p:cNvPr id="4" name="Title 1"/>
          <p:cNvSpPr txBox="1">
            <a:spLocks/>
          </p:cNvSpPr>
          <p:nvPr/>
        </p:nvSpPr>
        <p:spPr>
          <a:xfrm>
            <a:off x="4572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SCREENS</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pic>
        <p:nvPicPr>
          <p:cNvPr id="20482" name="Picture 2"/>
          <p:cNvPicPr>
            <a:picLocks noChangeAspect="1" noChangeArrowheads="1"/>
          </p:cNvPicPr>
          <p:nvPr/>
        </p:nvPicPr>
        <p:blipFill>
          <a:blip r:embed="rId2"/>
          <a:srcRect/>
          <a:stretch>
            <a:fillRect/>
          </a:stretch>
        </p:blipFill>
        <p:spPr bwMode="auto">
          <a:xfrm>
            <a:off x="554832" y="1219200"/>
            <a:ext cx="8131968" cy="4572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SCREENS</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pic>
        <p:nvPicPr>
          <p:cNvPr id="21506" name="Picture 2"/>
          <p:cNvPicPr>
            <a:picLocks noChangeAspect="1" noChangeArrowheads="1"/>
          </p:cNvPicPr>
          <p:nvPr/>
        </p:nvPicPr>
        <p:blipFill>
          <a:blip r:embed="rId2"/>
          <a:srcRect/>
          <a:stretch>
            <a:fillRect/>
          </a:stretch>
        </p:blipFill>
        <p:spPr bwMode="auto">
          <a:xfrm>
            <a:off x="631031" y="1295400"/>
            <a:ext cx="8131969" cy="4572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SCREENS</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pic>
        <p:nvPicPr>
          <p:cNvPr id="5" name="Picture 4" descr="Screen-11.jpg"/>
          <p:cNvPicPr>
            <a:picLocks noChangeAspect="1"/>
          </p:cNvPicPr>
          <p:nvPr/>
        </p:nvPicPr>
        <p:blipFill>
          <a:blip r:embed="rId2"/>
          <a:stretch>
            <a:fillRect/>
          </a:stretch>
        </p:blipFill>
        <p:spPr>
          <a:xfrm>
            <a:off x="304800" y="1221543"/>
            <a:ext cx="8534400" cy="479825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SCREENS</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pic>
        <p:nvPicPr>
          <p:cNvPr id="7" name="Picture 6" descr="Screen13.jpg"/>
          <p:cNvPicPr>
            <a:picLocks noChangeAspect="1"/>
          </p:cNvPicPr>
          <p:nvPr/>
        </p:nvPicPr>
        <p:blipFill>
          <a:blip r:embed="rId2"/>
          <a:stretch>
            <a:fillRect/>
          </a:stretch>
        </p:blipFill>
        <p:spPr>
          <a:xfrm>
            <a:off x="228600" y="1219200"/>
            <a:ext cx="8686800" cy="48839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SCREENS</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pic>
        <p:nvPicPr>
          <p:cNvPr id="5" name="Picture 4" descr="Screen14.jpg"/>
          <p:cNvPicPr>
            <a:picLocks noChangeAspect="1"/>
          </p:cNvPicPr>
          <p:nvPr/>
        </p:nvPicPr>
        <p:blipFill>
          <a:blip r:embed="rId2"/>
          <a:stretch>
            <a:fillRect/>
          </a:stretch>
        </p:blipFill>
        <p:spPr>
          <a:xfrm>
            <a:off x="228600" y="1219200"/>
            <a:ext cx="8534400" cy="4724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SCREENS</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pic>
        <p:nvPicPr>
          <p:cNvPr id="22530" name="Picture 2"/>
          <p:cNvPicPr>
            <a:picLocks noChangeAspect="1" noChangeArrowheads="1"/>
          </p:cNvPicPr>
          <p:nvPr/>
        </p:nvPicPr>
        <p:blipFill>
          <a:blip r:embed="rId2"/>
          <a:srcRect/>
          <a:stretch>
            <a:fillRect/>
          </a:stretch>
        </p:blipFill>
        <p:spPr bwMode="auto">
          <a:xfrm>
            <a:off x="631031" y="1371600"/>
            <a:ext cx="8131969" cy="4572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SCREENS</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pic>
        <p:nvPicPr>
          <p:cNvPr id="8194" name="Picture 2"/>
          <p:cNvPicPr>
            <a:picLocks noChangeAspect="1" noChangeArrowheads="1"/>
          </p:cNvPicPr>
          <p:nvPr/>
        </p:nvPicPr>
        <p:blipFill>
          <a:blip r:embed="rId2"/>
          <a:srcRect/>
          <a:stretch>
            <a:fillRect/>
          </a:stretch>
        </p:blipFill>
        <p:spPr bwMode="auto">
          <a:xfrm>
            <a:off x="457200" y="1295400"/>
            <a:ext cx="8267502" cy="4648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914400"/>
          </a:xfrm>
        </p:spPr>
        <p:txBody>
          <a:bodyPr>
            <a:noAutofit/>
          </a:bodyPr>
          <a:lstStyle/>
          <a:p>
            <a:r>
              <a:rPr lang="en-US" sz="4000" dirty="0" smtClean="0"/>
              <a:t>CONCLUSION</a:t>
            </a:r>
          </a:p>
        </p:txBody>
      </p:sp>
      <p:sp>
        <p:nvSpPr>
          <p:cNvPr id="5" name="Subtitle 4"/>
          <p:cNvSpPr>
            <a:spLocks noGrp="1"/>
          </p:cNvSpPr>
          <p:nvPr>
            <p:ph type="subTitle" idx="1"/>
          </p:nvPr>
        </p:nvSpPr>
        <p:spPr>
          <a:xfrm>
            <a:off x="838200" y="2057400"/>
            <a:ext cx="7315200" cy="3566160"/>
          </a:xfrm>
        </p:spPr>
        <p:txBody>
          <a:bodyPr>
            <a:noAutofit/>
          </a:bodyPr>
          <a:lstStyle/>
          <a:p>
            <a:pPr algn="just">
              <a:buFont typeface="Wingdings" pitchFamily="2" charset="2"/>
              <a:buChar char="ü"/>
            </a:pPr>
            <a:r>
              <a:rPr lang="en-US" sz="2400" b="1" dirty="0" smtClean="0"/>
              <a:t>By applying RVG technique the time for diagnostic procedure is much shorter in comparison with traditional dental radiography enabling archiving and follow-up the presented case in the course of time. </a:t>
            </a:r>
          </a:p>
          <a:p>
            <a:pPr algn="just">
              <a:buFont typeface="Wingdings" pitchFamily="2" charset="2"/>
              <a:buChar char="ü"/>
            </a:pPr>
            <a:r>
              <a:rPr lang="en-US" sz="2400" b="1" dirty="0" smtClean="0"/>
              <a:t>Reliable, Scalable, Quality Images</a:t>
            </a:r>
          </a:p>
          <a:p>
            <a:pPr algn="just">
              <a:buFont typeface="Wingdings" pitchFamily="2" charset="2"/>
              <a:buChar char="ü"/>
            </a:pPr>
            <a:r>
              <a:rPr lang="en-US" sz="2400" b="1" dirty="0" smtClean="0"/>
              <a:t>Advancement to 3D Technology from 2D Technology</a:t>
            </a:r>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381000" y="1295400"/>
            <a:ext cx="8229600" cy="4525963"/>
          </a:xfrm>
        </p:spPr>
        <p:txBody>
          <a:bodyPr>
            <a:noAutofit/>
          </a:bodyPr>
          <a:lstStyle/>
          <a:p>
            <a:pPr algn="just"/>
            <a:r>
              <a:rPr lang="en-US" sz="2000" dirty="0" err="1" smtClean="0"/>
              <a:t>RadioVisioGraphy</a:t>
            </a:r>
            <a:r>
              <a:rPr lang="en-US" sz="2000" dirty="0" smtClean="0"/>
              <a:t> </a:t>
            </a:r>
            <a:r>
              <a:rPr lang="en-US" sz="2000" dirty="0"/>
              <a:t>(RVG) as the latest imaging technique in dentistry with the minimal radiation exposure of the patient and numerous possibilities to process the images has many advantages over classic </a:t>
            </a:r>
            <a:r>
              <a:rPr lang="en-US" sz="2000" dirty="0" smtClean="0"/>
              <a:t>radiography.</a:t>
            </a:r>
          </a:p>
          <a:p>
            <a:pPr algn="just"/>
            <a:r>
              <a:rPr lang="en-US" sz="2000" dirty="0"/>
              <a:t>The </a:t>
            </a:r>
            <a:r>
              <a:rPr lang="en-US" sz="2000" dirty="0" err="1"/>
              <a:t>RadioVisioGraphy</a:t>
            </a:r>
            <a:r>
              <a:rPr lang="en-US" sz="2000" dirty="0"/>
              <a:t> (RVG) imaging system commonly used in dentistry to take intraoral radiographs features the latest innovations in digital radiography, delivering the highest image resolution</a:t>
            </a:r>
            <a:r>
              <a:rPr lang="en-US" sz="2000" dirty="0" smtClean="0"/>
              <a:t>.</a:t>
            </a:r>
          </a:p>
          <a:p>
            <a:pPr algn="just"/>
            <a:r>
              <a:rPr lang="en-US" sz="2000" dirty="0" smtClean="0"/>
              <a:t>The results are faster and better with no loss in image quality.</a:t>
            </a:r>
          </a:p>
          <a:p>
            <a:pPr algn="just"/>
            <a:r>
              <a:rPr lang="en-US" sz="2000" dirty="0" smtClean="0"/>
              <a:t>The software is designed in such a way to make use of this images captured by the </a:t>
            </a:r>
            <a:r>
              <a:rPr lang="en-US" sz="2000" dirty="0" err="1" smtClean="0"/>
              <a:t>RadioVisoGraphy</a:t>
            </a:r>
            <a:r>
              <a:rPr lang="en-US" sz="2000" dirty="0" smtClean="0"/>
              <a:t> </a:t>
            </a:r>
            <a:r>
              <a:rPr lang="en-US" sz="2000" dirty="0" smtClean="0"/>
              <a:t>in a reliable, affordable and lesser time frame by applying the need and the thoughts of dentist and the patients.</a:t>
            </a:r>
          </a:p>
          <a:p>
            <a:pPr algn="just"/>
            <a:endParaRPr lang="en-US" sz="2000" dirty="0" smtClean="0"/>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graphicFrame>
        <p:nvGraphicFramePr>
          <p:cNvPr id="5" name="Table 4"/>
          <p:cNvGraphicFramePr>
            <a:graphicFrameLocks noGrp="1"/>
          </p:cNvGraphicFramePr>
          <p:nvPr/>
        </p:nvGraphicFramePr>
        <p:xfrm>
          <a:off x="609600" y="1904999"/>
          <a:ext cx="8001000" cy="3810004"/>
        </p:xfrm>
        <a:graphic>
          <a:graphicData uri="http://schemas.openxmlformats.org/drawingml/2006/table">
            <a:tbl>
              <a:tblPr/>
              <a:tblGrid>
                <a:gridCol w="4000500"/>
                <a:gridCol w="4000500"/>
              </a:tblGrid>
              <a:tr h="346364">
                <a:tc>
                  <a:txBody>
                    <a:bodyPr/>
                    <a:lstStyle/>
                    <a:p>
                      <a:pPr marL="0" marR="0" algn="ctr">
                        <a:lnSpc>
                          <a:spcPct val="115000"/>
                        </a:lnSpc>
                        <a:spcBef>
                          <a:spcPts val="0"/>
                        </a:spcBef>
                        <a:spcAft>
                          <a:spcPts val="0"/>
                        </a:spcAft>
                      </a:pPr>
                      <a:r>
                        <a:rPr lang="en-US" sz="1200" b="1" dirty="0">
                          <a:latin typeface="Calibri"/>
                          <a:ea typeface="Calibri"/>
                          <a:cs typeface="Times New Roman"/>
                        </a:rPr>
                        <a:t>Film Based Imaging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latin typeface="Calibri"/>
                          <a:ea typeface="Calibri"/>
                          <a:cs typeface="Times New Roman"/>
                        </a:rPr>
                        <a:t>Digital Imaging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a:latin typeface="Calibri"/>
                          <a:ea typeface="Calibri"/>
                          <a:cs typeface="Times New Roman"/>
                        </a:rPr>
                        <a:t>Lower initial investment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Higher initial investment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2728">
                <a:tc>
                  <a:txBody>
                    <a:bodyPr/>
                    <a:lstStyle/>
                    <a:p>
                      <a:pPr marL="0" marR="0">
                        <a:lnSpc>
                          <a:spcPct val="115000"/>
                        </a:lnSpc>
                        <a:spcBef>
                          <a:spcPts val="0"/>
                        </a:spcBef>
                        <a:spcAft>
                          <a:spcPts val="0"/>
                        </a:spcAft>
                      </a:pPr>
                      <a:r>
                        <a:rPr lang="en-US" sz="1200">
                          <a:latin typeface="Calibri"/>
                          <a:ea typeface="Calibri"/>
                          <a:cs typeface="Times New Roman"/>
                        </a:rPr>
                        <a:t>More time to final image viewing (5-7 minutes)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Rapid image viewing (within 1 minute)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a:latin typeface="Calibri"/>
                          <a:ea typeface="Calibri"/>
                          <a:cs typeface="Times New Roman"/>
                        </a:rPr>
                        <a:t>Manual Image Processing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Calibri"/>
                          <a:cs typeface="Times New Roman"/>
                        </a:rPr>
                        <a:t>Automated Image Processing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dirty="0">
                          <a:latin typeface="Calibri"/>
                          <a:ea typeface="Calibri"/>
                          <a:cs typeface="Times New Roman"/>
                        </a:rPr>
                        <a:t>Lower image quality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Excellent image quality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a:latin typeface="Calibri"/>
                          <a:ea typeface="Calibri"/>
                          <a:cs typeface="Times New Roman"/>
                        </a:rPr>
                        <a:t>Labor-intensive Needed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Completely digitized setup</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a:latin typeface="Calibri"/>
                          <a:ea typeface="Calibri"/>
                          <a:cs typeface="Times New Roman"/>
                        </a:rPr>
                        <a:t>Lower patient throughput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High patient throughput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a:latin typeface="Calibri"/>
                          <a:ea typeface="Calibri"/>
                          <a:cs typeface="Times New Roman"/>
                        </a:rPr>
                        <a:t>Higher risk of overexposure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Lower risk of overexposure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a:latin typeface="Calibri"/>
                          <a:ea typeface="Calibri"/>
                          <a:cs typeface="Times New Roman"/>
                        </a:rPr>
                        <a:t>Less efficient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More efficient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364">
                <a:tc>
                  <a:txBody>
                    <a:bodyPr/>
                    <a:lstStyle/>
                    <a:p>
                      <a:pPr marL="0" marR="0">
                        <a:lnSpc>
                          <a:spcPct val="115000"/>
                        </a:lnSpc>
                        <a:spcBef>
                          <a:spcPts val="0"/>
                        </a:spcBef>
                        <a:spcAft>
                          <a:spcPts val="0"/>
                        </a:spcAft>
                      </a:pPr>
                      <a:r>
                        <a:rPr lang="en-US" sz="1200" dirty="0">
                          <a:latin typeface="Calibri"/>
                          <a:ea typeface="Calibri"/>
                          <a:cs typeface="Times New Roman"/>
                        </a:rPr>
                        <a:t>Images cannot be altered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Calibri"/>
                          <a:cs typeface="Times New Roman"/>
                        </a:rPr>
                        <a:t>Images can be altered based on the needs.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itle 1"/>
          <p:cNvSpPr txBox="1">
            <a:spLocks/>
          </p:cNvSpPr>
          <p:nvPr/>
        </p:nvSpPr>
        <p:spPr>
          <a:xfrm>
            <a:off x="533400" y="1219200"/>
            <a:ext cx="8229600" cy="762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1" i="0" u="sng" strike="noStrike" kern="1200" cap="none" spc="0" normalizeH="0" baseline="0" noProof="0" dirty="0" smtClean="0">
                <a:ln>
                  <a:noFill/>
                </a:ln>
                <a:solidFill>
                  <a:schemeClr val="tx1"/>
                </a:solidFill>
                <a:effectLst/>
                <a:uLnTx/>
                <a:uFillTx/>
                <a:latin typeface="+mj-lt"/>
                <a:ea typeface="+mj-ea"/>
                <a:cs typeface="+mj-cs"/>
              </a:rPr>
              <a:t>Comparison of B/W Film Based and Digital Radiography.</a:t>
            </a:r>
            <a:endParaRPr kumimoji="0" lang="en-US" sz="2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 name="Title 1"/>
          <p:cNvSpPr txBox="1">
            <a:spLocks/>
          </p:cNvSpPr>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algn="ctr"/>
            <a:r>
              <a:rPr lang="en-US" sz="4400" cap="all" dirty="0" smtClean="0"/>
              <a:t>Literature Survey</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600200"/>
            <a:ext cx="8229600" cy="609600"/>
          </a:xfrm>
        </p:spPr>
        <p:txBody>
          <a:bodyPr>
            <a:noAutofit/>
          </a:bodyPr>
          <a:lstStyle/>
          <a:p>
            <a:pPr algn="l"/>
            <a:r>
              <a:rPr lang="en-US" sz="2800" dirty="0" smtClean="0"/>
              <a:t>INDICATIONS AND USE</a:t>
            </a:r>
          </a:p>
        </p:txBody>
      </p:sp>
      <p:sp>
        <p:nvSpPr>
          <p:cNvPr id="5" name="Content Placeholder 2"/>
          <p:cNvSpPr>
            <a:spLocks noGrp="1"/>
          </p:cNvSpPr>
          <p:nvPr>
            <p:ph idx="1"/>
          </p:nvPr>
        </p:nvSpPr>
        <p:spPr>
          <a:xfrm>
            <a:off x="457200" y="2514600"/>
            <a:ext cx="8229600" cy="2667000"/>
          </a:xfrm>
        </p:spPr>
        <p:txBody>
          <a:bodyPr>
            <a:normAutofit/>
          </a:bodyPr>
          <a:lstStyle/>
          <a:p>
            <a:pPr lvl="0">
              <a:buNone/>
            </a:pPr>
            <a:r>
              <a:rPr lang="en-US" dirty="0" smtClean="0"/>
              <a:t>In the Field of Dentistry</a:t>
            </a:r>
          </a:p>
          <a:p>
            <a:pPr lvl="1">
              <a:buFont typeface="Wingdings" pitchFamily="2" charset="2"/>
              <a:buChar char="Ø"/>
            </a:pPr>
            <a:r>
              <a:rPr lang="en-US" dirty="0" smtClean="0"/>
              <a:t>Detection </a:t>
            </a:r>
            <a:r>
              <a:rPr lang="en-US" dirty="0"/>
              <a:t>of Tumors</a:t>
            </a:r>
          </a:p>
          <a:p>
            <a:pPr lvl="1">
              <a:buFont typeface="Wingdings" pitchFamily="2" charset="2"/>
              <a:buChar char="Ø"/>
            </a:pPr>
            <a:r>
              <a:rPr lang="en-US" dirty="0"/>
              <a:t>Detection of hard Tissues</a:t>
            </a:r>
          </a:p>
          <a:p>
            <a:pPr lvl="1">
              <a:buFont typeface="Wingdings" pitchFamily="2" charset="2"/>
              <a:buChar char="Ø"/>
            </a:pPr>
            <a:r>
              <a:rPr lang="en-US" dirty="0"/>
              <a:t>For </a:t>
            </a:r>
            <a:r>
              <a:rPr lang="en-US" dirty="0" smtClean="0"/>
              <a:t>Implants analysis</a:t>
            </a:r>
            <a:endParaRPr lang="en-US" dirty="0"/>
          </a:p>
          <a:p>
            <a:pPr lvl="1">
              <a:buFont typeface="Wingdings" pitchFamily="2" charset="2"/>
              <a:buChar char="Ø"/>
            </a:pPr>
            <a:r>
              <a:rPr lang="en-US" dirty="0"/>
              <a:t>Detection of Carries and Periodontal </a:t>
            </a:r>
            <a:r>
              <a:rPr lang="en-US" dirty="0" smtClean="0"/>
              <a:t>Diseases</a:t>
            </a:r>
            <a:endParaRPr lang="en-US" dirty="0"/>
          </a:p>
        </p:txBody>
      </p:sp>
      <p:sp>
        <p:nvSpPr>
          <p:cNvPr id="6"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sp>
        <p:nvSpPr>
          <p:cNvPr id="7" name="Title 1"/>
          <p:cNvSpPr txBox="1">
            <a:spLocks/>
          </p:cNvSpPr>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algn="ctr">
              <a:spcBef>
                <a:spcPct val="0"/>
              </a:spcBef>
              <a:defRPr/>
            </a:pPr>
            <a:r>
              <a:rPr lang="en-US" sz="4400" cap="all" dirty="0" smtClean="0"/>
              <a:t>Literature Survey</a:t>
            </a:r>
            <a:endParaRPr lang="en-US" sz="4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191000"/>
          </a:xfrm>
        </p:spPr>
        <p:txBody>
          <a:bodyPr>
            <a:normAutofit fontScale="92500" lnSpcReduction="10000"/>
          </a:bodyPr>
          <a:lstStyle/>
          <a:p>
            <a:endParaRPr lang="en-US" dirty="0" smtClean="0"/>
          </a:p>
          <a:p>
            <a:r>
              <a:rPr lang="en-US" dirty="0" smtClean="0"/>
              <a:t> The increasing demand for radiology services and the limited resources of radiologists have led to a long waiting time for radiology results. Increased radiology turnaround time will cause radiology services become delay, which can affect patients complaint.  To overcome the problem of delay problem, availability, and affordability for diagnostic radiology services, there needs to be a rapid change in the model of health care delivery in radiology services.  </a:t>
            </a:r>
            <a:endParaRPr lang="en-US" dirty="0"/>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sp>
        <p:nvSpPr>
          <p:cNvPr id="5" name="Title 1"/>
          <p:cNvSpPr txBox="1">
            <a:spLocks/>
          </p:cNvSpPr>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PROBLEM STATEMENT</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DEVELOPMENT ENVIRONMENT</a:t>
            </a:r>
          </a:p>
        </p:txBody>
      </p:sp>
      <p:sp>
        <p:nvSpPr>
          <p:cNvPr id="3" name="Content Placeholder 2"/>
          <p:cNvSpPr>
            <a:spLocks noGrp="1"/>
          </p:cNvSpPr>
          <p:nvPr>
            <p:ph idx="1"/>
          </p:nvPr>
        </p:nvSpPr>
        <p:spPr/>
        <p:txBody>
          <a:bodyPr>
            <a:normAutofit/>
          </a:bodyPr>
          <a:lstStyle/>
          <a:p>
            <a:pPr>
              <a:buNone/>
            </a:pPr>
            <a:r>
              <a:rPr lang="en-US" dirty="0"/>
              <a:t>For Developing the Software we use </a:t>
            </a:r>
          </a:p>
          <a:p>
            <a:pPr lvl="1">
              <a:buFont typeface="Wingdings" pitchFamily="2" charset="2"/>
              <a:buChar char="§"/>
            </a:pPr>
            <a:r>
              <a:rPr lang="en-US" sz="2800" dirty="0" err="1" smtClean="0"/>
              <a:t>VB.Net</a:t>
            </a:r>
            <a:r>
              <a:rPr lang="en-US" sz="2800" dirty="0" smtClean="0"/>
              <a:t> Technology</a:t>
            </a:r>
            <a:endParaRPr lang="en-US" sz="2800" dirty="0"/>
          </a:p>
          <a:p>
            <a:pPr lvl="1">
              <a:buFont typeface="Wingdings" pitchFamily="2" charset="2"/>
              <a:buChar char="§"/>
            </a:pPr>
            <a:r>
              <a:rPr lang="en-US" sz="2800" dirty="0"/>
              <a:t>SQL Server</a:t>
            </a:r>
          </a:p>
          <a:p>
            <a:pPr lvl="1">
              <a:buFont typeface="Wingdings" pitchFamily="2" charset="2"/>
              <a:buChar char="§"/>
            </a:pPr>
            <a:r>
              <a:rPr lang="en-US" sz="2800" dirty="0" smtClean="0"/>
              <a:t>S11684S11685APL - Source </a:t>
            </a:r>
            <a:r>
              <a:rPr lang="en-US" sz="2800" dirty="0"/>
              <a:t>From the </a:t>
            </a:r>
            <a:r>
              <a:rPr lang="en-US" sz="2800" dirty="0" smtClean="0"/>
              <a:t>RVG Manufacturer</a:t>
            </a:r>
          </a:p>
          <a:p>
            <a:pPr lvl="1">
              <a:buFont typeface="Wingdings" pitchFamily="2" charset="2"/>
              <a:buChar char="§"/>
            </a:pPr>
            <a:r>
              <a:rPr lang="en-US" sz="2800" dirty="0" smtClean="0"/>
              <a:t>SDK - CMOS_USB.dll, DynamicDataDisplay.dll</a:t>
            </a:r>
          </a:p>
          <a:p>
            <a:pPr lvl="1">
              <a:buFont typeface="Wingdings" pitchFamily="2" charset="2"/>
              <a:buChar char="§"/>
            </a:pPr>
            <a:r>
              <a:rPr lang="en-US" sz="2800" dirty="0" smtClean="0"/>
              <a:t>Functional Library Files for S11684S11685</a:t>
            </a:r>
            <a:endParaRPr lang="en-US" sz="2800" dirty="0"/>
          </a:p>
        </p:txBody>
      </p:sp>
      <p:sp>
        <p:nvSpPr>
          <p:cNvPr id="4" name="Title 1"/>
          <p:cNvSpPr txBox="1">
            <a:spLocks/>
          </p:cNvSpPr>
          <p:nvPr/>
        </p:nvSpPr>
        <p:spPr>
          <a:xfrm>
            <a:off x="381000" y="5943600"/>
            <a:ext cx="8229600" cy="685800"/>
          </a:xfrm>
          <a:prstGeom prst="rect">
            <a:avLst/>
          </a:prstGeom>
        </p:spPr>
        <p:txBody>
          <a:bodyPr vert="horz" lIns="91440" tIns="45720" rIns="91440" bIns="45720" rtlCol="0" anchor="ctr">
            <a:normAutofit/>
          </a:bodyPr>
          <a:lstStyle/>
          <a:p>
            <a:pPr lvl="0">
              <a:spcBef>
                <a:spcPct val="0"/>
              </a:spcBef>
            </a:pPr>
            <a:r>
              <a:rPr lang="en-US" sz="1400" i="1" dirty="0"/>
              <a:t>Advance Digital </a:t>
            </a:r>
            <a:r>
              <a:rPr lang="en-US" sz="1400" i="1" dirty="0" err="1"/>
              <a:t>Radiovisography</a:t>
            </a:r>
            <a:r>
              <a:rPr lang="en-US" sz="1400" i="1" dirty="0"/>
              <a:t> in </a:t>
            </a:r>
            <a:r>
              <a:rPr lang="en-US" sz="1400" i="1" dirty="0" smtClean="0"/>
              <a:t>Dentistry		       Vestige Software Technologies   </a:t>
            </a:r>
            <a:r>
              <a:rPr lang="en-US" sz="1400" i="1" dirty="0" err="1" smtClean="0"/>
              <a:t>Ver</a:t>
            </a:r>
            <a:r>
              <a:rPr lang="en-US" sz="1400" i="1" dirty="0" smtClean="0"/>
              <a:t> 3.0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5" name="Picture 4" descr="SYSTEMARCHITECTURE.jpg"/>
          <p:cNvPicPr>
            <a:picLocks noChangeAspect="1"/>
          </p:cNvPicPr>
          <p:nvPr/>
        </p:nvPicPr>
        <p:blipFill>
          <a:blip r:embed="rId2"/>
          <a:stretch>
            <a:fillRect/>
          </a:stretch>
        </p:blipFill>
        <p:spPr>
          <a:xfrm>
            <a:off x="304800" y="1905000"/>
            <a:ext cx="8458200" cy="32644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 DFD</a:t>
            </a:r>
            <a:endParaRPr lang="en-US" dirty="0"/>
          </a:p>
        </p:txBody>
      </p:sp>
      <p:pic>
        <p:nvPicPr>
          <p:cNvPr id="2050" name="Picture 2"/>
          <p:cNvPicPr>
            <a:picLocks noChangeAspect="1" noChangeArrowheads="1"/>
          </p:cNvPicPr>
          <p:nvPr/>
        </p:nvPicPr>
        <p:blipFill>
          <a:blip r:embed="rId2"/>
          <a:srcRect/>
          <a:stretch>
            <a:fillRect/>
          </a:stretch>
        </p:blipFill>
        <p:spPr bwMode="auto">
          <a:xfrm>
            <a:off x="1276475" y="1295400"/>
            <a:ext cx="6953125" cy="4910137"/>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421</TotalTime>
  <Words>543</Words>
  <Application>Microsoft Office PowerPoint</Application>
  <PresentationFormat>On-screen Show (4:3)</PresentationFormat>
  <Paragraphs>126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Apex</vt:lpstr>
      <vt:lpstr>Advance Digital Radiovisography in Dentistry</vt:lpstr>
      <vt:lpstr>INDEX</vt:lpstr>
      <vt:lpstr>ABSTRACT</vt:lpstr>
      <vt:lpstr>Slide 4</vt:lpstr>
      <vt:lpstr>INDICATIONS AND USE</vt:lpstr>
      <vt:lpstr>Slide 6</vt:lpstr>
      <vt:lpstr>DEVELOPMENT ENVIRONMENT</vt:lpstr>
      <vt:lpstr>SYSTEM ARCHITECTURE</vt:lpstr>
      <vt:lpstr>SYSTEM DESIGN - DFD</vt:lpstr>
      <vt:lpstr>SYSTEM DESIGN – ER Diagram</vt:lpstr>
      <vt:lpstr>SYSTEM DESIGN – Use Case</vt:lpstr>
      <vt:lpstr>SYSTEM DESIGN – Data Flow</vt:lpstr>
      <vt:lpstr>MODULE DESCRIPTION</vt:lpstr>
      <vt:lpstr>MODULE DESCRIPTION</vt:lpstr>
      <vt:lpstr>MODULE DESCRIPTION</vt:lpstr>
      <vt:lpstr>MODULE DESCRIPTION</vt:lpstr>
      <vt:lpstr>MODULE DESCRIPTION</vt:lpstr>
      <vt:lpstr>MODULE DESCRIPTION</vt:lpstr>
      <vt:lpstr>TESTING METHODOLOGIES</vt:lpstr>
      <vt:lpstr>SAMPLE SCREENS</vt:lpstr>
      <vt:lpstr>SAMPLE SCREENS</vt:lpstr>
      <vt:lpstr>SAMPLE SCREENS</vt:lpstr>
      <vt:lpstr>SAMPLE SCREENS</vt:lpstr>
      <vt:lpstr>SAMPLE SCREENS</vt:lpstr>
      <vt:lpstr>SAMPLE SCREENS</vt:lpstr>
      <vt:lpstr>SAMPLE SCREENS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Digital Radiovisography in Dentistry</dc:title>
  <dc:creator>Veesoft</dc:creator>
  <cp:lastModifiedBy>Veesoft</cp:lastModifiedBy>
  <cp:revision>23</cp:revision>
  <dcterms:created xsi:type="dcterms:W3CDTF">2020-11-29T10:27:26Z</dcterms:created>
  <dcterms:modified xsi:type="dcterms:W3CDTF">2021-06-20T14:13:01Z</dcterms:modified>
</cp:coreProperties>
</file>