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76" r:id="rId2"/>
    <p:sldId id="577" r:id="rId3"/>
    <p:sldId id="578" r:id="rId4"/>
    <p:sldId id="579" r:id="rId5"/>
    <p:sldId id="580" r:id="rId6"/>
    <p:sldId id="619" r:id="rId7"/>
    <p:sldId id="620" r:id="rId8"/>
    <p:sldId id="581" r:id="rId9"/>
    <p:sldId id="582" r:id="rId10"/>
    <p:sldId id="583" r:id="rId11"/>
    <p:sldId id="584" r:id="rId12"/>
    <p:sldId id="612" r:id="rId13"/>
    <p:sldId id="586" r:id="rId14"/>
    <p:sldId id="587" r:id="rId15"/>
    <p:sldId id="588" r:id="rId16"/>
    <p:sldId id="589" r:id="rId17"/>
    <p:sldId id="621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614" r:id="rId28"/>
    <p:sldId id="613" r:id="rId29"/>
    <p:sldId id="622" r:id="rId30"/>
    <p:sldId id="624" r:id="rId31"/>
    <p:sldId id="626" r:id="rId32"/>
    <p:sldId id="628" r:id="rId33"/>
    <p:sldId id="627" r:id="rId34"/>
    <p:sldId id="623" r:id="rId35"/>
    <p:sldId id="625" r:id="rId36"/>
    <p:sldId id="610" r:id="rId37"/>
    <p:sldId id="629" r:id="rId38"/>
    <p:sldId id="630" r:id="rId39"/>
    <p:sldId id="617" r:id="rId40"/>
    <p:sldId id="61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76"/>
            <p14:sldId id="577"/>
            <p14:sldId id="578"/>
          </p14:sldIdLst>
        </p14:section>
        <p14:section name="Architecture" id="{BC4A3995-4CED-4320-A673-95328C9C809D}">
          <p14:sldIdLst>
            <p14:sldId id="579"/>
            <p14:sldId id="580"/>
            <p14:sldId id="619"/>
            <p14:sldId id="620"/>
            <p14:sldId id="581"/>
            <p14:sldId id="582"/>
            <p14:sldId id="583"/>
            <p14:sldId id="584"/>
            <p14:sldId id="612"/>
            <p14:sldId id="586"/>
            <p14:sldId id="587"/>
            <p14:sldId id="588"/>
            <p14:sldId id="589"/>
            <p14:sldId id="621"/>
            <p14:sldId id="590"/>
          </p14:sldIdLst>
        </p14:section>
        <p14:section name="Refactoring" id="{4C2182BE-4B88-4D56-9DB6-E01540733B09}">
          <p14:sldIdLst>
            <p14:sldId id="591"/>
            <p14:sldId id="592"/>
            <p14:sldId id="593"/>
            <p14:sldId id="594"/>
          </p14:sldIdLst>
        </p14:section>
        <p14:section name="Enumarations" id="{4952FA96-F6B1-4564-A053-CE2B5F00C729}">
          <p14:sldIdLst>
            <p14:sldId id="595"/>
            <p14:sldId id="596"/>
            <p14:sldId id="597"/>
            <p14:sldId id="598"/>
            <p14:sldId id="614"/>
            <p14:sldId id="613"/>
          </p14:sldIdLst>
        </p14:section>
        <p14:section name="Static Classes" id="{93AF5B72-5547-4226-B99D-3B352F44E4D7}">
          <p14:sldIdLst>
            <p14:sldId id="622"/>
            <p14:sldId id="624"/>
            <p14:sldId id="626"/>
            <p14:sldId id="628"/>
            <p14:sldId id="627"/>
          </p14:sldIdLst>
        </p14:section>
        <p14:section name="Namespaces" id="{8AC29FD6-25DE-4133-A450-F9D50AD89F1B}">
          <p14:sldIdLst>
            <p14:sldId id="623"/>
            <p14:sldId id="625"/>
          </p14:sldIdLst>
        </p14:section>
        <p14:section name="Conclusion" id="{10E03AB1-9AA8-4E86-9A64-D741901E50A2}">
          <p14:sldIdLst>
            <p14:sldId id="610"/>
            <p14:sldId id="629"/>
            <p14:sldId id="630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48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22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2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495/Working-with-Abstraction-La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8.gif"/><Relationship Id="rId4" Type="http://schemas.openxmlformats.org/officeDocument/2006/relationships/image" Target="../media/image65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86" y="2020622"/>
            <a:ext cx="3222172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1" y="3299730"/>
            <a:ext cx="1722531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722530" cy="740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52951" y="3292841"/>
            <a:ext cx="1457082" cy="17865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726323" cy="740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571663" y="2757685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95880" y="3299587"/>
            <a:ext cx="755046" cy="740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721007" cy="740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https://</a:t>
            </a:r>
            <a:r>
              <a:rPr lang="en-US" dirty="0">
                <a:hlinkClick r:id="rId2"/>
              </a:rPr>
              <a:t>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62663" y="2781842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452486" y="2769409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9301" y="2054877"/>
            <a:ext cx="9823693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</a:t>
            </a:r>
            <a:r>
              <a:rPr lang="en-US" sz="2400" b="1" noProof="1" smtClean="0">
                <a:latin typeface="Consolas" pitchFamily="49" charset="0"/>
              </a:rPr>
              <a:t>stCount </a:t>
            </a:r>
            <a:r>
              <a:rPr lang="en-US" sz="2400" b="1" noProof="1">
                <a:latin typeface="Consolas" pitchFamily="49" charset="0"/>
              </a:rPr>
              <a:t>= 1; </a:t>
            </a:r>
            <a:r>
              <a:rPr lang="en-US" sz="2400" b="1" noProof="1" smtClean="0">
                <a:latin typeface="Consolas" pitchFamily="49" charset="0"/>
              </a:rPr>
              <a:t>stCount </a:t>
            </a:r>
            <a:r>
              <a:rPr lang="en-US" sz="2400" b="1" noProof="1">
                <a:latin typeface="Consolas" pitchFamily="49" charset="0"/>
              </a:rPr>
              <a:t>&lt;= size; </a:t>
            </a:r>
            <a:r>
              <a:rPr lang="en-US" sz="2400" b="1" noProof="1" smtClean="0">
                <a:latin typeface="Consolas" pitchFamily="49" charset="0"/>
              </a:rPr>
              <a:t>stCount++)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PrintRow(size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 smtClean="0">
                <a:latin typeface="Consolas" pitchFamily="49" charset="0"/>
              </a:rPr>
              <a:t>stCount);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</a:t>
            </a:r>
            <a:r>
              <a:rPr lang="en-US" sz="2400" b="1" noProof="1" smtClean="0">
                <a:latin typeface="Consolas" pitchFamily="49" charset="0"/>
              </a:rPr>
              <a:t>stCount </a:t>
            </a:r>
            <a:r>
              <a:rPr lang="en-US" sz="2400" b="1" noProof="1">
                <a:latin typeface="Consolas" pitchFamily="49" charset="0"/>
              </a:rPr>
              <a:t>= size - 1; </a:t>
            </a:r>
            <a:r>
              <a:rPr lang="en-US" sz="2400" b="1" noProof="1" smtClean="0">
                <a:latin typeface="Consolas" pitchFamily="49" charset="0"/>
              </a:rPr>
              <a:t>stCount </a:t>
            </a:r>
            <a:r>
              <a:rPr lang="en-US" sz="2400" b="1" noProof="1">
                <a:latin typeface="Consolas" pitchFamily="49" charset="0"/>
              </a:rPr>
              <a:t>&gt;= 1; </a:t>
            </a:r>
            <a:r>
              <a:rPr lang="en-US" sz="2400" b="1" noProof="1" smtClean="0">
                <a:latin typeface="Consolas" pitchFamily="49" charset="0"/>
              </a:rPr>
              <a:t>stCount--)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</a:t>
            </a:r>
            <a:r>
              <a:rPr lang="en-US" sz="2400" b="1" noProof="1" smtClean="0">
                <a:latin typeface="Consolas" pitchFamily="49" charset="0"/>
              </a:rPr>
              <a:t>stCount);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331132" y="4598383"/>
            <a:ext cx="1922249" cy="659520"/>
          </a:xfrm>
          <a:prstGeom prst="wedgeRoundRectCallout">
            <a:avLst>
              <a:gd name="adj1" fmla="val -61354"/>
              <a:gd name="adj2" fmla="val -406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Reusing code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3503" y="1415699"/>
            <a:ext cx="9573041" cy="44026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Console.Write("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Console.Write("*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Console.WriteLine("*");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525727" y="2350209"/>
            <a:ext cx="7845494" cy="335621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</a:lstStyle>
          <a:p>
            <a:r>
              <a:rPr lang="en-US" dirty="0"/>
              <a:t>GodMode master = new GodMode();</a:t>
            </a:r>
          </a:p>
          <a:p>
            <a:r>
              <a:rPr lang="en-US" dirty="0"/>
              <a:t>int[] numbers = master.ParseAny(args);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int[] numbers2 = master.CopyAny(numbers);</a:t>
            </a:r>
          </a:p>
          <a:p>
            <a:r>
              <a:rPr lang="en-US" dirty="0"/>
              <a:t>master.PrintToConsole(master.GetDate());</a:t>
            </a:r>
          </a:p>
          <a:p>
            <a:r>
              <a:rPr lang="en-US" dirty="0"/>
              <a:t>master.PrintToConsole(numbers);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9210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 smtClean="0">
                <a:solidFill>
                  <a:schemeClr val="bg1"/>
                </a:solidFill>
              </a:rPr>
              <a:t>classes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817947" y="2022645"/>
            <a:ext cx="8250961" cy="2583142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OuputWriter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OuputWriter()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int[] </a:t>
            </a:r>
            <a:r>
              <a:rPr lang="en-US" sz="2400" dirty="0">
                <a:solidFill>
                  <a:schemeClr val="tx1"/>
                </a:solidFill>
                <a:effectLst/>
              </a:rPr>
              <a:t>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4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095341" y="1936826"/>
            <a:ext cx="3202222" cy="454954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Hides </a:t>
            </a:r>
            <a:r>
              <a:rPr lang="en-US" sz="2400" b="1" dirty="0">
                <a:solidFill>
                  <a:srgbClr val="FFFFFF"/>
                </a:solidFill>
              </a:rPr>
              <a:t>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494950" y="2596018"/>
            <a:ext cx="2802613" cy="690984"/>
          </a:xfrm>
          <a:prstGeom prst="wedgeRoundRectCallout">
            <a:avLst>
              <a:gd name="adj1" fmla="val -57350"/>
              <a:gd name="adj2" fmla="val -7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Allows </a:t>
            </a:r>
            <a:r>
              <a:rPr lang="en-US" sz="2400" b="1" dirty="0">
                <a:solidFill>
                  <a:srgbClr val="FFFFFF"/>
                </a:solidFill>
              </a:rPr>
              <a:t>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894558" y="3491240"/>
            <a:ext cx="2348700" cy="774480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Helps us avoid repeating code</a:t>
            </a:r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sz="3200" dirty="0"/>
              <a:t>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</a:t>
            </a:r>
            <a:r>
              <a:rPr lang="en-GB" sz="3000" dirty="0" smtClean="0"/>
              <a:t>two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Top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</a:t>
            </a:r>
            <a:r>
              <a:rPr lang="en-GB" sz="3000" dirty="0" smtClean="0"/>
              <a:t/>
            </a:r>
            <a:br>
              <a:rPr lang="en-GB" sz="3000" dirty="0" smtClean="0"/>
            </a:br>
            <a:r>
              <a:rPr lang="en-GB" sz="3000" dirty="0" smtClean="0"/>
              <a:t>of </a:t>
            </a:r>
            <a:r>
              <a:rPr lang="en-GB" sz="3000" dirty="0"/>
              <a:t>the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class</a:t>
            </a:r>
          </a:p>
          <a:p>
            <a:pPr>
              <a:buClr>
                <a:schemeClr val="tx1"/>
              </a:buClr>
            </a:pP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56" y="1471919"/>
            <a:ext cx="7816911" cy="41625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af-ZA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af-ZA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 </a:t>
            </a:r>
            <a:endParaRPr lang="bg-BG" sz="2800" b="1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af-ZA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8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Public 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af-ZA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af-ZA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method</a:t>
            </a:r>
            <a:endParaRPr lang="af-ZA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 smtClean="0"/>
              <a:t>Rectangle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70" y="1959648"/>
            <a:ext cx="7072313" cy="321464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af-ZA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 </a:t>
            </a:r>
            <a:endParaRPr lang="bg-BG" sz="2800" b="1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af-ZA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Public 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041" y="1388285"/>
            <a:ext cx="11583988" cy="445190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 bool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isInHorizontal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  this.TopLeft.X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&lt;= point.X &amp;&amp;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this.BottomRight.X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&gt;= point.X;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this.TopLeft.Y &lt;= point.Y &amp;&amp;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this.BottomRight.Y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&gt;= point.Y;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</a:t>
            </a:r>
            <a:endParaRPr lang="af-ZA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Restructuring and Organizing Code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</a:t>
            </a:r>
            <a:r>
              <a:rPr lang="en-US" noProof="1" smtClean="0"/>
              <a:t>Refactoring</a:t>
            </a:r>
          </a:p>
          <a:p>
            <a:r>
              <a:rPr lang="en-US" noProof="1" smtClean="0"/>
              <a:t>Enumerations</a:t>
            </a:r>
          </a:p>
          <a:p>
            <a:r>
              <a:rPr lang="en-US" noProof="1" smtClean="0"/>
              <a:t>Static Classes</a:t>
            </a:r>
          </a:p>
          <a:p>
            <a:r>
              <a:rPr lang="en-US" noProof="1"/>
              <a:t>Namespaces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688435" y="3130218"/>
            <a:ext cx="6760364" cy="97654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smtClean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 </a:t>
            </a:r>
            <a:br>
              <a:rPr lang="en-US" sz="2200" dirty="0" smtClean="0">
                <a:solidFill>
                  <a:schemeClr val="tx1"/>
                </a:solidFill>
                <a:effectLst/>
              </a:rPr>
            </a:br>
            <a:r>
              <a:rPr lang="en-US" sz="2200" dirty="0" smtClean="0">
                <a:solidFill>
                  <a:schemeClr val="tx1"/>
                </a:solidFill>
                <a:effectLst/>
              </a:rPr>
              <a:t>{ </a:t>
            </a:r>
            <a:r>
              <a:rPr lang="en-US" sz="2200" dirty="0">
                <a:solidFill>
                  <a:schemeClr val="tx1"/>
                </a:solidFill>
                <a:effectLst/>
              </a:rPr>
              <a:t>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688435" y="4240901"/>
            <a:ext cx="7639596" cy="240211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smtClean="0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 </a:t>
            </a:r>
            <a:endParaRPr lang="bg-BG" sz="2200" dirty="0" smtClean="0">
              <a:solidFill>
                <a:schemeClr val="tx1"/>
              </a:solidFill>
              <a:effectLst/>
            </a:endParaRPr>
          </a:p>
          <a:p>
            <a:r>
              <a:rPr lang="en-US" sz="2200" dirty="0" smtClean="0">
                <a:solidFill>
                  <a:schemeClr val="tx1"/>
                </a:solidFill>
                <a:effectLst/>
              </a:rPr>
              <a:t>{ </a:t>
            </a:r>
            <a:r>
              <a:rPr lang="en-US" sz="2200" dirty="0">
                <a:solidFill>
                  <a:schemeClr val="tx1"/>
                </a:solidFill>
                <a:effectLst/>
              </a:rPr>
              <a:t>public static Func&lt;T, T&gt;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ParseCommand()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smtClean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 </a:t>
            </a:r>
            <a:endParaRPr lang="bg-BG" sz="2200" dirty="0" smtClean="0">
              <a:solidFill>
                <a:schemeClr val="tx1"/>
              </a:solidFill>
              <a:effectLst/>
            </a:endParaRPr>
          </a:p>
          <a:p>
            <a:r>
              <a:rPr lang="en-US" sz="2200" dirty="0" smtClean="0">
                <a:solidFill>
                  <a:schemeClr val="tx1"/>
                </a:solidFill>
                <a:effectLst/>
              </a:rPr>
              <a:t>{ </a:t>
            </a:r>
            <a:r>
              <a:rPr lang="en-US" sz="2200" dirty="0">
                <a:solidFill>
                  <a:schemeClr val="tx1"/>
                </a:solidFill>
                <a:effectLst/>
              </a:rPr>
              <a:t>public static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…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smtClean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 </a:t>
            </a:r>
            <a:endParaRPr lang="bg-BG" sz="2200" dirty="0" smtClean="0">
              <a:solidFill>
                <a:schemeClr val="tx1"/>
              </a:solidFill>
              <a:effectLst/>
            </a:endParaRPr>
          </a:p>
          <a:p>
            <a:r>
              <a:rPr lang="en-US" sz="2200" dirty="0" smtClean="0">
                <a:solidFill>
                  <a:schemeClr val="tx1"/>
                </a:solidFill>
                <a:effectLst/>
              </a:rPr>
              <a:t>{ </a:t>
            </a:r>
            <a:r>
              <a:rPr lang="en-US" sz="2200" dirty="0">
                <a:solidFill>
                  <a:schemeClr val="tx1"/>
                </a:solidFill>
                <a:effectLst/>
              </a:rPr>
              <a:t>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</a:t>
            </a:r>
            <a:r>
              <a:rPr lang="en-US" sz="2200" dirty="0">
                <a:effectLst/>
              </a:rPr>
              <a:t>… }</a:t>
            </a:r>
          </a:p>
        </p:txBody>
      </p:sp>
      <p:sp>
        <p:nvSpPr>
          <p:cNvPr id="7" name="Bent Arrow 6"/>
          <p:cNvSpPr/>
          <p:nvPr/>
        </p:nvSpPr>
        <p:spPr bwMode="auto">
          <a:xfrm rot="16200000" flipH="1" flipV="1">
            <a:off x="9597267" y="3372399"/>
            <a:ext cx="738636" cy="722892"/>
          </a:xfrm>
          <a:prstGeom prst="bentArrow">
            <a:avLst>
              <a:gd name="adj1" fmla="val 23282"/>
              <a:gd name="adj2" fmla="val 25000"/>
              <a:gd name="adj3" fmla="val 25000"/>
              <a:gd name="adj4" fmla="val 1283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502093"/>
            <a:ext cx="4468507" cy="74473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5526567" y="2610258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6392195" y="2317953"/>
            <a:ext cx="2769155" cy="111868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Deposit()</a:t>
            </a:r>
          </a:p>
          <a:p>
            <a:r>
              <a:rPr lang="en-US" dirty="0">
                <a:solidFill>
                  <a:schemeClr val="bg1"/>
                </a:solidFill>
              </a:rPr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3" y="4026594"/>
            <a:ext cx="2967951" cy="74473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str;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943427" y="4030595"/>
            <a:ext cx="3136502" cy="74473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628072"/>
            <a:ext cx="2963842" cy="74473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Car.Open()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947534" y="5651048"/>
            <a:ext cx="3132395" cy="74473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Door</a:t>
            </a:r>
            <a:r>
              <a:rPr lang="en-US" dirty="0"/>
              <a:t>.Open()</a:t>
            </a:r>
          </a:p>
        </p:txBody>
      </p:sp>
      <p:sp>
        <p:nvSpPr>
          <p:cNvPr id="21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051905" y="4104320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051904" y="5736237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"Create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</a:t>
            </a:r>
            <a:r>
              <a:rPr lang="en-US" sz="3000" noProof="1" smtClean="0">
                <a:latin typeface="Consolas" panose="020B0609020204030204" pitchFamily="49" charset="0"/>
              </a:rPr>
              <a:t>studentName}{studentAge}{studentGrade</a:t>
            </a:r>
            <a:r>
              <a:rPr lang="en-US" sz="3000" noProof="1">
                <a:latin typeface="Consolas" panose="020B0609020204030204" pitchFamily="49" charset="0"/>
              </a:rPr>
              <a:t>}</a:t>
            </a:r>
            <a:r>
              <a:rPr lang="en-US" sz="3000" noProof="1" smtClean="0">
                <a:latin typeface="Consolas" panose="020B0609020204030204" pitchFamily="49" charset="0"/>
              </a:rPr>
              <a:t>"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</a:t>
            </a:r>
            <a:r>
              <a:rPr lang="en-US" sz="3000" dirty="0" smtClean="0"/>
              <a:t>reates </a:t>
            </a:r>
            <a:r>
              <a:rPr lang="en-US" sz="3000" dirty="0"/>
              <a:t>a new student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"Show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</a:t>
            </a:r>
            <a:r>
              <a:rPr lang="en-US" sz="3000" noProof="1" smtClean="0">
                <a:latin typeface="Consolas" panose="020B0609020204030204" pitchFamily="49" charset="0"/>
              </a:rPr>
              <a:t>studentName</a:t>
            </a:r>
            <a:r>
              <a:rPr lang="en-US" sz="3000" noProof="1">
                <a:latin typeface="Consolas" panose="020B0609020204030204" pitchFamily="49" charset="0"/>
              </a:rPr>
              <a:t>}</a:t>
            </a:r>
            <a:r>
              <a:rPr lang="en-US" sz="3000" noProof="1" smtClean="0">
                <a:latin typeface="Consolas" panose="020B0609020204030204" pitchFamily="49" charset="0"/>
              </a:rPr>
              <a:t>"</a:t>
            </a:r>
            <a:endParaRPr lang="en-US" sz="3000" b="1" noProof="1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P</a:t>
            </a:r>
            <a:r>
              <a:rPr lang="en-US" sz="3000" dirty="0" smtClean="0"/>
              <a:t>rints </a:t>
            </a:r>
            <a:r>
              <a:rPr lang="en-US" sz="3000" dirty="0"/>
              <a:t>information about a student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"</a:t>
            </a:r>
            <a:r>
              <a:rPr lang="en-US" sz="3000" dirty="0">
                <a:latin typeface="Consolas" panose="020B0609020204030204" pitchFamily="49" charset="0"/>
              </a:rPr>
              <a:t>Exit</a:t>
            </a:r>
            <a:r>
              <a:rPr lang="en-US" sz="2800" dirty="0">
                <a:latin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</a:t>
            </a:r>
            <a:r>
              <a:rPr lang="en-US" sz="3000" dirty="0" smtClean="0"/>
              <a:t>loses </a:t>
            </a:r>
            <a:r>
              <a:rPr lang="en-US" sz="3000" dirty="0"/>
              <a:t>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Syntax and Usage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659025" y="3759168"/>
            <a:ext cx="3870729" cy="67548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23269" y="3773017"/>
            <a:ext cx="4717039" cy="67548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648486" y="3878738"/>
            <a:ext cx="356051" cy="4640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659023" y="2951022"/>
            <a:ext cx="7950361" cy="67548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7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enum Day { </a:t>
            </a:r>
            <a:r>
              <a:rPr lang="en-US" sz="2200" dirty="0">
                <a:solidFill>
                  <a:schemeClr val="bg1"/>
                </a:solidFill>
              </a:rPr>
              <a:t>Mon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Tue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Wed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Thu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Fri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Sat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Sun</a:t>
            </a:r>
            <a:r>
              <a:rPr lang="en-US" sz="2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961862" cy="403332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effectLst/>
              </a:rPr>
              <a:t>enum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Day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{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Mon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= 1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Tue,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//2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Wed,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//3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Thu,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//4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Fri,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//5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Sat,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//6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Sun 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//7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effectLst/>
              </a:rPr>
              <a:t>enum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CoffeeSize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{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800" dirty="0">
                <a:solidFill>
                  <a:schemeClr val="bg1"/>
                </a:solidFill>
                <a:effectLst/>
              </a:rPr>
              <a:t>Small = 100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 Normal = 150,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 Double = 300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951533" y="459953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PriceCalculator</a:t>
            </a:r>
            <a:r>
              <a:rPr lang="en-GB" dirty="0"/>
              <a:t> that calculates the total price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</a:t>
            </a:r>
            <a:r>
              <a:rPr lang="en-GB" dirty="0"/>
              <a:t>a </a:t>
            </a:r>
            <a:r>
              <a:rPr lang="en-GB" dirty="0" smtClean="0"/>
              <a:t>holiday, by </a:t>
            </a:r>
            <a:r>
              <a:rPr lang="en-GB" dirty="0"/>
              <a:t>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b="1" dirty="0" smtClean="0">
                <a:solidFill>
                  <a:schemeClr val="bg1"/>
                </a:solidFill>
              </a:rPr>
              <a:t/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dirty="0" smtClean="0"/>
              <a:t>and </a:t>
            </a:r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960" y="1734225"/>
            <a:ext cx="4080365" cy="305767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Spring = 2,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Summer = 4,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Autumn = 1,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Winter = 3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376" y="1928893"/>
            <a:ext cx="4406210" cy="266833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Discount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None,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SecondVisit = 10,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 = 20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09" y="1312611"/>
            <a:ext cx="9894281" cy="484893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PriceCalculator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decimal CalculatePrice(decimal pricePerDay,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int numberOfDays, Season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season, Discount discount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multiplier = (int)season;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discountMultiplier =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             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decimal)discount / 100;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decimal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priceBeforeDiscount =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             numberOfDays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* pricePerDay * 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discountedAmount = </a:t>
            </a:r>
            <a:endParaRPr lang="en-US" sz="20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            priceBeforeDiscount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* discountMultiplier;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finalPrice = priceBeforeDiscount - discountedAmount;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finalPrice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 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Static Classes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Static Class Members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14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static class is declared by the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keyword</a:t>
            </a:r>
            <a:endParaRPr lang="bg-BG" dirty="0"/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</a:t>
            </a:r>
            <a:r>
              <a:rPr lang="en-US" b="1" dirty="0" smtClean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 smtClean="0"/>
              <a:t>You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declare</a:t>
            </a:r>
            <a:r>
              <a:rPr lang="en-US" dirty="0" smtClean="0"/>
              <a:t> variables from its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</a:t>
            </a:r>
            <a:r>
              <a:rPr lang="en-US" dirty="0" smtClean="0"/>
              <a:t>You </a:t>
            </a:r>
            <a:r>
              <a:rPr lang="en-US" dirty="0"/>
              <a:t>access </a:t>
            </a:r>
            <a:r>
              <a:rPr lang="en-US" dirty="0" smtClean="0"/>
              <a:t>its </a:t>
            </a:r>
            <a:r>
              <a:rPr lang="en-US" b="1" dirty="0" smtClean="0">
                <a:solidFill>
                  <a:schemeClr val="bg1"/>
                </a:solidFill>
              </a:rPr>
              <a:t>members</a:t>
            </a:r>
            <a:r>
              <a:rPr lang="en-US" dirty="0" smtClean="0"/>
              <a:t> by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255" y="4070598"/>
            <a:ext cx="8490858" cy="1675759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.PI;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</a:t>
            </a:r>
            <a:r>
              <a:rPr lang="en-US" dirty="0" smtClean="0"/>
              <a:t>classes </a:t>
            </a:r>
            <a:r>
              <a:rPr lang="en-US" dirty="0"/>
              <a:t>can contain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members: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r>
              <a:rPr lang="en-US" dirty="0"/>
              <a:t>, fields, </a:t>
            </a:r>
            <a:r>
              <a:rPr lang="en-US" dirty="0" smtClean="0"/>
              <a:t>properties, etc.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static </a:t>
            </a:r>
            <a:r>
              <a:rPr lang="en-US" b="1" dirty="0">
                <a:solidFill>
                  <a:schemeClr val="bg1"/>
                </a:solidFill>
              </a:rPr>
              <a:t>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instance of the class has been </a:t>
            </a:r>
            <a:r>
              <a:rPr lang="en-US" dirty="0" smtClean="0"/>
              <a:t>created</a:t>
            </a:r>
            <a:endParaRPr lang="bg-BG" dirty="0" smtClean="0"/>
          </a:p>
          <a:p>
            <a:r>
              <a:rPr lang="bg-BG" dirty="0" smtClean="0"/>
              <a:t>А</a:t>
            </a:r>
            <a:r>
              <a:rPr lang="en-US" noProof="1" smtClean="0"/>
              <a:t>ccessed</a:t>
            </a:r>
            <a:r>
              <a:rPr lang="en-US" dirty="0" smtClean="0"/>
              <a:t> </a:t>
            </a:r>
            <a:r>
              <a:rPr lang="en-US" dirty="0"/>
              <a:t>by the </a:t>
            </a:r>
            <a:r>
              <a:rPr lang="en-US" b="1" dirty="0" smtClean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dirty="0" smtClean="0"/>
              <a:t>name</a:t>
            </a:r>
            <a:endParaRPr lang="bg-BG" dirty="0" smtClean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 </a:t>
            </a:r>
            <a:r>
              <a:rPr lang="en-US" dirty="0"/>
              <a:t>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</a:t>
            </a:r>
            <a:r>
              <a:rPr lang="en-US" dirty="0" smtClean="0"/>
              <a:t>overridden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noProof="1" smtClean="0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 smtClean="0">
                <a:solidFill>
                  <a:schemeClr val="bg1"/>
                </a:solidFill>
              </a:rPr>
              <a:t>behavior</a:t>
            </a:r>
            <a:r>
              <a:rPr lang="en-US" dirty="0" smtClean="0"/>
              <a:t> and it </a:t>
            </a:r>
            <a:br>
              <a:rPr lang="en-US" dirty="0" smtClean="0"/>
            </a:br>
            <a:r>
              <a:rPr lang="en-US" dirty="0" smtClean="0"/>
              <a:t>belongs to the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the  </a:t>
            </a:r>
            <a:r>
              <a:rPr lang="en-US" b="1" dirty="0" smtClean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before</a:t>
            </a:r>
            <a:r>
              <a:rPr lang="en-US" dirty="0" smtClean="0"/>
              <a:t> the static </a:t>
            </a:r>
            <a:r>
              <a:rPr lang="en-US" b="1" dirty="0" smtClean="0">
                <a:solidFill>
                  <a:schemeClr val="bg1"/>
                </a:solidFill>
              </a:rPr>
              <a:t>constructor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10989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0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Static Members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503" y="1397066"/>
            <a:ext cx="7732222" cy="264833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Run()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Console.WriteLine("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43" y="4241343"/>
            <a:ext cx="5634542" cy="198661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Run()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0595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 and Usage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organize classes</a:t>
            </a:r>
          </a:p>
          <a:p>
            <a:r>
              <a:rPr lang="en-US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/>
              <a:t> keyword allows us not to write </a:t>
            </a:r>
            <a:br>
              <a:rPr lang="en-US" dirty="0" smtClean="0"/>
            </a:br>
            <a:r>
              <a:rPr lang="en-US" dirty="0" smtClean="0"/>
              <a:t>their names</a:t>
            </a:r>
          </a:p>
          <a:p>
            <a:r>
              <a:rPr lang="en-US" dirty="0"/>
              <a:t>D</a:t>
            </a:r>
            <a:r>
              <a:rPr lang="en-US" dirty="0" smtClean="0"/>
              <a:t>eclaring </a:t>
            </a:r>
            <a:r>
              <a:rPr lang="en-US" dirty="0"/>
              <a:t>your own namespaces can help </a:t>
            </a:r>
            <a:r>
              <a:rPr lang="en-US" dirty="0" smtClean="0"/>
              <a:t>you 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r>
              <a:rPr lang="en-US" dirty="0"/>
              <a:t>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28" y="4369524"/>
            <a:ext cx="8467181" cy="1500326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anose="020B0609020204030204" pitchFamily="49" charset="0"/>
              </a:rPr>
              <a:t>var</a:t>
            </a:r>
            <a:r>
              <a:rPr lang="en-GB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smtClean="0">
                <a:latin typeface="Consolas" panose="020B0609020204030204" pitchFamily="49" charset="0"/>
              </a:rPr>
              <a:t>list = new  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      System</a:t>
            </a:r>
            <a:r>
              <a:rPr lang="en-GB" sz="2400" b="1" noProof="1" smtClean="0">
                <a:latin typeface="Consolas" panose="020B0609020204030204" pitchFamily="49" charset="0"/>
              </a:rPr>
              <a:t>.</a:t>
            </a:r>
            <a:r>
              <a:rPr lang="en-GB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Collections</a:t>
            </a:r>
            <a:r>
              <a:rPr lang="en-GB" sz="2400" b="1" noProof="1" smtClean="0">
                <a:latin typeface="Consolas" panose="020B0609020204030204" pitchFamily="49" charset="0"/>
              </a:rPr>
              <a:t>.</a:t>
            </a:r>
            <a:r>
              <a:rPr lang="en-GB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Generic</a:t>
            </a:r>
            <a:r>
              <a:rPr lang="en-GB" sz="2400" b="1" noProof="1" smtClean="0">
                <a:latin typeface="Consolas" panose="020B0609020204030204" pitchFamily="49" charset="0"/>
              </a:rPr>
              <a:t>.List&lt;int&gt;();</a:t>
            </a:r>
            <a:endParaRPr lang="en-GB" sz="2800" b="1" i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Projects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Enumerations</a:t>
            </a:r>
            <a:r>
              <a:rPr lang="en-US" sz="3200" noProof="1" smtClean="0">
                <a:solidFill>
                  <a:schemeClr val="bg2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define a fixed </a:t>
            </a:r>
            <a:r>
              <a:rPr lang="en-US" sz="3200" b="1" noProof="1">
                <a:solidFill>
                  <a:schemeClr val="bg1"/>
                </a:solidFill>
              </a:rPr>
              <a:t>set of </a:t>
            </a:r>
            <a:r>
              <a:rPr lang="en-US" sz="3200" b="1" noProof="1" smtClean="0">
                <a:solidFill>
                  <a:schemeClr val="bg1"/>
                </a:solidFill>
              </a:rPr>
              <a:t>constants</a:t>
            </a: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Static classes </a:t>
            </a:r>
            <a:r>
              <a:rPr lang="en-US" sz="3200" noProof="1" smtClean="0">
                <a:solidFill>
                  <a:schemeClr val="bg2"/>
                </a:solidFill>
              </a:rPr>
              <a:t>cannot be instantiated</a:t>
            </a: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Namespaces</a:t>
            </a:r>
            <a:r>
              <a:rPr lang="en-US" sz="3200" noProof="1" smtClean="0">
                <a:solidFill>
                  <a:schemeClr val="bg2"/>
                </a:solidFill>
              </a:rPr>
              <a:t> organize classes</a:t>
            </a:r>
            <a:endParaRPr lang="en-US" sz="32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483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579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Splitting Code into Logical Parts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 smtClean="0"/>
              <a:t>Allows easier </a:t>
            </a:r>
            <a:r>
              <a:rPr lang="en-GB" b="1" dirty="0" smtClean="0">
                <a:solidFill>
                  <a:schemeClr val="bg1"/>
                </a:solidFill>
              </a:rPr>
              <a:t>debugging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Allows us to easily reuse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97810" y="4009298"/>
            <a:ext cx="4999606" cy="19712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 smtClean="0"/>
              <a:t>position[0] = row – 1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osition[0] = row + 1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osition[0] = row + 3 </a:t>
            </a:r>
            <a:endParaRPr lang="en-US" sz="2800" dirty="0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5879508" y="4714273"/>
            <a:ext cx="650631" cy="5612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712231" y="4594070"/>
            <a:ext cx="4970584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 smtClean="0"/>
              <a:t>ChangeRow(desiredRow)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 without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371252" y="1641495"/>
            <a:ext cx="9456396" cy="4310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foreach (char move in moves)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for (int r = 0; r &lt; room.Length; r++)</a:t>
            </a:r>
          </a:p>
          <a:p>
            <a:r>
              <a:rPr lang="en-US" sz="2800" dirty="0"/>
              <a:t>    for (int c = 0; c &lt; room[r].Length; c++)</a:t>
            </a:r>
          </a:p>
          <a:p>
            <a:r>
              <a:rPr lang="en-US" sz="2800" dirty="0"/>
              <a:t>      if (room[row][col] == 'b')</a:t>
            </a:r>
          </a:p>
          <a:p>
            <a:r>
              <a:rPr lang="en-US" sz="2800" dirty="0"/>
              <a:t>        …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5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 with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197169" y="1998957"/>
            <a:ext cx="5874845" cy="372555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foreach (char m in moves)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MoveEnemies();</a:t>
            </a:r>
          </a:p>
          <a:p>
            <a:r>
              <a:rPr lang="en-US" sz="2800" dirty="0"/>
              <a:t>  KillerCheck();</a:t>
            </a:r>
          </a:p>
          <a:p>
            <a:r>
              <a:rPr lang="en-US" sz="2800" dirty="0"/>
              <a:t>  </a:t>
            </a:r>
            <a:r>
              <a:rPr lang="en-US" sz="2800" noProof="1" smtClean="0"/>
              <a:t>MovePlayer(move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0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 </a:t>
            </a:r>
            <a:r>
              <a:rPr lang="en-GB" dirty="0"/>
              <a:t>change </a:t>
            </a:r>
            <a:r>
              <a:rPr lang="en-GB" dirty="0" smtClean="0"/>
              <a:t>a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</a:t>
            </a:r>
            <a:r>
              <a:rPr lang="en-GB" dirty="0" smtClean="0"/>
              <a:t>and the change affects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62548" y="1819541"/>
            <a:ext cx="10673803" cy="298688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bankAcc = new BankAccount();</a:t>
            </a:r>
          </a:p>
          <a:p>
            <a:r>
              <a:rPr lang="en-US" dirty="0"/>
              <a:t>bankAcc.Id = 1;</a:t>
            </a:r>
          </a:p>
          <a:p>
            <a:r>
              <a:rPr lang="en-US" dirty="0"/>
              <a:t>bankAcc.Deposit(20);</a:t>
            </a:r>
          </a:p>
          <a:p>
            <a:r>
              <a:rPr lang="en-US" noProof="1" smtClean="0"/>
              <a:t>bankAcc.Withdraw(10);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Console.WriteLine($"Account {bankAcc.Id}, balance {bankAcc.Balance}");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208133" y="5090760"/>
            <a:ext cx="6228218" cy="6785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Console.WriteLine(bankAcc.ToString());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" y="5035340"/>
            <a:ext cx="3704065" cy="879231"/>
          </a:xfrm>
          <a:prstGeom prst="wedgeRoundRectCallout">
            <a:avLst>
              <a:gd name="adj1" fmla="val 59252"/>
              <a:gd name="adj2" fmla="val 111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Override .ToString() to set a global printing format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98FF0C3-CCEE-4512-88E1-54DDF8070694}"/>
              </a:ext>
            </a:extLst>
          </p:cNvPr>
          <p:cNvSpPr/>
          <p:nvPr/>
        </p:nvSpPr>
        <p:spPr bwMode="auto">
          <a:xfrm rot="5400000">
            <a:off x="4585256" y="4959057"/>
            <a:ext cx="525886" cy="493945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1607071" y="4654782"/>
            <a:ext cx="4913917" cy="17865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Withdraw</a:t>
            </a:r>
            <a:r>
              <a:rPr lang="en-US" dirty="0"/>
              <a:t> ( … 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Deposit</a:t>
            </a:r>
            <a:r>
              <a:rPr lang="en-US" dirty="0"/>
              <a:t> ( … )</a:t>
            </a:r>
          </a:p>
          <a:p>
            <a:r>
              <a:rPr lang="en-US" dirty="0"/>
              <a:t>decimal </a:t>
            </a:r>
            <a:r>
              <a:rPr lang="en-US" dirty="0">
                <a:solidFill>
                  <a:schemeClr val="bg1"/>
                </a:solidFill>
              </a:rPr>
              <a:t>GetBalance</a:t>
            </a:r>
            <a:r>
              <a:rPr lang="en-US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33751" y="1916982"/>
            <a:ext cx="7184128" cy="17865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r>
              <a:rPr lang="en-US" sz="2400" dirty="0"/>
              <a:t>decimal </a:t>
            </a:r>
            <a:r>
              <a:rPr lang="en-US" sz="2400" dirty="0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6" name="Down Arrow 15"/>
          <p:cNvSpPr/>
          <p:nvPr/>
        </p:nvSpPr>
        <p:spPr>
          <a:xfrm>
            <a:off x="3782144" y="3923845"/>
            <a:ext cx="563769" cy="4871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28" y="1156195"/>
            <a:ext cx="3493999" cy="34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11962</TotalTime>
  <Words>1607</Words>
  <Application>Microsoft Office PowerPoint</Application>
  <PresentationFormat>Widescreen</PresentationFormat>
  <Paragraphs>401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Working with Abstraction</vt:lpstr>
      <vt:lpstr>Table of Contents</vt:lpstr>
      <vt:lpstr>Questions</vt:lpstr>
      <vt:lpstr>PowerPoint Presentation</vt:lpstr>
      <vt:lpstr>Splitting Code into Methods</vt:lpstr>
      <vt:lpstr>Example: Code without Methods</vt:lpstr>
      <vt:lpstr>Example: Code with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Solution: Point in Rectangle (3)</vt:lpstr>
      <vt:lpstr>PowerPoint Presentation</vt:lpstr>
      <vt:lpstr>Refactoring</vt:lpstr>
      <vt:lpstr>Refactoring Techniques</vt:lpstr>
      <vt:lpstr>Problem: Student System</vt:lpstr>
      <vt:lpstr>PowerPoint Presentation</vt:lpstr>
      <vt:lpstr>Enumerations</vt:lpstr>
      <vt:lpstr>Enumerations (2)</vt:lpstr>
      <vt:lpstr>Problem: Hotel Reservation </vt:lpstr>
      <vt:lpstr>Solution: Hotel Reservation</vt:lpstr>
      <vt:lpstr>Solution: Hotel Reservation (2) </vt:lpstr>
      <vt:lpstr>PowerPoint Presentation</vt:lpstr>
      <vt:lpstr>Static Class</vt:lpstr>
      <vt:lpstr>Static Members</vt:lpstr>
      <vt:lpstr>Static Members (2)</vt:lpstr>
      <vt:lpstr>Example: Static Members</vt:lpstr>
      <vt:lpstr>PowerPoint Presentation</vt:lpstr>
      <vt:lpstr>Namespaces</vt:lpstr>
      <vt:lpstr>Summary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Working with Abstraction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Мариела Цветанова</cp:lastModifiedBy>
  <cp:revision>411</cp:revision>
  <dcterms:created xsi:type="dcterms:W3CDTF">2018-05-23T13:08:44Z</dcterms:created>
  <dcterms:modified xsi:type="dcterms:W3CDTF">2019-06-26T10:10:28Z</dcterms:modified>
  <cp:category>programming, education, software engineering, software development</cp:category>
</cp:coreProperties>
</file>