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2"/>
  </p:sldMasterIdLst>
  <p:notesMasterIdLst>
    <p:notesMasterId r:id="rId44"/>
  </p:notesMasterIdLst>
  <p:handoutMasterIdLst>
    <p:handoutMasterId r:id="rId45"/>
  </p:handoutMasterIdLst>
  <p:sldIdLst>
    <p:sldId id="402" r:id="rId3"/>
    <p:sldId id="493" r:id="rId4"/>
    <p:sldId id="508" r:id="rId5"/>
    <p:sldId id="467" r:id="rId6"/>
    <p:sldId id="543" r:id="rId7"/>
    <p:sldId id="544" r:id="rId8"/>
    <p:sldId id="586" r:id="rId9"/>
    <p:sldId id="545" r:id="rId10"/>
    <p:sldId id="546" r:id="rId11"/>
    <p:sldId id="547" r:id="rId12"/>
    <p:sldId id="548" r:id="rId13"/>
    <p:sldId id="549" r:id="rId14"/>
    <p:sldId id="550" r:id="rId15"/>
    <p:sldId id="551" r:id="rId16"/>
    <p:sldId id="552" r:id="rId17"/>
    <p:sldId id="587" r:id="rId18"/>
    <p:sldId id="553" r:id="rId19"/>
    <p:sldId id="554" r:id="rId20"/>
    <p:sldId id="555" r:id="rId21"/>
    <p:sldId id="556" r:id="rId22"/>
    <p:sldId id="539" r:id="rId23"/>
    <p:sldId id="558" r:id="rId24"/>
    <p:sldId id="559" r:id="rId25"/>
    <p:sldId id="560" r:id="rId26"/>
    <p:sldId id="561" r:id="rId27"/>
    <p:sldId id="585" r:id="rId28"/>
    <p:sldId id="562" r:id="rId29"/>
    <p:sldId id="563" r:id="rId30"/>
    <p:sldId id="564" r:id="rId31"/>
    <p:sldId id="571" r:id="rId32"/>
    <p:sldId id="566" r:id="rId33"/>
    <p:sldId id="567" r:id="rId34"/>
    <p:sldId id="568" r:id="rId35"/>
    <p:sldId id="569" r:id="rId36"/>
    <p:sldId id="570" r:id="rId37"/>
    <p:sldId id="349" r:id="rId38"/>
    <p:sldId id="578" r:id="rId39"/>
    <p:sldId id="583" r:id="rId40"/>
    <p:sldId id="584" r:id="rId41"/>
    <p:sldId id="581" r:id="rId42"/>
    <p:sldId id="582" r:id="rId4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402"/>
            <p14:sldId id="493"/>
            <p14:sldId id="508"/>
          </p14:sldIdLst>
        </p14:section>
        <p14:section name="Inheritance" id="{434EBAE8-1691-433D-9596-8AE3E67F67B5}">
          <p14:sldIdLst>
            <p14:sldId id="467"/>
            <p14:sldId id="543"/>
            <p14:sldId id="544"/>
          </p14:sldIdLst>
        </p14:section>
        <p14:section name="Class Hierarchies" id="{C261472A-82E0-4D71-A64D-EDBAF13CD5D5}">
          <p14:sldIdLst>
            <p14:sldId id="586"/>
            <p14:sldId id="545"/>
            <p14:sldId id="546"/>
            <p14:sldId id="547"/>
            <p14:sldId id="548"/>
            <p14:sldId id="549"/>
            <p14:sldId id="550"/>
            <p14:sldId id="551"/>
            <p14:sldId id="552"/>
          </p14:sldIdLst>
        </p14:section>
        <p14:section name="Accessing Base Class Members" id="{678CAFF1-72C7-4D58-B82E-B9AFA8C5F8ED}">
          <p14:sldIdLst>
            <p14:sldId id="587"/>
            <p14:sldId id="553"/>
            <p14:sldId id="554"/>
            <p14:sldId id="555"/>
            <p14:sldId id="556"/>
          </p14:sldIdLst>
        </p14:section>
        <p14:section name="Reusing Classes" id="{0CBB760E-C5D5-4A66-BF06-60DE8A8988E0}">
          <p14:sldIdLst>
            <p14:sldId id="539"/>
            <p14:sldId id="558"/>
            <p14:sldId id="559"/>
            <p14:sldId id="560"/>
            <p14:sldId id="561"/>
            <p14:sldId id="585"/>
            <p14:sldId id="562"/>
            <p14:sldId id="563"/>
            <p14:sldId id="564"/>
          </p14:sldIdLst>
        </p14:section>
        <p14:section name="Type of Class Reuse" id="{2C1F1145-2D35-4F71-AF8E-C175991AA836}">
          <p14:sldIdLst>
            <p14:sldId id="571"/>
            <p14:sldId id="566"/>
            <p14:sldId id="567"/>
            <p14:sldId id="568"/>
            <p14:sldId id="569"/>
            <p14:sldId id="570"/>
          </p14:sldIdLst>
        </p14:section>
        <p14:section name="Conclusion" id="{10E03AB1-9AA8-4E86-9A64-D741901E50A2}">
          <p14:sldIdLst>
            <p14:sldId id="349"/>
            <p14:sldId id="578"/>
            <p14:sldId id="583"/>
            <p14:sldId id="584"/>
            <p14:sldId id="581"/>
            <p14:sldId id="582"/>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0D9"/>
    <a:srgbClr val="FFA72A"/>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51" autoAdjust="0"/>
    <p:restoredTop sz="94479" autoAdjust="0"/>
  </p:normalViewPr>
  <p:slideViewPr>
    <p:cSldViewPr>
      <p:cViewPr varScale="1">
        <p:scale>
          <a:sx n="73" d="100"/>
          <a:sy n="73" d="100"/>
        </p:scale>
        <p:origin x="125" y="278"/>
      </p:cViewPr>
      <p:guideLst>
        <p:guide orient="horz" pos="2160"/>
        <p:guide pos="3839"/>
      </p:guideLst>
    </p:cSldViewPr>
  </p:slideViewPr>
  <p:outlineViewPr>
    <p:cViewPr>
      <p:scale>
        <a:sx n="33" d="100"/>
        <a:sy n="33" d="100"/>
      </p:scale>
      <p:origin x="0" y="-3619"/>
    </p:cViewPr>
  </p:outlineViewPr>
  <p:notesTextViewPr>
    <p:cViewPr>
      <p:scale>
        <a:sx n="1" d="1"/>
        <a:sy n="1" d="1"/>
      </p:scale>
      <p:origin x="0" y="0"/>
    </p:cViewPr>
  </p:notesTextViewPr>
  <p:sorterViewPr>
    <p:cViewPr>
      <p:scale>
        <a:sx n="100" d="100"/>
        <a:sy n="100" d="100"/>
      </p:scale>
      <p:origin x="0" y="-3504"/>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7/2/2019</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7/2/2019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369943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14</a:t>
            </a:fld>
            <a:r>
              <a:rPr lang="en-US" sz="1000" i="1" dirty="0"/>
              <a:t>##</a:t>
            </a:r>
            <a:endParaRPr lang="en-US" sz="1200" i="1" dirty="0"/>
          </a:p>
        </p:txBody>
      </p:sp>
    </p:spTree>
    <p:extLst>
      <p:ext uri="{BB962C8B-B14F-4D97-AF65-F5344CB8AC3E}">
        <p14:creationId xmlns:p14="http://schemas.microsoft.com/office/powerpoint/2010/main" val="4008896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Tree>
    <p:extLst>
      <p:ext uri="{BB962C8B-B14F-4D97-AF65-F5344CB8AC3E}">
        <p14:creationId xmlns:p14="http://schemas.microsoft.com/office/powerpoint/2010/main" val="2682819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1605785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2968137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3589058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Tree>
    <p:extLst>
      <p:ext uri="{BB962C8B-B14F-4D97-AF65-F5344CB8AC3E}">
        <p14:creationId xmlns:p14="http://schemas.microsoft.com/office/powerpoint/2010/main" val="4252918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Tree>
    <p:extLst>
      <p:ext uri="{BB962C8B-B14F-4D97-AF65-F5344CB8AC3E}">
        <p14:creationId xmlns:p14="http://schemas.microsoft.com/office/powerpoint/2010/main" val="2896966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Tree>
    <p:extLst>
      <p:ext uri="{BB962C8B-B14F-4D97-AF65-F5344CB8AC3E}">
        <p14:creationId xmlns:p14="http://schemas.microsoft.com/office/powerpoint/2010/main" val="3289662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Tree>
    <p:extLst>
      <p:ext uri="{BB962C8B-B14F-4D97-AF65-F5344CB8AC3E}">
        <p14:creationId xmlns:p14="http://schemas.microsoft.com/office/powerpoint/2010/main" val="677696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1970448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bg-BG"/>
          </a:p>
        </p:txBody>
      </p:sp>
      <p:sp>
        <p:nvSpPr>
          <p:cNvPr id="4" name="Контейнер за долния колонтитул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317947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2410976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2495372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2667899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Tree>
    <p:extLst>
      <p:ext uri="{BB962C8B-B14F-4D97-AF65-F5344CB8AC3E}">
        <p14:creationId xmlns:p14="http://schemas.microsoft.com/office/powerpoint/2010/main" val="460493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Tree>
    <p:extLst>
      <p:ext uri="{BB962C8B-B14F-4D97-AF65-F5344CB8AC3E}">
        <p14:creationId xmlns:p14="http://schemas.microsoft.com/office/powerpoint/2010/main" val="3562353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3218030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Tree>
    <p:extLst>
      <p:ext uri="{BB962C8B-B14F-4D97-AF65-F5344CB8AC3E}">
        <p14:creationId xmlns:p14="http://schemas.microsoft.com/office/powerpoint/2010/main" val="4172808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Tree>
    <p:extLst>
      <p:ext uri="{BB962C8B-B14F-4D97-AF65-F5344CB8AC3E}">
        <p14:creationId xmlns:p14="http://schemas.microsoft.com/office/powerpoint/2010/main" val="2746088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34</a:t>
            </a:fld>
            <a:r>
              <a:rPr lang="en-US" sz="1000" i="1" dirty="0"/>
              <a:t>##</a:t>
            </a:r>
            <a:endParaRPr lang="en-US" sz="1200" i="1" dirty="0"/>
          </a:p>
        </p:txBody>
      </p:sp>
    </p:spTree>
    <p:extLst>
      <p:ext uri="{BB962C8B-B14F-4D97-AF65-F5344CB8AC3E}">
        <p14:creationId xmlns:p14="http://schemas.microsoft.com/office/powerpoint/2010/main" val="40955136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35</a:t>
            </a:fld>
            <a:r>
              <a:rPr lang="en-US" sz="1000" i="1" dirty="0"/>
              <a:t>##</a:t>
            </a:r>
            <a:endParaRPr lang="en-US" sz="1200" i="1" dirty="0"/>
          </a:p>
        </p:txBody>
      </p:sp>
    </p:spTree>
    <p:extLst>
      <p:ext uri="{BB962C8B-B14F-4D97-AF65-F5344CB8AC3E}">
        <p14:creationId xmlns:p14="http://schemas.microsoft.com/office/powerpoint/2010/main" val="1841012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3287403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36</a:t>
            </a:fld>
            <a:endParaRPr lang="en-US" dirty="0"/>
          </a:p>
        </p:txBody>
      </p:sp>
    </p:spTree>
    <p:extLst>
      <p:ext uri="{BB962C8B-B14F-4D97-AF65-F5344CB8AC3E}">
        <p14:creationId xmlns:p14="http://schemas.microsoft.com/office/powerpoint/2010/main" val="25058047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4346454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076494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4903089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37234876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41</a:t>
            </a:fld>
            <a:endParaRPr lang="en-US" dirty="0"/>
          </a:p>
        </p:txBody>
      </p:sp>
    </p:spTree>
    <p:extLst>
      <p:ext uri="{BB962C8B-B14F-4D97-AF65-F5344CB8AC3E}">
        <p14:creationId xmlns:p14="http://schemas.microsoft.com/office/powerpoint/2010/main" val="1347533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2649414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9</a:t>
            </a:fld>
            <a:r>
              <a:rPr lang="en-US" sz="1000" i="1" dirty="0"/>
              <a:t>##</a:t>
            </a:r>
            <a:endParaRPr lang="en-US" sz="1200" i="1" dirty="0"/>
          </a:p>
        </p:txBody>
      </p:sp>
    </p:spTree>
    <p:extLst>
      <p:ext uri="{BB962C8B-B14F-4D97-AF65-F5344CB8AC3E}">
        <p14:creationId xmlns:p14="http://schemas.microsoft.com/office/powerpoint/2010/main" val="2698010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3705463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Tree>
    <p:extLst>
      <p:ext uri="{BB962C8B-B14F-4D97-AF65-F5344CB8AC3E}">
        <p14:creationId xmlns:p14="http://schemas.microsoft.com/office/powerpoint/2010/main" val="82020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3018565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366905873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25.png"/><Relationship Id="rId5" Type="http://schemas.openxmlformats.org/officeDocument/2006/relationships/hyperlink" Target="https://www.facebook.com/SoftwareUniversity" TargetMode="External"/><Relationship Id="rId10" Type="http://schemas.openxmlformats.org/officeDocument/2006/relationships/image" Target="../media/image24.png"/><Relationship Id="rId4" Type="http://schemas.openxmlformats.org/officeDocument/2006/relationships/hyperlink" Target="http://softuni.foundation/" TargetMode="External"/><Relationship Id="rId9" Type="http://schemas.openxmlformats.org/officeDocument/2006/relationships/image" Target="../media/image2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458" y="2351427"/>
            <a:ext cx="5437955" cy="2325990"/>
          </a:xfrm>
        </p:spPr>
        <p:txBody>
          <a:bodyPr/>
          <a:lstStyle>
            <a:lvl1pPr marL="0" indent="0" algn="ctr">
              <a:buNone/>
              <a:defRPr>
                <a:solidFill>
                  <a:schemeClr val="bg1"/>
                </a:solidFill>
              </a:defRPr>
            </a:lvl1pPr>
          </a:lstStyle>
          <a:p>
            <a:r>
              <a:rPr lang="en-US"/>
              <a:t>Click icon to add picture</a:t>
            </a:r>
            <a:endParaRPr lang="en-US" dirty="0"/>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48637" y="2374047"/>
            <a:ext cx="3170229"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685" y="1303142"/>
            <a:ext cx="10962447"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085" y="6057654"/>
            <a:ext cx="2105462"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459" y="6035663"/>
            <a:ext cx="629415"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2789" y="6035663"/>
            <a:ext cx="1186773"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685" y="254857"/>
            <a:ext cx="10962447"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0074" y="6080062"/>
            <a:ext cx="1436897"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1602" y="5916124"/>
            <a:ext cx="2950749"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1602" y="6340279"/>
            <a:ext cx="2950749"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0972" y="4876800"/>
            <a:ext cx="2950749"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0972" y="5368739"/>
            <a:ext cx="2950749"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1940186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355" y="1355076"/>
            <a:ext cx="3888360"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8713" y="1355073"/>
            <a:ext cx="47988"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6702" y="1748999"/>
            <a:ext cx="239938"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1" y="6721481"/>
            <a:ext cx="12188825"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4687" y="1353867"/>
            <a:ext cx="7197424"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7/2/2019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19989638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6" y="5788"/>
            <a:ext cx="12192000"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027" y="703243"/>
            <a:ext cx="8403884"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44" y="2222932"/>
            <a:ext cx="3574974"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3927" y="314259"/>
            <a:ext cx="2125527" cy="530284"/>
          </a:xfrm>
          <a:prstGeom prst="rect">
            <a:avLst/>
          </a:prstGeom>
        </p:spPr>
      </p:pic>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9046" y="1702472"/>
            <a:ext cx="1198589"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7869" y="3776292"/>
            <a:ext cx="1166096"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6378" y="3776292"/>
            <a:ext cx="1166096"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6003" y="3775662"/>
            <a:ext cx="1166096"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5253" y="3776292"/>
            <a:ext cx="1166096"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8" y="6371330"/>
            <a:ext cx="12192000"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Date Placeholder 2">
            <a:extLst>
              <a:ext uri="{FF2B5EF4-FFF2-40B4-BE49-F238E27FC236}">
                <a16:creationId xmlns:a16="http://schemas.microsoft.com/office/drawing/2014/main" id="{A0C5090E-6CF8-44E5-B9E1-699141F0FFCC}"/>
              </a:ext>
            </a:extLst>
          </p:cNvPr>
          <p:cNvSpPr>
            <a:spLocks noGrp="1"/>
          </p:cNvSpPr>
          <p:nvPr>
            <p:ph type="dt" sz="half" idx="10"/>
          </p:nvPr>
        </p:nvSpPr>
        <p:spPr/>
        <p:txBody>
          <a:bodyPr/>
          <a:lstStyle/>
          <a:p>
            <a:fld id="{055373AC-9AA7-423B-BA00-BA1C74164DBD}" type="datetime1">
              <a:rPr lang="en-US" smtClean="0"/>
              <a:pPr/>
              <a:t>7/2/2019</a:t>
            </a:fld>
            <a:endParaRPr lang="en-US" dirty="0"/>
          </a:p>
        </p:txBody>
      </p:sp>
      <p:sp>
        <p:nvSpPr>
          <p:cNvPr id="4" name="Footer Placeholder 3">
            <a:extLst>
              <a:ext uri="{FF2B5EF4-FFF2-40B4-BE49-F238E27FC236}">
                <a16:creationId xmlns:a16="http://schemas.microsoft.com/office/drawing/2014/main" id="{F9194957-EA63-44EA-BE91-D0BBA7D9252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7D72737-4098-4B82-8447-1DD1996BC197}"/>
              </a:ext>
            </a:extLst>
          </p:cNvPr>
          <p:cNvSpPr>
            <a:spLocks noGrp="1"/>
          </p:cNvSpPr>
          <p:nvPr>
            <p:ph type="sldNum" sz="quarter" idx="12"/>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6143927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370" y="1186306"/>
            <a:ext cx="9501534"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58777" y="3608627"/>
            <a:ext cx="1118740"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5284" y="5017461"/>
            <a:ext cx="1042233"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4859" y="2384689"/>
            <a:ext cx="3226924"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3228" y="1319422"/>
            <a:ext cx="1669839"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41" y="108873"/>
            <a:ext cx="9503571"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5887980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Заглавие и съдържание">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88825"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353" y="1196125"/>
            <a:ext cx="11815018" cy="5201066"/>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7/2/2019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12255483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7/2/2019</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59213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08309" y="1409637"/>
            <a:ext cx="357123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15" y="1371603"/>
            <a:ext cx="8180332"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7/2/2019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25671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0" name="Text Placeholder 9"/>
          <p:cNvSpPr>
            <a:spLocks noGrp="1"/>
          </p:cNvSpPr>
          <p:nvPr>
            <p:ph type="body" sz="quarter" idx="10" hasCustomPrompt="1"/>
          </p:nvPr>
        </p:nvSpPr>
        <p:spPr>
          <a:xfrm>
            <a:off x="614949" y="4704825"/>
            <a:ext cx="10958928"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4949" y="5490437"/>
            <a:ext cx="10958928"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8611" y="867750"/>
            <a:ext cx="3551604"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5454401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6" name="Rectangle 5"/>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44" y="1792355"/>
            <a:ext cx="1829828"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144" y="1792355"/>
            <a:ext cx="914914"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4972" y="1121144"/>
            <a:ext cx="9927138"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619" y="100750"/>
            <a:ext cx="8397308"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3037" y="274595"/>
            <a:ext cx="2144287"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7/2/2019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942384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891" y="3314703"/>
            <a:ext cx="1260337"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619" y="100750"/>
            <a:ext cx="8397308"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8563" y="1121144"/>
            <a:ext cx="10033549"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7/2/2019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3037" y="274595"/>
            <a:ext cx="2144287" cy="534964"/>
          </a:xfrm>
          <a:prstGeom prst="rect">
            <a:avLst/>
          </a:prstGeom>
        </p:spPr>
      </p:pic>
    </p:spTree>
    <p:extLst>
      <p:ext uri="{BB962C8B-B14F-4D97-AF65-F5344CB8AC3E}">
        <p14:creationId xmlns:p14="http://schemas.microsoft.com/office/powerpoint/2010/main" val="19905390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88825"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353" y="1196125"/>
            <a:ext cx="11815018"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7/2/2019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14462072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061573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1" y="6184672"/>
            <a:ext cx="12188825"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0306" y="4824664"/>
            <a:ext cx="1868214"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088" y="5206772"/>
            <a:ext cx="95865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352" y="1195930"/>
            <a:ext cx="5424735"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3738" y="1195930"/>
            <a:ext cx="5424734"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767" y="6390559"/>
            <a:ext cx="808502" cy="308845"/>
          </a:xfrm>
        </p:spPr>
        <p:txBody>
          <a:bodyPr/>
          <a:lstStyle/>
          <a:p>
            <a:fld id="{055373AC-9AA7-423B-BA00-BA1C74164DBD}" type="datetime1">
              <a:rPr lang="en-US" smtClean="0"/>
              <a:pPr/>
              <a:t>7/2/2019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28129469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5" y="-17929"/>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451" y="1196126"/>
            <a:ext cx="11808021"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123" y="1830474"/>
            <a:ext cx="10958580"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7/2/2019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8508682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767" y="6397195"/>
            <a:ext cx="808502"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7/2/2019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269" y="6397195"/>
            <a:ext cx="10564533"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3400" y="6397195"/>
            <a:ext cx="428710"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355" y="100750"/>
            <a:ext cx="9503571"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363" y="1138844"/>
            <a:ext cx="11801748"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07899356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6" r:id="rId13"/>
    <p:sldLayoutId id="2147483687" r:id="rId14"/>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2160" userDrawn="1">
          <p15:clr>
            <a:srgbClr val="F26B43"/>
          </p15:clr>
        </p15:guide>
        <p15:guide id="4"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hyperlink" Target="https://judge.softuni.bg/Contests/1499/Inheritance-Lab"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s://softuni.bg/courses/csharp-advanced" TargetMode="External"/><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hyperlink" Target="http://www.xs-software.com/" TargetMode="External"/><Relationship Id="rId18" Type="http://schemas.openxmlformats.org/officeDocument/2006/relationships/image" Target="../media/image43.png"/><Relationship Id="rId26" Type="http://schemas.openxmlformats.org/officeDocument/2006/relationships/image" Target="../media/image47.jpeg"/><Relationship Id="rId3" Type="http://schemas.openxmlformats.org/officeDocument/2006/relationships/hyperlink" Target="http://www.infragistics.com/" TargetMode="External"/><Relationship Id="rId21" Type="http://schemas.openxmlformats.org/officeDocument/2006/relationships/hyperlink" Target="http://smartit.bg/" TargetMode="External"/><Relationship Id="rId7" Type="http://schemas.openxmlformats.org/officeDocument/2006/relationships/hyperlink" Target="https://netpeak.bg/" TargetMode="External"/><Relationship Id="rId12" Type="http://schemas.openxmlformats.org/officeDocument/2006/relationships/image" Target="../media/image40.png"/><Relationship Id="rId17" Type="http://schemas.openxmlformats.org/officeDocument/2006/relationships/hyperlink" Target="http://www.postbank.bg/" TargetMode="External"/><Relationship Id="rId25" Type="http://schemas.openxmlformats.org/officeDocument/2006/relationships/hyperlink" Target="https://stemo.bg/en/" TargetMode="External"/><Relationship Id="rId2" Type="http://schemas.openxmlformats.org/officeDocument/2006/relationships/notesSlide" Target="../notesSlides/notesSlide32.xml"/><Relationship Id="rId16" Type="http://schemas.openxmlformats.org/officeDocument/2006/relationships/image" Target="../media/image42.png"/><Relationship Id="rId20" Type="http://schemas.openxmlformats.org/officeDocument/2006/relationships/image" Target="../media/image44.png"/><Relationship Id="rId1" Type="http://schemas.openxmlformats.org/officeDocument/2006/relationships/slideLayout" Target="../slideLayouts/slideLayout6.xml"/><Relationship Id="rId6" Type="http://schemas.openxmlformats.org/officeDocument/2006/relationships/image" Target="../media/image37.png"/><Relationship Id="rId11" Type="http://schemas.openxmlformats.org/officeDocument/2006/relationships/hyperlink" Target="http://www.telenor.bg/" TargetMode="External"/><Relationship Id="rId24" Type="http://schemas.openxmlformats.org/officeDocument/2006/relationships/image" Target="../media/image46.pn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motion-software.com/" TargetMode="External"/><Relationship Id="rId10" Type="http://schemas.openxmlformats.org/officeDocument/2006/relationships/image" Target="../media/image39.png"/><Relationship Id="rId19" Type="http://schemas.openxmlformats.org/officeDocument/2006/relationships/hyperlink" Target="https://www.superhosting.bg/" TargetMode="External"/><Relationship Id="rId4" Type="http://schemas.openxmlformats.org/officeDocument/2006/relationships/image" Target="../media/image36.png"/><Relationship Id="rId9" Type="http://schemas.openxmlformats.org/officeDocument/2006/relationships/hyperlink" Target="https://www.softwaregroup.com/" TargetMode="External"/><Relationship Id="rId14" Type="http://schemas.openxmlformats.org/officeDocument/2006/relationships/image" Target="../media/image41.png"/><Relationship Id="rId22" Type="http://schemas.openxmlformats.org/officeDocument/2006/relationships/image" Target="../media/image45.png"/></Relationships>
</file>

<file path=ppt/slides/_rels/slide39.xml.rels><?xml version="1.0" encoding="UTF-8" standalone="yes"?>
<Relationships xmlns="http://schemas.openxmlformats.org/package/2006/relationships"><Relationship Id="rId8" Type="http://schemas.openxmlformats.org/officeDocument/2006/relationships/image" Target="../media/image50.jpeg"/><Relationship Id="rId3" Type="http://schemas.openxmlformats.org/officeDocument/2006/relationships/hyperlink" Target="https://www.is-bg.net/" TargetMode="External"/><Relationship Id="rId7" Type="http://schemas.openxmlformats.org/officeDocument/2006/relationships/hyperlink" Target="http://www.world-of-myths.com/"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49.png"/><Relationship Id="rId5" Type="http://schemas.openxmlformats.org/officeDocument/2006/relationships/hyperlink" Target="https://www.onebitsoftware.net/" TargetMode="External"/><Relationship Id="rId10" Type="http://schemas.openxmlformats.org/officeDocument/2006/relationships/image" Target="../media/image51.gif"/><Relationship Id="rId4" Type="http://schemas.openxmlformats.org/officeDocument/2006/relationships/image" Target="../media/image48.jpeg"/><Relationship Id="rId9" Type="http://schemas.openxmlformats.org/officeDocument/2006/relationships/hyperlink" Target="https://www.lukanet.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4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53.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r>
              <a:rPr lang="en-US" dirty="0"/>
              <a:t>Class Hierarchies</a:t>
            </a:r>
          </a:p>
        </p:txBody>
      </p:sp>
      <p:sp>
        <p:nvSpPr>
          <p:cNvPr id="5" name="Title 4"/>
          <p:cNvSpPr>
            <a:spLocks noGrp="1"/>
          </p:cNvSpPr>
          <p:nvPr>
            <p:ph type="title"/>
          </p:nvPr>
        </p:nvSpPr>
        <p:spPr/>
        <p:txBody>
          <a:bodyPr>
            <a:normAutofit/>
          </a:bodyPr>
          <a:lstStyle/>
          <a:p>
            <a:r>
              <a:rPr lang="en-US" dirty="0"/>
              <a:t>Inheritance</a:t>
            </a:r>
          </a:p>
        </p:txBody>
      </p:sp>
      <p:sp>
        <p:nvSpPr>
          <p:cNvPr id="7" name="Text Placeholder 6"/>
          <p:cNvSpPr>
            <a:spLocks noGrp="1"/>
          </p:cNvSpPr>
          <p:nvPr>
            <p:ph type="body" sz="quarter" idx="17"/>
          </p:nvPr>
        </p:nvSpPr>
        <p:spPr/>
        <p:txBody>
          <a:bodyPr/>
          <a:lstStyle/>
          <a:p>
            <a:r>
              <a:rPr lang="en-US" dirty="0"/>
              <a:t>Software University</a:t>
            </a:r>
          </a:p>
        </p:txBody>
      </p:sp>
      <p:sp>
        <p:nvSpPr>
          <p:cNvPr id="8" name="Text Placeholder 7"/>
          <p:cNvSpPr>
            <a:spLocks noGrp="1"/>
          </p:cNvSpPr>
          <p:nvPr>
            <p:ph type="body" sz="quarter" idx="18"/>
          </p:nvPr>
        </p:nvSpPr>
        <p:spPr/>
        <p:txBody>
          <a:bodyPr/>
          <a:lstStyle/>
          <a:p>
            <a:r>
              <a:rPr lang="en-US" dirty="0">
                <a:hlinkClick r:id="rId3"/>
              </a:rPr>
              <a:t>http://softuni.bg</a:t>
            </a:r>
            <a:endParaRPr lang="en-US" dirty="0"/>
          </a:p>
        </p:txBody>
      </p:sp>
      <p:sp>
        <p:nvSpPr>
          <p:cNvPr id="11" name="Text Placeholder 10"/>
          <p:cNvSpPr>
            <a:spLocks noGrp="1"/>
          </p:cNvSpPr>
          <p:nvPr>
            <p:ph type="body" sz="quarter" idx="19"/>
          </p:nvPr>
        </p:nvSpPr>
        <p:spPr/>
        <p:txBody>
          <a:bodyPr/>
          <a:lstStyle/>
          <a:p>
            <a:r>
              <a:rPr lang="en-US" dirty="0"/>
              <a:t>SoftUni Team</a:t>
            </a:r>
          </a:p>
        </p:txBody>
      </p:sp>
      <p:sp>
        <p:nvSpPr>
          <p:cNvPr id="12" name="Text Placeholder 11"/>
          <p:cNvSpPr>
            <a:spLocks noGrp="1"/>
          </p:cNvSpPr>
          <p:nvPr>
            <p:ph type="body" sz="quarter" idx="20"/>
          </p:nvPr>
        </p:nvSpPr>
        <p:spPr/>
        <p:txBody>
          <a:bodyPr/>
          <a:lstStyle/>
          <a:p>
            <a:r>
              <a:rPr lang="en-US" dirty="0"/>
              <a:t>Technical Trainers</a:t>
            </a:r>
          </a:p>
        </p:txBody>
      </p:sp>
      <p:pic>
        <p:nvPicPr>
          <p:cNvPr id="1026" name="Picture 2" descr="Image result for inheritance png">
            <a:extLst>
              <a:ext uri="{FF2B5EF4-FFF2-40B4-BE49-F238E27FC236}">
                <a16:creationId xmlns:a16="http://schemas.microsoft.com/office/drawing/2014/main"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6980" y="2057400"/>
            <a:ext cx="3334864" cy="3576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3793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pPr>
              <a:lnSpc>
                <a:spcPct val="110000"/>
              </a:lnSpc>
            </a:pPr>
            <a:r>
              <a:rPr lang="en-US" dirty="0"/>
              <a:t>Derived classes</a:t>
            </a:r>
            <a:r>
              <a:rPr lang="en-US" dirty="0">
                <a:solidFill>
                  <a:schemeClr val="tx2">
                    <a:lumMod val="75000"/>
                  </a:schemeClr>
                </a:solidFill>
              </a:rPr>
              <a:t> </a:t>
            </a:r>
            <a:r>
              <a:rPr lang="en-US" b="1" dirty="0">
                <a:solidFill>
                  <a:schemeClr val="bg1"/>
                </a:solidFill>
              </a:rPr>
              <a:t>take all members </a:t>
            </a:r>
            <a:r>
              <a:rPr lang="en-US" dirty="0"/>
              <a:t>from base classes</a:t>
            </a:r>
          </a:p>
        </p:txBody>
      </p:sp>
      <p:sp>
        <p:nvSpPr>
          <p:cNvPr id="4" name="Title 3"/>
          <p:cNvSpPr>
            <a:spLocks noGrp="1"/>
          </p:cNvSpPr>
          <p:nvPr>
            <p:ph type="title"/>
          </p:nvPr>
        </p:nvSpPr>
        <p:spPr/>
        <p:txBody>
          <a:bodyPr>
            <a:normAutofit/>
          </a:bodyPr>
          <a:lstStyle/>
          <a:p>
            <a:r>
              <a:rPr lang="en-US" dirty="0"/>
              <a:t>Inheritance - Derived Class</a:t>
            </a:r>
          </a:p>
        </p:txBody>
      </p:sp>
      <p:sp>
        <p:nvSpPr>
          <p:cNvPr id="2" name="Slide Number Placeholder 1"/>
          <p:cNvSpPr>
            <a:spLocks noGrp="1"/>
          </p:cNvSpPr>
          <p:nvPr>
            <p:ph type="sldNum" sz="quarter" idx="13"/>
          </p:nvPr>
        </p:nvSpPr>
        <p:spPr/>
        <p:txBody>
          <a:bodyPr/>
          <a:lstStyle/>
          <a:p>
            <a:fld id="{C014DD1E-5D91-48A3-AD6D-45FBA980D106}" type="slidenum">
              <a:rPr lang="en-US" smtClean="0">
                <a:solidFill>
                  <a:prstClr val="white">
                    <a:tint val="75000"/>
                  </a:prstClr>
                </a:solidFill>
              </a:rPr>
              <a:pPr/>
              <a:t>10</a:t>
            </a:fld>
            <a:endParaRPr lang="en-US" dirty="0">
              <a:solidFill>
                <a:prstClr val="white">
                  <a:tint val="75000"/>
                </a:prstClr>
              </a:solidFill>
            </a:endParaRPr>
          </a:p>
        </p:txBody>
      </p:sp>
      <p:sp>
        <p:nvSpPr>
          <p:cNvPr id="7" name="Rectangle: Rounded Corners 6"/>
          <p:cNvSpPr/>
          <p:nvPr/>
        </p:nvSpPr>
        <p:spPr>
          <a:xfrm>
            <a:off x="3490052" y="1963758"/>
            <a:ext cx="4815935" cy="220674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Person</a:t>
            </a:r>
          </a:p>
        </p:txBody>
      </p:sp>
      <p:sp>
        <p:nvSpPr>
          <p:cNvPr id="8" name="Rectangle: Rounded Corners 7"/>
          <p:cNvSpPr/>
          <p:nvPr/>
        </p:nvSpPr>
        <p:spPr>
          <a:xfrm>
            <a:off x="2132012" y="4990817"/>
            <a:ext cx="3600000"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Student</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9" name="Rectangle: Rounded Corners 8"/>
          <p:cNvSpPr/>
          <p:nvPr/>
        </p:nvSpPr>
        <p:spPr>
          <a:xfrm>
            <a:off x="6102210" y="4990817"/>
            <a:ext cx="3954601"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Employee</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3" name="Rectangle: Rounded Corners 12"/>
          <p:cNvSpPr/>
          <p:nvPr/>
        </p:nvSpPr>
        <p:spPr>
          <a:xfrm>
            <a:off x="3746871" y="2629183"/>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Mother</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4" name="Rectangle: Rounded Corners 13"/>
          <p:cNvSpPr/>
          <p:nvPr/>
        </p:nvSpPr>
        <p:spPr>
          <a:xfrm>
            <a:off x="3746871" y="3348926"/>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Father</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5" name="Rectangle: Rounded Corners 14"/>
          <p:cNvSpPr/>
          <p:nvPr/>
        </p:nvSpPr>
        <p:spPr>
          <a:xfrm>
            <a:off x="2283950"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Online</a:t>
            </a:r>
            <a:endParaRPr lang="en-US" sz="2800" b="1" dirty="0">
              <a:solidFill>
                <a:schemeClr val="bg2"/>
              </a:solidFill>
            </a:endParaRPr>
          </a:p>
        </p:txBody>
      </p:sp>
      <p:sp>
        <p:nvSpPr>
          <p:cNvPr id="16" name="Rectangle: Rounded Corners 15"/>
          <p:cNvSpPr/>
          <p:nvPr/>
        </p:nvSpPr>
        <p:spPr>
          <a:xfrm>
            <a:off x="6284462"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Contract</a:t>
            </a:r>
            <a:endParaRPr lang="en-US" sz="2800" b="1" dirty="0">
              <a:solidFill>
                <a:schemeClr val="bg2"/>
              </a:solidFill>
            </a:endParaRPr>
          </a:p>
        </p:txBody>
      </p:sp>
      <p:sp>
        <p:nvSpPr>
          <p:cNvPr id="31" name="AutoShape 6"/>
          <p:cNvSpPr>
            <a:spLocks noChangeArrowheads="1"/>
          </p:cNvSpPr>
          <p:nvPr/>
        </p:nvSpPr>
        <p:spPr bwMode="auto">
          <a:xfrm>
            <a:off x="8555122" y="2907792"/>
            <a:ext cx="2239186" cy="616022"/>
          </a:xfrm>
          <a:prstGeom prst="wedgeRoundRectCallout">
            <a:avLst>
              <a:gd name="adj1" fmla="val -16330"/>
              <a:gd name="adj2" fmla="val 1494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Reusing Person</a:t>
            </a:r>
            <a:endParaRPr lang="bg-BG" sz="2400" b="1" dirty="0">
              <a:solidFill>
                <a:srgbClr val="FFFFFF"/>
              </a:solidFill>
            </a:endParaRPr>
          </a:p>
        </p:txBody>
      </p:sp>
      <p:sp>
        <p:nvSpPr>
          <p:cNvPr id="18" name="Rectangle: Rounded Corners 17">
            <a:extLst>
              <a:ext uri="{FF2B5EF4-FFF2-40B4-BE49-F238E27FC236}">
                <a16:creationId xmlns:a16="http://schemas.microsoft.com/office/drawing/2014/main" id="{B749873C-55A4-46B5-96E5-57E27D97DE10}"/>
              </a:ext>
            </a:extLst>
          </p:cNvPr>
          <p:cNvSpPr/>
          <p:nvPr/>
        </p:nvSpPr>
        <p:spPr>
          <a:xfrm>
            <a:off x="4001954"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Onsite</a:t>
            </a:r>
            <a:endParaRPr lang="en-US" sz="2800" b="1" dirty="0">
              <a:solidFill>
                <a:schemeClr val="bg2"/>
              </a:solidFill>
            </a:endParaRPr>
          </a:p>
        </p:txBody>
      </p:sp>
      <p:sp>
        <p:nvSpPr>
          <p:cNvPr id="19" name="Rectangle: Rounded Corners 18">
            <a:extLst>
              <a:ext uri="{FF2B5EF4-FFF2-40B4-BE49-F238E27FC236}">
                <a16:creationId xmlns:a16="http://schemas.microsoft.com/office/drawing/2014/main" id="{1F1D38AF-1035-424F-B87D-4020781E6A6A}"/>
              </a:ext>
            </a:extLst>
          </p:cNvPr>
          <p:cNvSpPr/>
          <p:nvPr/>
        </p:nvSpPr>
        <p:spPr>
          <a:xfrm>
            <a:off x="8151812"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Civil</a:t>
            </a:r>
            <a:endParaRPr lang="en-US" sz="2800" b="1" dirty="0">
              <a:solidFill>
                <a:schemeClr val="bg2"/>
              </a:solidFill>
            </a:endParaRPr>
          </a:p>
        </p:txBody>
      </p:sp>
      <p:sp>
        <p:nvSpPr>
          <p:cNvPr id="24" name="AutoShape 6">
            <a:extLst>
              <a:ext uri="{FF2B5EF4-FFF2-40B4-BE49-F238E27FC236}">
                <a16:creationId xmlns:a16="http://schemas.microsoft.com/office/drawing/2014/main" id="{91FC14AF-3F69-4A2D-928F-9E70E0973A5A}"/>
              </a:ext>
            </a:extLst>
          </p:cNvPr>
          <p:cNvSpPr>
            <a:spLocks noChangeArrowheads="1"/>
          </p:cNvSpPr>
          <p:nvPr/>
        </p:nvSpPr>
        <p:spPr bwMode="auto">
          <a:xfrm>
            <a:off x="10363039" y="5533066"/>
            <a:ext cx="1677585" cy="746507"/>
          </a:xfrm>
          <a:prstGeom prst="wedgeRoundRectCallout">
            <a:avLst>
              <a:gd name="adj1" fmla="val -62258"/>
              <a:gd name="adj2" fmla="val 434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Reusing Employee</a:t>
            </a:r>
            <a:endParaRPr lang="bg-BG" sz="2400" b="1" dirty="0">
              <a:solidFill>
                <a:srgbClr val="FFFFFF"/>
              </a:solidFill>
            </a:endParaRPr>
          </a:p>
        </p:txBody>
      </p:sp>
      <p:sp>
        <p:nvSpPr>
          <p:cNvPr id="25" name="AutoShape 6">
            <a:extLst>
              <a:ext uri="{FF2B5EF4-FFF2-40B4-BE49-F238E27FC236}">
                <a16:creationId xmlns:a16="http://schemas.microsoft.com/office/drawing/2014/main" id="{B4C90E54-A455-49D6-8A50-977F101A1314}"/>
              </a:ext>
            </a:extLst>
          </p:cNvPr>
          <p:cNvSpPr>
            <a:spLocks noChangeArrowheads="1"/>
          </p:cNvSpPr>
          <p:nvPr/>
        </p:nvSpPr>
        <p:spPr bwMode="auto">
          <a:xfrm>
            <a:off x="225607" y="5533066"/>
            <a:ext cx="1460888" cy="812534"/>
          </a:xfrm>
          <a:prstGeom prst="wedgeRoundRectCallout">
            <a:avLst>
              <a:gd name="adj1" fmla="val 68456"/>
              <a:gd name="adj2" fmla="val 34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Reusing Student</a:t>
            </a:r>
            <a:endParaRPr lang="bg-BG" sz="2400" b="1" dirty="0">
              <a:solidFill>
                <a:srgbClr val="FFFFFF"/>
              </a:solidFill>
            </a:endParaRPr>
          </a:p>
        </p:txBody>
      </p:sp>
      <p:sp>
        <p:nvSpPr>
          <p:cNvPr id="20" name="Arrow: Right 20"/>
          <p:cNvSpPr/>
          <p:nvPr/>
        </p:nvSpPr>
        <p:spPr>
          <a:xfrm rot="19112432">
            <a:off x="3757072" y="4466268"/>
            <a:ext cx="852421" cy="25694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0"/>
          <p:cNvSpPr/>
          <p:nvPr/>
        </p:nvSpPr>
        <p:spPr>
          <a:xfrm rot="13513893">
            <a:off x="7057825" y="4480339"/>
            <a:ext cx="860673" cy="20716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255213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5" grpId="0" animBg="1"/>
      <p:bldP spid="16" grpId="0" animBg="1"/>
      <p:bldP spid="31" grpId="0" animBg="1"/>
      <p:bldP spid="18" grpId="0" animBg="1"/>
      <p:bldP spid="19" grpId="0" animBg="1"/>
      <p:bldP spid="24" grpId="0" animBg="1"/>
      <p:bldP spid="25" grpId="0" animBg="1"/>
      <p:bldP spid="20"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type="body" sz="quarter" idx="10"/>
          </p:nvPr>
        </p:nvSpPr>
        <p:spPr>
          <a:prstGeom prst="rect">
            <a:avLst/>
          </a:prstGeom>
        </p:spPr>
        <p:txBody>
          <a:bodyPr>
            <a:normAutofit/>
          </a:bodyPr>
          <a:lstStyle/>
          <a:p>
            <a:r>
              <a:rPr lang="en-US" noProof="1"/>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11</a:t>
            </a:fld>
            <a:endParaRPr lang="en-US" dirty="0"/>
          </a:p>
        </p:txBody>
      </p:sp>
      <p:sp>
        <p:nvSpPr>
          <p:cNvPr id="7" name="Text Placeholder 5"/>
          <p:cNvSpPr txBox="1">
            <a:spLocks/>
          </p:cNvSpPr>
          <p:nvPr/>
        </p:nvSpPr>
        <p:spPr>
          <a:xfrm>
            <a:off x="2336009" y="2011061"/>
            <a:ext cx="7924800" cy="1785597"/>
          </a:xfrm>
          <a:prstGeom prst="rect">
            <a:avLst/>
          </a:prstGeom>
          <a:solidFill>
            <a:schemeClr val="tx1">
              <a:lumMod val="40000"/>
              <a:lumOff val="60000"/>
              <a:alpha val="15000"/>
            </a:schemeClr>
          </a:solidFill>
          <a:ln w="12700">
            <a:solidFill>
              <a:schemeClr val="tx1">
                <a:lumMod val="50000"/>
              </a:schemeClr>
            </a:solidFill>
          </a:ln>
        </p:spPr>
        <p:txBody>
          <a:bodyPr vert="horz" wrap="square" lIns="432000" tIns="183600" rIns="432000" bIns="1836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Person { public void </a:t>
            </a:r>
            <a:r>
              <a:rPr lang="en-US" dirty="0">
                <a:solidFill>
                  <a:schemeClr val="bg1"/>
                </a:solidFill>
              </a:rPr>
              <a:t>Sleep() </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10" name="Text Placeholder 5"/>
          <p:cNvSpPr txBox="1">
            <a:spLocks/>
          </p:cNvSpPr>
          <p:nvPr/>
        </p:nvSpPr>
        <p:spPr>
          <a:xfrm>
            <a:off x="3184993" y="4019015"/>
            <a:ext cx="6226832" cy="2155819"/>
          </a:xfrm>
          <a:prstGeom prst="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Student student = new Student();</a:t>
            </a:r>
          </a:p>
          <a:p>
            <a:r>
              <a:rPr lang="en-US" dirty="0"/>
              <a:t>student.</a:t>
            </a:r>
            <a:r>
              <a:rPr lang="en-US" dirty="0">
                <a:solidFill>
                  <a:schemeClr val="bg1"/>
                </a:solidFill>
              </a:rPr>
              <a:t>Sleep()</a:t>
            </a:r>
            <a:r>
              <a:rPr lang="en-US" dirty="0"/>
              <a:t>;</a:t>
            </a:r>
            <a:endParaRPr lang="en-GB" dirty="0"/>
          </a:p>
          <a:p>
            <a:r>
              <a:rPr lang="en-US" dirty="0"/>
              <a:t>Employee employee = new Employee();</a:t>
            </a:r>
          </a:p>
          <a:p>
            <a:r>
              <a:rPr lang="en-GB" dirty="0"/>
              <a:t>employee.</a:t>
            </a:r>
            <a:r>
              <a:rPr lang="en-GB" dirty="0">
                <a:solidFill>
                  <a:schemeClr val="bg1"/>
                </a:solidFill>
              </a:rPr>
              <a:t>Sleep()</a:t>
            </a:r>
            <a:r>
              <a:rPr lang="en-GB" dirty="0"/>
              <a:t>;</a:t>
            </a:r>
            <a:endParaRPr lang="en-US" dirty="0"/>
          </a:p>
        </p:txBody>
      </p:sp>
    </p:spTree>
    <p:extLst>
      <p:ext uri="{BB962C8B-B14F-4D97-AF65-F5344CB8AC3E}">
        <p14:creationId xmlns:p14="http://schemas.microsoft.com/office/powerpoint/2010/main" val="1713209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a:t>
            </a:r>
            <a:r>
              <a:rPr lang="en-US" b="1" dirty="0" smtClean="0">
                <a:solidFill>
                  <a:schemeClr val="bg1"/>
                </a:solidFill>
              </a:rPr>
              <a:t>inherited</a:t>
            </a:r>
          </a:p>
          <a:p>
            <a:pPr marL="361950" indent="-361950">
              <a:lnSpc>
                <a:spcPct val="110000"/>
              </a:lnSpc>
            </a:pPr>
            <a:r>
              <a:rPr lang="en-US" dirty="0" smtClean="0"/>
              <a:t>They</a:t>
            </a:r>
            <a:r>
              <a:rPr lang="en-US" b="1" dirty="0" smtClean="0">
                <a:solidFill>
                  <a:schemeClr val="bg1"/>
                </a:solidFill>
              </a:rPr>
              <a:t> </a:t>
            </a:r>
            <a:r>
              <a:rPr lang="en-US" dirty="0" smtClean="0"/>
              <a:t>can </a:t>
            </a:r>
            <a:r>
              <a:rPr lang="en-US" dirty="0"/>
              <a:t>be </a:t>
            </a:r>
            <a:r>
              <a:rPr lang="en-US" b="1" dirty="0">
                <a:solidFill>
                  <a:schemeClr val="bg1"/>
                </a:solidFill>
              </a:rPr>
              <a:t>reused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12</a:t>
            </a:fld>
            <a:endParaRPr lang="en-US" dirty="0"/>
          </a:p>
        </p:txBody>
      </p:sp>
      <p:sp>
        <p:nvSpPr>
          <p:cNvPr id="6" name="Text Placeholder 5"/>
          <p:cNvSpPr txBox="1">
            <a:spLocks/>
          </p:cNvSpPr>
          <p:nvPr/>
        </p:nvSpPr>
        <p:spPr>
          <a:xfrm>
            <a:off x="2208212" y="2743200"/>
            <a:ext cx="7772400" cy="2524831"/>
          </a:xfrm>
          <a:prstGeom prst="rect">
            <a:avLst/>
          </a:prstGeom>
          <a:solidFill>
            <a:schemeClr val="tx1">
              <a:lumMod val="40000"/>
              <a:lumOff val="60000"/>
              <a:alpha val="15000"/>
            </a:schemeClr>
          </a:solidFill>
          <a:ln w="12700">
            <a:solidFill>
              <a:schemeClr val="tx1">
                <a:lumMod val="50000"/>
              </a:schemeClr>
            </a:solidFill>
          </a:ln>
        </p:spPr>
        <p:txBody>
          <a:bodyPr vert="horz" wrap="square" lIns="180000" tIns="108000" rIns="180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spcAft>
                <a:spcPts val="300"/>
              </a:spcAft>
            </a:pPr>
            <a:r>
              <a:rPr lang="en-US" dirty="0"/>
              <a:t>class Student </a:t>
            </a:r>
            <a:r>
              <a:rPr lang="en-US" dirty="0">
                <a:solidFill>
                  <a:schemeClr val="bg1"/>
                </a:solidFill>
              </a:rPr>
              <a:t>:</a:t>
            </a:r>
            <a:r>
              <a:rPr lang="en-US" dirty="0"/>
              <a:t> Person </a:t>
            </a:r>
            <a:r>
              <a:rPr lang="en-US" dirty="0" smtClean="0"/>
              <a:t>{</a:t>
            </a:r>
          </a:p>
          <a:p>
            <a:pPr>
              <a:spcAft>
                <a:spcPts val="300"/>
              </a:spcAft>
            </a:pPr>
            <a:r>
              <a:rPr lang="en-US" dirty="0" smtClean="0"/>
              <a:t>private </a:t>
            </a:r>
            <a:r>
              <a:rPr lang="en-US" dirty="0"/>
              <a:t>School school;</a:t>
            </a:r>
          </a:p>
          <a:p>
            <a:pPr>
              <a:spcAft>
                <a:spcPts val="300"/>
              </a:spcAft>
            </a:pPr>
            <a:r>
              <a:rPr lang="en-US" dirty="0"/>
              <a:t>  public </a:t>
            </a:r>
            <a:r>
              <a:rPr lang="en-US" dirty="0" smtClean="0"/>
              <a:t>Student(string </a:t>
            </a:r>
            <a:r>
              <a:rPr lang="en-US" dirty="0"/>
              <a:t>name, School school)</a:t>
            </a:r>
          </a:p>
          <a:p>
            <a:pPr>
              <a:spcAft>
                <a:spcPts val="300"/>
              </a:spcAft>
            </a:pPr>
            <a:r>
              <a:rPr lang="en-US" dirty="0"/>
              <a:t>    </a:t>
            </a:r>
            <a:r>
              <a:rPr lang="en-US" dirty="0">
                <a:solidFill>
                  <a:schemeClr val="bg1"/>
                </a:solidFill>
              </a:rPr>
              <a:t>:base</a:t>
            </a:r>
            <a:r>
              <a:rPr lang="en-US" dirty="0"/>
              <a:t>(name</a:t>
            </a:r>
            <a:r>
              <a:rPr lang="en-US" dirty="0" smtClean="0"/>
              <a:t>) {</a:t>
            </a:r>
            <a:r>
              <a:rPr lang="en-US" noProof="1" smtClean="0"/>
              <a:t>this.school</a:t>
            </a:r>
            <a:r>
              <a:rPr lang="en-US" dirty="0" smtClean="0"/>
              <a:t> </a:t>
            </a:r>
            <a:r>
              <a:rPr lang="en-US" dirty="0"/>
              <a:t>= school</a:t>
            </a:r>
            <a:r>
              <a:rPr lang="en-US" dirty="0" smtClean="0"/>
              <a:t>;} </a:t>
            </a:r>
          </a:p>
          <a:p>
            <a:pPr>
              <a:spcAft>
                <a:spcPts val="300"/>
              </a:spcAft>
            </a:pPr>
            <a:r>
              <a:rPr lang="en-US" dirty="0" smtClean="0"/>
              <a:t>}</a:t>
            </a:r>
            <a:endParaRPr lang="en-US" dirty="0"/>
          </a:p>
        </p:txBody>
      </p:sp>
    </p:spTree>
    <p:extLst>
      <p:ext uri="{BB962C8B-B14F-4D97-AF65-F5344CB8AC3E}">
        <p14:creationId xmlns:p14="http://schemas.microsoft.com/office/powerpoint/2010/main" val="3668480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Derived class instance </a:t>
            </a:r>
            <a:r>
              <a:rPr lang="en-GB" b="1" dirty="0">
                <a:solidFill>
                  <a:schemeClr val="bg1"/>
                </a:solidFill>
              </a:rPr>
              <a:t>contains</a:t>
            </a:r>
            <a:r>
              <a:rPr lang="en-GB" dirty="0"/>
              <a:t> instance of its base class</a:t>
            </a:r>
            <a:endParaRPr lang="en-US" dirty="0"/>
          </a:p>
        </p:txBody>
      </p:sp>
      <p:sp>
        <p:nvSpPr>
          <p:cNvPr id="4" name="Title 3"/>
          <p:cNvSpPr>
            <a:spLocks noGrp="1"/>
          </p:cNvSpPr>
          <p:nvPr>
            <p:ph type="title"/>
          </p:nvPr>
        </p:nvSpPr>
        <p:spPr/>
        <p:txBody>
          <a:bodyPr/>
          <a:lstStyle/>
          <a:p>
            <a:r>
              <a:rPr lang="en-US" dirty="0"/>
              <a:t>Thinking About Inheritance - Extends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13</a:t>
            </a:fld>
            <a:endParaRPr lang="en-US" dirty="0"/>
          </a:p>
        </p:txBody>
      </p:sp>
      <p:sp>
        <p:nvSpPr>
          <p:cNvPr id="13" name="Rectangle: Rounded Corners 12"/>
          <p:cNvSpPr/>
          <p:nvPr/>
        </p:nvSpPr>
        <p:spPr>
          <a:xfrm>
            <a:off x="1674812" y="2057400"/>
            <a:ext cx="5195506" cy="413889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rPr>
              <a:t>Student</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Derived</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br>
              <a:rPr lang="en-GB" sz="2800" b="1" dirty="0">
                <a:solidFill>
                  <a:schemeClr val="bg2"/>
                </a:solidFill>
                <a:effectLst>
                  <a:outerShdw blurRad="38100" dist="38100" dir="2700000" algn="tl">
                    <a:srgbClr val="000000">
                      <a:alpha val="43137"/>
                    </a:srgbClr>
                  </a:outerShdw>
                </a:effectLst>
              </a:rPr>
            </a:b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Study():void</a:t>
            </a:r>
          </a:p>
        </p:txBody>
      </p:sp>
      <p:sp>
        <p:nvSpPr>
          <p:cNvPr id="10" name="Rectangle: Rounded Corners 9"/>
          <p:cNvSpPr/>
          <p:nvPr/>
        </p:nvSpPr>
        <p:spPr>
          <a:xfrm>
            <a:off x="1687364" y="2069969"/>
            <a:ext cx="9512448" cy="242583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bg2"/>
                </a:solidFill>
              </a:rPr>
              <a:t>Employee</a:t>
            </a:r>
            <a:r>
              <a:rPr lang="en-GB" sz="2800" b="1" dirty="0">
                <a:solidFill>
                  <a:schemeClr val="bg2"/>
                </a:solidFill>
                <a:effectLst>
                  <a:outerShdw blurRad="38100" dist="38100" dir="2700000" algn="tl">
                    <a:srgbClr val="000000">
                      <a:alpha val="43137"/>
                    </a:srgbClr>
                  </a:outerShdw>
                </a:effectLst>
              </a:rPr>
              <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Derived</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p>
          <a:p>
            <a:pPr algn="r"/>
            <a:endParaRPr lang="en-US" sz="2800" b="1" dirty="0">
              <a:solidFill>
                <a:schemeClr val="bg2"/>
              </a:solidFill>
              <a:effectLst>
                <a:outerShdw blurRad="38100" dist="38100" dir="2700000" algn="tl">
                  <a:srgbClr val="000000">
                    <a:alpha val="43137"/>
                  </a:srgbClr>
                </a:outerShdw>
              </a:effectLst>
            </a:endParaRPr>
          </a:p>
          <a:p>
            <a:pPr algn="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Work():void</a:t>
            </a:r>
          </a:p>
        </p:txBody>
      </p:sp>
      <p:sp>
        <p:nvSpPr>
          <p:cNvPr id="12" name="Rectangle: Rounded Corners 11"/>
          <p:cNvSpPr/>
          <p:nvPr/>
        </p:nvSpPr>
        <p:spPr>
          <a:xfrm>
            <a:off x="1917520" y="2310100"/>
            <a:ext cx="4710089" cy="20333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Person</a:t>
            </a:r>
            <a:r>
              <a:rPr lang="en-GB" sz="2800" b="1" dirty="0">
                <a:solidFill>
                  <a:schemeClr val="bg2"/>
                </a:solidFill>
                <a:effectLst>
                  <a:outerShdw blurRad="38100" dist="38100" dir="2700000" algn="tl">
                    <a:srgbClr val="000000">
                      <a:alpha val="43137"/>
                    </a:srgbClr>
                  </a:outerShdw>
                </a:effectLst>
              </a:rPr>
              <a:t> </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Base</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p>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Sleep():void</a:t>
            </a:r>
            <a:endParaRPr lang="en-US" sz="2800" b="1" dirty="0">
              <a:solidFill>
                <a:schemeClr val="bg2"/>
              </a:solidFill>
            </a:endParaRPr>
          </a:p>
        </p:txBody>
      </p:sp>
    </p:spTree>
    <p:extLst>
      <p:ext uri="{BB962C8B-B14F-4D97-AF65-F5344CB8AC3E}">
        <p14:creationId xmlns:p14="http://schemas.microsoft.com/office/powerpoint/2010/main" val="36240517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Inheritance has a </a:t>
            </a:r>
            <a:r>
              <a:rPr lang="en-US"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smtClean="0"/>
              <a:t>Transitive </a:t>
            </a:r>
            <a:r>
              <a:rPr lang="en-US" sz="4000" dirty="0" err="1" smtClean="0"/>
              <a:t>Realtion</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14</a:t>
            </a:fld>
            <a:endParaRPr lang="en-US" dirty="0"/>
          </a:p>
        </p:txBody>
      </p:sp>
      <p:sp>
        <p:nvSpPr>
          <p:cNvPr id="7" name="Text Placeholder 5"/>
          <p:cNvSpPr txBox="1">
            <a:spLocks/>
          </p:cNvSpPr>
          <p:nvPr/>
        </p:nvSpPr>
        <p:spPr>
          <a:xfrm>
            <a:off x="2284412" y="1979952"/>
            <a:ext cx="7590726" cy="1632920"/>
          </a:xfrm>
          <a:prstGeom prst="rect">
            <a:avLst/>
          </a:prstGeom>
          <a:solidFill>
            <a:schemeClr val="tx1">
              <a:lumMod val="40000"/>
              <a:lumOff val="60000"/>
              <a:alpha val="15000"/>
            </a:schemeClr>
          </a:solidFill>
          <a:ln w="12700">
            <a:solidFill>
              <a:schemeClr val="tx1">
                <a:lumMod val="50000"/>
              </a:schemeClr>
            </a:solidFill>
          </a:ln>
        </p:spPr>
        <p:txBody>
          <a:bodyPr vert="horz" wrap="square" lIns="180000" tIns="108000" rIns="180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Person { … }</a:t>
            </a:r>
          </a:p>
          <a:p>
            <a:r>
              <a:rPr lang="en-US" dirty="0"/>
              <a:t>class Student </a:t>
            </a:r>
            <a:r>
              <a:rPr lang="en-US" dirty="0">
                <a:solidFill>
                  <a:schemeClr val="bg1"/>
                </a:solidFill>
              </a:rPr>
              <a:t>:</a:t>
            </a:r>
            <a:r>
              <a:rPr lang="en-US" dirty="0"/>
              <a:t> Person { … }</a:t>
            </a:r>
          </a:p>
          <a:p>
            <a:r>
              <a:rPr lang="en-US" dirty="0"/>
              <a:t>class CollegeStudent </a:t>
            </a:r>
            <a:r>
              <a:rPr lang="en-US" dirty="0">
                <a:solidFill>
                  <a:schemeClr val="bg1"/>
                </a:solidFill>
              </a:rPr>
              <a:t>:</a:t>
            </a:r>
            <a:r>
              <a:rPr lang="en-US" dirty="0"/>
              <a:t> Student { … }</a:t>
            </a:r>
          </a:p>
        </p:txBody>
      </p:sp>
      <p:sp>
        <p:nvSpPr>
          <p:cNvPr id="9" name="Rectangle: Rounded Corners 8"/>
          <p:cNvSpPr/>
          <p:nvPr/>
        </p:nvSpPr>
        <p:spPr>
          <a:xfrm>
            <a:off x="455612" y="3847437"/>
            <a:ext cx="1752600" cy="5334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Person</a:t>
            </a:r>
            <a:endParaRPr lang="en-US" sz="2800" b="1" dirty="0">
              <a:solidFill>
                <a:schemeClr val="bg2"/>
              </a:solidFill>
            </a:endParaRPr>
          </a:p>
        </p:txBody>
      </p:sp>
      <p:sp>
        <p:nvSpPr>
          <p:cNvPr id="12" name="Rectangle: Rounded Corners 11"/>
          <p:cNvSpPr/>
          <p:nvPr/>
        </p:nvSpPr>
        <p:spPr>
          <a:xfrm>
            <a:off x="3694201" y="5657399"/>
            <a:ext cx="2438400" cy="51480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CollegeStudent</a:t>
            </a:r>
            <a:endParaRPr lang="en-US" sz="2400" b="1" dirty="0">
              <a:solidFill>
                <a:schemeClr val="bg2"/>
              </a:solidFill>
            </a:endParaRPr>
          </a:p>
        </p:txBody>
      </p:sp>
      <p:sp>
        <p:nvSpPr>
          <p:cNvPr id="21" name="Rectangle: Rounded Corners 20"/>
          <p:cNvSpPr/>
          <p:nvPr/>
        </p:nvSpPr>
        <p:spPr>
          <a:xfrm>
            <a:off x="2100402" y="4771417"/>
            <a:ext cx="1974799" cy="5241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Student</a:t>
            </a:r>
            <a:endParaRPr lang="en-US" sz="2400" b="1" dirty="0">
              <a:solidFill>
                <a:schemeClr val="bg2"/>
              </a:solidFill>
            </a:endParaRPr>
          </a:p>
        </p:txBody>
      </p:sp>
      <p:cxnSp>
        <p:nvCxnSpPr>
          <p:cNvPr id="6" name="Connector: Elbow 5"/>
          <p:cNvCxnSpPr>
            <a:cxnSpLocks/>
            <a:stCxn id="21" idx="0"/>
            <a:endCxn id="9" idx="2"/>
          </p:cNvCxnSpPr>
          <p:nvPr/>
        </p:nvCxnSpPr>
        <p:spPr>
          <a:xfrm rot="16200000" flipV="1">
            <a:off x="2014567" y="3698182"/>
            <a:ext cx="390580" cy="1755890"/>
          </a:xfrm>
          <a:prstGeom prst="bentConnector3">
            <a:avLst>
              <a:gd name="adj1" fmla="val 5000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cxnSp>
        <p:nvCxnSpPr>
          <p:cNvPr id="16" name="Connector: Elbow 15"/>
          <p:cNvCxnSpPr>
            <a:cxnSpLocks/>
            <a:stCxn id="12" idx="0"/>
            <a:endCxn id="21" idx="2"/>
          </p:cNvCxnSpPr>
          <p:nvPr/>
        </p:nvCxnSpPr>
        <p:spPr>
          <a:xfrm rot="16200000" flipV="1">
            <a:off x="3819661" y="4563658"/>
            <a:ext cx="361882" cy="1825599"/>
          </a:xfrm>
          <a:prstGeom prst="bentConnector3">
            <a:avLst>
              <a:gd name="adj1" fmla="val 5000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spTree>
    <p:extLst>
      <p:ext uri="{BB962C8B-B14F-4D97-AF65-F5344CB8AC3E}">
        <p14:creationId xmlns:p14="http://schemas.microsoft.com/office/powerpoint/2010/main" val="40116385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In C# there is </a:t>
            </a:r>
            <a:r>
              <a:rPr lang="en-US" b="1" dirty="0">
                <a:solidFill>
                  <a:schemeClr val="bg1"/>
                </a:solidFill>
              </a:rPr>
              <a:t>no</a:t>
            </a:r>
            <a:r>
              <a:rPr lang="en-US" dirty="0"/>
              <a:t> </a:t>
            </a:r>
            <a:r>
              <a:rPr lang="en-US" b="1" dirty="0">
                <a:solidFill>
                  <a:schemeClr val="bg1"/>
                </a:solidFill>
              </a:rPr>
              <a:t>multiple</a:t>
            </a:r>
            <a:r>
              <a:rPr lang="en-US" dirty="0"/>
              <a:t> inheritance</a:t>
            </a:r>
          </a:p>
          <a:p>
            <a:pPr marL="404867" indent="-361950">
              <a:lnSpc>
                <a:spcPct val="110000"/>
              </a:lnSpc>
            </a:pPr>
            <a:r>
              <a:rPr lang="en-US" dirty="0"/>
              <a:t>Only </a:t>
            </a:r>
            <a:r>
              <a:rPr lang="en-US" b="1" dirty="0">
                <a:solidFill>
                  <a:schemeClr val="bg1"/>
                </a:solidFill>
              </a:rPr>
              <a:t>multiple interfaces </a:t>
            </a:r>
            <a:r>
              <a:rPr lang="en-US" dirty="0"/>
              <a:t>can</a:t>
            </a:r>
            <a:r>
              <a:rPr lang="en-US" b="1" dirty="0">
                <a:solidFill>
                  <a:schemeClr val="bg1"/>
                </a:solidFill>
              </a:rPr>
              <a:t> </a:t>
            </a:r>
            <a:r>
              <a:rPr lang="en-US" dirty="0"/>
              <a:t>be</a:t>
            </a:r>
            <a:r>
              <a:rPr lang="en-US" b="1" dirty="0">
                <a:solidFill>
                  <a:schemeClr val="bg1"/>
                </a:solidFill>
              </a:rPr>
              <a:t> </a:t>
            </a:r>
            <a:r>
              <a:rPr lang="en-US" dirty="0"/>
              <a:t>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15</a:t>
            </a:fld>
            <a:endParaRPr lang="en-US" dirty="0"/>
          </a:p>
        </p:txBody>
      </p:sp>
      <p:sp>
        <p:nvSpPr>
          <p:cNvPr id="6" name="Rectangle: Rounded Corners 5"/>
          <p:cNvSpPr/>
          <p:nvPr/>
        </p:nvSpPr>
        <p:spPr>
          <a:xfrm>
            <a:off x="2741612" y="3429000"/>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Person</a:t>
            </a:r>
            <a:endParaRPr lang="en-US" sz="2800" b="1" dirty="0">
              <a:solidFill>
                <a:schemeClr val="bg2"/>
              </a:solidFill>
            </a:endParaRPr>
          </a:p>
        </p:txBody>
      </p:sp>
      <p:sp>
        <p:nvSpPr>
          <p:cNvPr id="7" name="Rectangle: Rounded Corners 6"/>
          <p:cNvSpPr/>
          <p:nvPr/>
        </p:nvSpPr>
        <p:spPr>
          <a:xfrm>
            <a:off x="4418012" y="4953001"/>
            <a:ext cx="3505200"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CollegeStudent</a:t>
            </a:r>
            <a:endParaRPr lang="en-US" sz="2800" b="1" dirty="0">
              <a:solidFill>
                <a:schemeClr val="bg2"/>
              </a:solidFill>
            </a:endParaRPr>
          </a:p>
        </p:txBody>
      </p:sp>
      <p:sp>
        <p:nvSpPr>
          <p:cNvPr id="9" name="Rectangle: Rounded Corners 8"/>
          <p:cNvSpPr/>
          <p:nvPr/>
        </p:nvSpPr>
        <p:spPr>
          <a:xfrm>
            <a:off x="6765649" y="3435178"/>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Student</a:t>
            </a:r>
            <a:endParaRPr lang="en-US" sz="2800" b="1" dirty="0">
              <a:solidFill>
                <a:schemeClr val="bg2"/>
              </a:solidFill>
            </a:endParaRPr>
          </a:p>
        </p:txBody>
      </p:sp>
      <p:sp>
        <p:nvSpPr>
          <p:cNvPr id="12" name="Arrow: Right 20"/>
          <p:cNvSpPr/>
          <p:nvPr/>
        </p:nvSpPr>
        <p:spPr>
          <a:xfrm rot="20013444">
            <a:off x="6181757" y="4373100"/>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Arrow: Right 20"/>
          <p:cNvSpPr/>
          <p:nvPr/>
        </p:nvSpPr>
        <p:spPr>
          <a:xfrm rot="12336925">
            <a:off x="4760319" y="4389498"/>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4" name="Multiplication Sign 3"/>
          <p:cNvSpPr/>
          <p:nvPr/>
        </p:nvSpPr>
        <p:spPr>
          <a:xfrm>
            <a:off x="5560213" y="4182354"/>
            <a:ext cx="1219200" cy="10668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Tree>
    <p:extLst>
      <p:ext uri="{BB962C8B-B14F-4D97-AF65-F5344CB8AC3E}">
        <p14:creationId xmlns:p14="http://schemas.microsoft.com/office/powerpoint/2010/main" val="146141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Accessing Base Class Members</a:t>
            </a:r>
            <a:endParaRPr lang="bg-BG" dirty="0"/>
          </a:p>
        </p:txBody>
      </p:sp>
      <p:sp>
        <p:nvSpPr>
          <p:cNvPr id="6" name="Text Placeholder 5"/>
          <p:cNvSpPr>
            <a:spLocks noGrp="1"/>
          </p:cNvSpPr>
          <p:nvPr>
            <p:ph type="body" sz="quarter" idx="11"/>
          </p:nvPr>
        </p:nvSpPr>
        <p:spPr/>
        <p:txBody>
          <a:bodyPr/>
          <a:lstStyle/>
          <a:p>
            <a:endParaRPr lang="bg-BG"/>
          </a:p>
        </p:txBody>
      </p:sp>
      <p:sp>
        <p:nvSpPr>
          <p:cNvPr id="4" name="Slide Number Placeholder 3"/>
          <p:cNvSpPr>
            <a:spLocks noGrp="1"/>
          </p:cNvSpPr>
          <p:nvPr>
            <p:ph type="sldNum" sz="quarter" idx="4294967295"/>
          </p:nvPr>
        </p:nvSpPr>
        <p:spPr>
          <a:xfrm>
            <a:off x="11760200" y="6397625"/>
            <a:ext cx="428625" cy="307975"/>
          </a:xfrm>
        </p:spPr>
        <p:txBody>
          <a:bodyPr/>
          <a:lstStyle/>
          <a:p>
            <a:fld id="{C014DD1E-5D91-48A3-AD6D-45FBA980D106}" type="slidenum">
              <a:rPr lang="en-US" smtClean="0"/>
              <a:pPr/>
              <a:t>16</a:t>
            </a:fld>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1763" y="1524000"/>
            <a:ext cx="2205300" cy="2209800"/>
          </a:xfrm>
          <a:prstGeom prst="rect">
            <a:avLst/>
          </a:prstGeom>
        </p:spPr>
      </p:pic>
    </p:spTree>
    <p:extLst>
      <p:ext uri="{BB962C8B-B14F-4D97-AF65-F5344CB8AC3E}">
        <p14:creationId xmlns:p14="http://schemas.microsoft.com/office/powerpoint/2010/main" val="31701477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Use the </a:t>
            </a:r>
            <a:r>
              <a:rPr lang="en-US" b="1" dirty="0">
                <a:solidFill>
                  <a:schemeClr val="bg1"/>
                </a:solidFill>
                <a:latin typeface="Consolas" panose="020B0609020204030204" pitchFamily="49" charset="0"/>
              </a:rPr>
              <a:t>base</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17</a:t>
            </a:fld>
            <a:endParaRPr lang="en-US" dirty="0"/>
          </a:p>
        </p:txBody>
      </p:sp>
      <p:sp>
        <p:nvSpPr>
          <p:cNvPr id="6" name="Text Placeholder 5"/>
          <p:cNvSpPr txBox="1">
            <a:spLocks/>
          </p:cNvSpPr>
          <p:nvPr/>
        </p:nvSpPr>
        <p:spPr>
          <a:xfrm>
            <a:off x="1141661" y="1926271"/>
            <a:ext cx="9912401" cy="4093529"/>
          </a:xfrm>
          <a:prstGeom prst="rect">
            <a:avLst/>
          </a:prstGeom>
          <a:solidFill>
            <a:schemeClr val="tx1">
              <a:lumMod val="40000"/>
              <a:lumOff val="60000"/>
              <a:alpha val="15000"/>
            </a:schemeClr>
          </a:solidFill>
          <a:ln w="12700">
            <a:solidFill>
              <a:schemeClr val="tx1">
                <a:lumMod val="50000"/>
              </a:schemeClr>
            </a:solidFill>
          </a:ln>
        </p:spPr>
        <p:txBody>
          <a:bodyPr vert="horz" wrap="square" lIns="180000" tIns="108000" rIns="180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Person { … }</a:t>
            </a:r>
          </a:p>
          <a:p>
            <a:r>
              <a:rPr lang="en-US" dirty="0"/>
              <a:t>class Employee : </a:t>
            </a:r>
            <a:r>
              <a:rPr lang="en-US" dirty="0" smtClean="0"/>
              <a:t>Person { </a:t>
            </a:r>
            <a:endParaRPr lang="en-US" dirty="0"/>
          </a:p>
          <a:p>
            <a:r>
              <a:rPr lang="en-US" dirty="0"/>
              <a:t>  public void Fire(string reasons)</a:t>
            </a:r>
          </a:p>
          <a:p>
            <a:r>
              <a:rPr lang="en-US" dirty="0"/>
              <a:t>  { </a:t>
            </a:r>
          </a:p>
          <a:p>
            <a:r>
              <a:rPr lang="en-US" dirty="0"/>
              <a:t>    </a:t>
            </a:r>
            <a:r>
              <a:rPr lang="en-US" noProof="1" smtClean="0"/>
              <a:t>Console.Writeline</a:t>
            </a:r>
            <a:r>
              <a:rPr lang="en-US" dirty="0" smtClean="0"/>
              <a:t>($"{</a:t>
            </a:r>
            <a:r>
              <a:rPr lang="en-US" dirty="0">
                <a:solidFill>
                  <a:schemeClr val="bg1"/>
                </a:solidFill>
              </a:rPr>
              <a:t>base.name</a:t>
            </a:r>
            <a:r>
              <a:rPr lang="en-US" dirty="0"/>
              <a:t>} got fired </a:t>
            </a:r>
            <a:r>
              <a:rPr lang="en-US" dirty="0" smtClean="0"/>
              <a:t/>
            </a:r>
            <a:br>
              <a:rPr lang="en-US" dirty="0" smtClean="0"/>
            </a:br>
            <a:r>
              <a:rPr lang="en-US" dirty="0" smtClean="0"/>
              <a:t>                               because </a:t>
            </a:r>
            <a:r>
              <a:rPr lang="en-US" dirty="0"/>
              <a:t>of {</a:t>
            </a:r>
            <a:r>
              <a:rPr lang="en-US" dirty="0">
                <a:solidFill>
                  <a:schemeClr val="bg1"/>
                </a:solidFill>
              </a:rPr>
              <a:t>reasons</a:t>
            </a:r>
            <a:r>
              <a:rPr lang="en-US" dirty="0"/>
              <a:t>}");</a:t>
            </a:r>
          </a:p>
          <a:p>
            <a:r>
              <a:rPr lang="en-US" dirty="0"/>
              <a:t>  </a:t>
            </a:r>
            <a:r>
              <a:rPr lang="en-US" dirty="0" smtClean="0"/>
              <a:t>}</a:t>
            </a:r>
          </a:p>
          <a:p>
            <a:r>
              <a:rPr lang="en-US" dirty="0" smtClean="0"/>
              <a:t>}</a:t>
            </a:r>
            <a:endParaRPr lang="en-US" dirty="0"/>
          </a:p>
        </p:txBody>
      </p:sp>
    </p:spTree>
    <p:extLst>
      <p:ext uri="{BB962C8B-B14F-4D97-AF65-F5344CB8AC3E}">
        <p14:creationId xmlns:p14="http://schemas.microsoft.com/office/powerpoint/2010/main" val="25285398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dirty="0"/>
          </a:p>
        </p:txBody>
      </p:sp>
      <p:sp>
        <p:nvSpPr>
          <p:cNvPr id="5" name="Slide Number Placeholder 4"/>
          <p:cNvSpPr>
            <a:spLocks noGrp="1"/>
          </p:cNvSpPr>
          <p:nvPr>
            <p:ph type="sldNum" sz="quarter" idx="4294967295"/>
          </p:nvPr>
        </p:nvSpPr>
        <p:spPr>
          <a:xfrm>
            <a:off x="11760200" y="6524625"/>
            <a:ext cx="428625" cy="196850"/>
          </a:xfrm>
        </p:spPr>
        <p:txBody>
          <a:bodyPr/>
          <a:lstStyle/>
          <a:p>
            <a:fld id="{C014DD1E-5D91-48A3-AD6D-45FBA980D106}" type="slidenum">
              <a:rPr lang="en-US" smtClean="0"/>
              <a:pPr/>
              <a:t>18</a:t>
            </a:fld>
            <a:endParaRPr lang="en-US" dirty="0"/>
          </a:p>
        </p:txBody>
      </p:sp>
      <p:grpSp>
        <p:nvGrpSpPr>
          <p:cNvPr id="6" name="Group 5"/>
          <p:cNvGrpSpPr/>
          <p:nvPr/>
        </p:nvGrpSpPr>
        <p:grpSpPr>
          <a:xfrm>
            <a:off x="2208212" y="1863565"/>
            <a:ext cx="2743200" cy="1160393"/>
            <a:chOff x="-306388" y="2077297"/>
            <a:chExt cx="3131324" cy="1160393"/>
          </a:xfrm>
        </p:grpSpPr>
        <p:sp>
          <p:nvSpPr>
            <p:cNvPr id="8" name="Rectangle 3"/>
            <p:cNvSpPr>
              <a:spLocks noChangeArrowheads="1"/>
            </p:cNvSpPr>
            <p:nvPr/>
          </p:nvSpPr>
          <p:spPr bwMode="auto">
            <a:xfrm>
              <a:off x="-306388" y="2077297"/>
              <a:ext cx="3131324" cy="582633"/>
            </a:xfrm>
            <a:prstGeom prst="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Animal</a:t>
              </a:r>
            </a:p>
          </p:txBody>
        </p:sp>
        <p:sp>
          <p:nvSpPr>
            <p:cNvPr id="10" name="Rectangle 4"/>
            <p:cNvSpPr>
              <a:spLocks noChangeArrowheads="1"/>
            </p:cNvSpPr>
            <p:nvPr/>
          </p:nvSpPr>
          <p:spPr bwMode="auto">
            <a:xfrm>
              <a:off x="-306388" y="2650569"/>
              <a:ext cx="3131324" cy="587121"/>
            </a:xfrm>
            <a:prstGeom prst="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+Eat():void</a:t>
              </a:r>
            </a:p>
          </p:txBody>
        </p:sp>
      </p:grpSp>
      <p:grpSp>
        <p:nvGrpSpPr>
          <p:cNvPr id="22" name="Group 21"/>
          <p:cNvGrpSpPr/>
          <p:nvPr/>
        </p:nvGrpSpPr>
        <p:grpSpPr>
          <a:xfrm>
            <a:off x="2208212" y="4014558"/>
            <a:ext cx="2736550" cy="1167042"/>
            <a:chOff x="-306388" y="2077297"/>
            <a:chExt cx="3131324" cy="1167042"/>
          </a:xfrm>
        </p:grpSpPr>
        <p:sp>
          <p:nvSpPr>
            <p:cNvPr id="23" name="Rectangle 3"/>
            <p:cNvSpPr>
              <a:spLocks noChangeArrowheads="1"/>
            </p:cNvSpPr>
            <p:nvPr/>
          </p:nvSpPr>
          <p:spPr bwMode="auto">
            <a:xfrm>
              <a:off x="-306388" y="2077297"/>
              <a:ext cx="3131324" cy="582633"/>
            </a:xfrm>
            <a:prstGeom prst="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Dog</a:t>
              </a:r>
            </a:p>
          </p:txBody>
        </p:sp>
        <p:sp>
          <p:nvSpPr>
            <p:cNvPr id="27" name="Rectangle 4"/>
            <p:cNvSpPr>
              <a:spLocks noChangeArrowheads="1"/>
            </p:cNvSpPr>
            <p:nvPr/>
          </p:nvSpPr>
          <p:spPr bwMode="auto">
            <a:xfrm>
              <a:off x="-306388" y="2657218"/>
              <a:ext cx="3131324" cy="587121"/>
            </a:xfrm>
            <a:prstGeom prst="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+Bark():void</a:t>
              </a:r>
            </a:p>
          </p:txBody>
        </p:sp>
      </p:grpSp>
      <p:sp>
        <p:nvSpPr>
          <p:cNvPr id="17" name="Arrow: Right 29"/>
          <p:cNvSpPr/>
          <p:nvPr/>
        </p:nvSpPr>
        <p:spPr>
          <a:xfrm rot="16200000">
            <a:off x="3316007" y="3246026"/>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5">
            <a:extLst>
              <a:ext uri="{FF2B5EF4-FFF2-40B4-BE49-F238E27FC236}">
                <a16:creationId xmlns:a16="http://schemas.microsoft.com/office/drawing/2014/main" id="{0DBC3938-8F36-4D61-9B37-3933C1197B4A}"/>
              </a:ext>
            </a:extLst>
          </p:cNvPr>
          <p:cNvSpPr txBox="1">
            <a:spLocks/>
          </p:cNvSpPr>
          <p:nvPr/>
        </p:nvSpPr>
        <p:spPr>
          <a:xfrm>
            <a:off x="6399212" y="2628735"/>
            <a:ext cx="4217988" cy="1785597"/>
          </a:xfrm>
          <a:prstGeom prst="rect">
            <a:avLst/>
          </a:prstGeom>
          <a:solidFill>
            <a:schemeClr val="tx1">
              <a:lumMod val="40000"/>
              <a:lumOff val="60000"/>
              <a:alpha val="15000"/>
            </a:schemeClr>
          </a:solidFill>
          <a:ln w="12700">
            <a:solidFill>
              <a:schemeClr val="tx1">
                <a:lumMod val="50000"/>
              </a:schemeClr>
            </a:solidFill>
          </a:ln>
        </p:spPr>
        <p:txBody>
          <a:bodyPr vert="horz" wrap="square" lIns="432000" tIns="183600" rIns="432000" bIns="1836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p:txBody>
      </p:sp>
      <p:sp>
        <p:nvSpPr>
          <p:cNvPr id="15" name="TextBox 6">
            <a:extLst>
              <a:ext uri="{FF2B5EF4-FFF2-40B4-BE49-F238E27FC236}">
                <a16:creationId xmlns:a16="http://schemas.microsoft.com/office/drawing/2014/main" id="{8CE0696D-467D-4A55-848B-EC641106C822}"/>
              </a:ext>
            </a:extLst>
          </p:cNvPr>
          <p:cNvSpPr txBox="1"/>
          <p:nvPr/>
        </p:nvSpPr>
        <p:spPr>
          <a:xfrm>
            <a:off x="760412" y="6315652"/>
            <a:ext cx="10591800" cy="369332"/>
          </a:xfrm>
          <a:prstGeom prst="rect">
            <a:avLst/>
          </a:prstGeom>
          <a:noFill/>
        </p:spPr>
        <p:txBody>
          <a:bodyPr wrap="square" rtlCol="0">
            <a:spAutoFit/>
          </a:bodyPr>
          <a:lstStyle/>
          <a:p>
            <a:pPr algn="ctr"/>
            <a:r>
              <a:rPr lang="en-US" dirty="0"/>
              <a:t>Check your solution here</a:t>
            </a:r>
            <a:r>
              <a:rPr lang="en-US" dirty="0" smtClean="0"/>
              <a:t>: </a:t>
            </a:r>
            <a:r>
              <a:rPr lang="en-US" dirty="0">
                <a:hlinkClick r:id="rId3"/>
              </a:rPr>
              <a:t>https://judge.softuni.bg/Contests/1499/Inheritance-Lab</a:t>
            </a:r>
            <a:endParaRPr lang="en-US" dirty="0"/>
          </a:p>
        </p:txBody>
      </p:sp>
      <p:sp>
        <p:nvSpPr>
          <p:cNvPr id="14" name="Arrow: Right 29"/>
          <p:cNvSpPr/>
          <p:nvPr/>
        </p:nvSpPr>
        <p:spPr>
          <a:xfrm>
            <a:off x="5411507" y="3245407"/>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412301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sz="4000" dirty="0" smtClean="0"/>
              <a:t>Multiple </a:t>
            </a:r>
            <a:r>
              <a:rPr lang="en-US" sz="4000" dirty="0"/>
              <a:t>Inheritance</a:t>
            </a:r>
            <a:endParaRPr lang="bg-BG" sz="4000" dirty="0"/>
          </a:p>
        </p:txBody>
      </p:sp>
      <p:sp>
        <p:nvSpPr>
          <p:cNvPr id="3" name="Content Placeholder 2"/>
          <p:cNvSpPr>
            <a:spLocks noGrp="1"/>
          </p:cNvSpPr>
          <p:nvPr>
            <p:ph idx="4294967295"/>
          </p:nvPr>
        </p:nvSpPr>
        <p:spPr>
          <a:xfrm>
            <a:off x="0" y="1150938"/>
            <a:ext cx="11804650" cy="5570537"/>
          </a:xfrm>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5" name="Slide Number Placeholder 4"/>
          <p:cNvSpPr>
            <a:spLocks noGrp="1"/>
          </p:cNvSpPr>
          <p:nvPr>
            <p:ph type="sldNum" sz="quarter" idx="4294967295"/>
          </p:nvPr>
        </p:nvSpPr>
        <p:spPr>
          <a:xfrm>
            <a:off x="11760200" y="6524625"/>
            <a:ext cx="428625" cy="196850"/>
          </a:xfrm>
        </p:spPr>
        <p:txBody>
          <a:bodyPr/>
          <a:lstStyle/>
          <a:p>
            <a:fld id="{C014DD1E-5D91-48A3-AD6D-45FBA980D106}" type="slidenum">
              <a:rPr lang="en-US" smtClean="0"/>
              <a:pPr/>
              <a:t>19</a:t>
            </a:fld>
            <a:endParaRPr lang="en-US" dirty="0"/>
          </a:p>
        </p:txBody>
      </p:sp>
      <p:grpSp>
        <p:nvGrpSpPr>
          <p:cNvPr id="6" name="Group 5"/>
          <p:cNvGrpSpPr/>
          <p:nvPr/>
        </p:nvGrpSpPr>
        <p:grpSpPr>
          <a:xfrm>
            <a:off x="2027266" y="1335949"/>
            <a:ext cx="2460860" cy="1178651"/>
            <a:chOff x="-306388" y="2077297"/>
            <a:chExt cx="3131324" cy="1262984"/>
          </a:xfrm>
        </p:grpSpPr>
        <p:sp>
          <p:nvSpPr>
            <p:cNvPr id="8" name="Rectangle 3"/>
            <p:cNvSpPr>
              <a:spLocks noChangeArrowheads="1"/>
            </p:cNvSpPr>
            <p:nvPr/>
          </p:nvSpPr>
          <p:spPr bwMode="auto">
            <a:xfrm>
              <a:off x="-306388" y="2077297"/>
              <a:ext cx="3131324" cy="629130"/>
            </a:xfrm>
            <a:prstGeom prst="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1"/>
              <a:ext cx="3131324" cy="629130"/>
            </a:xfrm>
            <a:prstGeom prst="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+Eat():void</a:t>
              </a:r>
            </a:p>
          </p:txBody>
        </p:sp>
      </p:grpSp>
      <p:grpSp>
        <p:nvGrpSpPr>
          <p:cNvPr id="22" name="Group 21"/>
          <p:cNvGrpSpPr/>
          <p:nvPr/>
        </p:nvGrpSpPr>
        <p:grpSpPr>
          <a:xfrm>
            <a:off x="2028360" y="3060356"/>
            <a:ext cx="2459766"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+Bark():void</a:t>
              </a:r>
            </a:p>
          </p:txBody>
        </p:sp>
      </p:grpSp>
      <p:grpSp>
        <p:nvGrpSpPr>
          <p:cNvPr id="18" name="Group 17"/>
          <p:cNvGrpSpPr/>
          <p:nvPr/>
        </p:nvGrpSpPr>
        <p:grpSpPr>
          <a:xfrm>
            <a:off x="2027266" y="4837018"/>
            <a:ext cx="2460860" cy="1182782"/>
            <a:chOff x="-306388" y="2077297"/>
            <a:chExt cx="3131324" cy="1344614"/>
          </a:xfrm>
        </p:grpSpPr>
        <p:sp>
          <p:nvSpPr>
            <p:cNvPr id="19" name="Rectangle 3"/>
            <p:cNvSpPr>
              <a:spLocks noChangeArrowheads="1"/>
            </p:cNvSpPr>
            <p:nvPr/>
          </p:nvSpPr>
          <p:spPr bwMode="auto">
            <a:xfrm>
              <a:off x="-306388" y="2077297"/>
              <a:ext cx="3131324" cy="667452"/>
            </a:xfrm>
            <a:prstGeom prst="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Puppy</a:t>
              </a:r>
            </a:p>
          </p:txBody>
        </p:sp>
        <p:sp>
          <p:nvSpPr>
            <p:cNvPr id="21" name="Rectangle 4"/>
            <p:cNvSpPr>
              <a:spLocks noChangeArrowheads="1"/>
            </p:cNvSpPr>
            <p:nvPr/>
          </p:nvSpPr>
          <p:spPr bwMode="auto">
            <a:xfrm>
              <a:off x="-306388" y="2754458"/>
              <a:ext cx="3131324" cy="667453"/>
            </a:xfrm>
            <a:prstGeom prst="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+Weep():void</a:t>
              </a:r>
            </a:p>
          </p:txBody>
        </p:sp>
      </p:grpSp>
      <p:sp>
        <p:nvSpPr>
          <p:cNvPr id="25" name="Arrow: Right 29"/>
          <p:cNvSpPr/>
          <p:nvPr/>
        </p:nvSpPr>
        <p:spPr>
          <a:xfrm rot="16200000">
            <a:off x="3070876" y="2510654"/>
            <a:ext cx="373639" cy="53393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id="{2AB7BB1E-8C8B-47B7-A9C1-E03A9AA721CE}"/>
              </a:ext>
            </a:extLst>
          </p:cNvPr>
          <p:cNvSpPr txBox="1">
            <a:spLocks/>
          </p:cNvSpPr>
          <p:nvPr/>
        </p:nvSpPr>
        <p:spPr>
          <a:xfrm>
            <a:off x="6163250" y="2439584"/>
            <a:ext cx="5257799" cy="2308496"/>
          </a:xfrm>
          <a:prstGeom prst="rect">
            <a:avLst/>
          </a:prstGeom>
          <a:solidFill>
            <a:schemeClr val="tx1">
              <a:lumMod val="40000"/>
              <a:lumOff val="60000"/>
              <a:alpha val="15000"/>
            </a:schemeClr>
          </a:solidFill>
          <a:ln w="12700">
            <a:solidFill>
              <a:schemeClr val="tx1">
                <a:lumMod val="50000"/>
              </a:schemeClr>
            </a:solidFill>
          </a:ln>
        </p:spPr>
        <p:txBody>
          <a:bodyPr vert="horz" wrap="square" lIns="432000" tIns="183600" rIns="432000" bIns="183600" rtlCol="0">
            <a:spAutoFit/>
          </a:bodyPr>
          <a:lstStyle>
            <a:defPPr>
              <a:defRPr lang="en-US"/>
            </a:defPPr>
            <a:lvl1pPr defTabSz="1218438" latinLnBrk="1">
              <a:spcBef>
                <a:spcPts val="600"/>
              </a:spcBef>
              <a:spcAft>
                <a:spcPts val="600"/>
              </a:spcAft>
              <a:buFont typeface="Wingdings" panose="05000000000000000000" pitchFamily="2" charset="2"/>
              <a:buNone/>
              <a:defRPr sz="2398" b="1">
                <a:solidFill>
                  <a:schemeClr val="bg1"/>
                </a:solidFill>
                <a:latin typeface="Consolas" pitchFamily="49" charset="0"/>
                <a:cs typeface="Consolas" pitchFamily="49" charset="0"/>
              </a:defRPr>
            </a:lvl1pPr>
          </a:lstStyle>
          <a:p>
            <a:r>
              <a:rPr lang="en-US" dirty="0"/>
              <a:t>Puppy </a:t>
            </a:r>
            <a:r>
              <a:rPr lang="en-US" noProof="1" smtClean="0">
                <a:solidFill>
                  <a:schemeClr val="tx1"/>
                </a:solidFill>
              </a:rPr>
              <a:t>puppy</a:t>
            </a:r>
            <a:r>
              <a:rPr lang="en-US" dirty="0" smtClean="0"/>
              <a:t> </a:t>
            </a:r>
            <a:r>
              <a:rPr lang="en-US" dirty="0">
                <a:solidFill>
                  <a:schemeClr val="tx1"/>
                </a:solidFill>
              </a:rPr>
              <a:t>=</a:t>
            </a:r>
            <a:r>
              <a:rPr lang="en-US" dirty="0"/>
              <a:t> </a:t>
            </a:r>
            <a:r>
              <a:rPr lang="en-US" dirty="0">
                <a:solidFill>
                  <a:schemeClr val="tx1"/>
                </a:solidFill>
              </a:rPr>
              <a:t>new</a:t>
            </a:r>
            <a:r>
              <a:rPr lang="en-US" dirty="0"/>
              <a:t> Puppy()</a:t>
            </a:r>
            <a:r>
              <a:rPr lang="en-US" dirty="0">
                <a:solidFill>
                  <a:schemeClr val="tx1"/>
                </a:solidFill>
              </a:rPr>
              <a:t>;</a:t>
            </a:r>
          </a:p>
          <a:p>
            <a:r>
              <a:rPr lang="en-US" dirty="0">
                <a:solidFill>
                  <a:schemeClr val="tx1"/>
                </a:solidFill>
              </a:rPr>
              <a:t>puppy.Eat();</a:t>
            </a:r>
          </a:p>
          <a:p>
            <a:r>
              <a:rPr lang="en-US" dirty="0">
                <a:solidFill>
                  <a:schemeClr val="tx1"/>
                </a:solidFill>
              </a:rPr>
              <a:t>puppy.Bark();</a:t>
            </a:r>
          </a:p>
          <a:p>
            <a:r>
              <a:rPr lang="en-US" dirty="0">
                <a:solidFill>
                  <a:schemeClr val="tx1"/>
                </a:solidFill>
              </a:rPr>
              <a:t>puppy.Weep();</a:t>
            </a:r>
          </a:p>
        </p:txBody>
      </p:sp>
      <p:sp>
        <p:nvSpPr>
          <p:cNvPr id="26" name="TextBox 6">
            <a:extLst>
              <a:ext uri="{FF2B5EF4-FFF2-40B4-BE49-F238E27FC236}">
                <a16:creationId xmlns:a16="http://schemas.microsoft.com/office/drawing/2014/main" id="{A3120491-FBF0-4F3C-97A6-0394E7E5A1C6}"/>
              </a:ext>
            </a:extLst>
          </p:cNvPr>
          <p:cNvSpPr txBox="1"/>
          <p:nvPr/>
        </p:nvSpPr>
        <p:spPr>
          <a:xfrm>
            <a:off x="760412" y="6315652"/>
            <a:ext cx="10591800" cy="369332"/>
          </a:xfrm>
          <a:prstGeom prst="rect">
            <a:avLst/>
          </a:prstGeom>
          <a:noFill/>
        </p:spPr>
        <p:txBody>
          <a:bodyPr wrap="square" rtlCol="0">
            <a:spAutoFit/>
          </a:bodyPr>
          <a:lstStyle/>
          <a:p>
            <a:pPr algn="ctr"/>
            <a:r>
              <a:rPr lang="en-US" dirty="0"/>
              <a:t>Check your solution </a:t>
            </a:r>
            <a:r>
              <a:rPr lang="en-US" dirty="0" smtClean="0"/>
              <a:t>here: </a:t>
            </a:r>
            <a:r>
              <a:rPr lang="en-US" dirty="0">
                <a:hlinkClick r:id="rId3"/>
              </a:rPr>
              <a:t>https://judge.softuni.bg/Contests/1499/Inheritance-Lab</a:t>
            </a:r>
            <a:endParaRPr lang="en-US" dirty="0"/>
          </a:p>
        </p:txBody>
      </p:sp>
      <p:sp>
        <p:nvSpPr>
          <p:cNvPr id="28" name="Arrow: Right 29"/>
          <p:cNvSpPr/>
          <p:nvPr/>
        </p:nvSpPr>
        <p:spPr>
          <a:xfrm>
            <a:off x="5061883" y="3317705"/>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9" name="Arrow: Right 29"/>
          <p:cNvSpPr/>
          <p:nvPr/>
        </p:nvSpPr>
        <p:spPr>
          <a:xfrm rot="16200000">
            <a:off x="3070875" y="4270614"/>
            <a:ext cx="373639" cy="53393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5958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603285-689A-4E41-8F77-BD9FEA5C433A}"/>
              </a:ext>
            </a:extLst>
          </p:cNvPr>
          <p:cNvSpPr>
            <a:spLocks noGrp="1"/>
          </p:cNvSpPr>
          <p:nvPr>
            <p:ph type="title"/>
          </p:nvPr>
        </p:nvSpPr>
        <p:spPr/>
        <p:txBody>
          <a:bodyPr/>
          <a:lstStyle/>
          <a:p>
            <a:r>
              <a:rPr lang="en-GB" dirty="0"/>
              <a:t>Table of Contents</a:t>
            </a:r>
            <a:endParaRPr lang="en-US" dirty="0"/>
          </a:p>
        </p:txBody>
      </p:sp>
      <p:sp>
        <p:nvSpPr>
          <p:cNvPr id="3" name="Content Placeholder 2">
            <a:extLst>
              <a:ext uri="{FF2B5EF4-FFF2-40B4-BE49-F238E27FC236}">
                <a16:creationId xmlns:a16="http://schemas.microsoft.com/office/drawing/2014/main" id="{ACAA566F-0E0E-4BF9-A3B0-6F01080380A3}"/>
              </a:ext>
            </a:extLst>
          </p:cNvPr>
          <p:cNvSpPr>
            <a:spLocks noGrp="1"/>
          </p:cNvSpPr>
          <p:nvPr>
            <p:ph type="body" sz="quarter" idx="13"/>
          </p:nvPr>
        </p:nvSpPr>
        <p:spPr/>
        <p:txBody>
          <a:bodyPr/>
          <a:lstStyle/>
          <a:p>
            <a:r>
              <a:rPr lang="en-US" dirty="0"/>
              <a:t>Inheritance</a:t>
            </a:r>
          </a:p>
          <a:p>
            <a:r>
              <a:rPr lang="en-US" dirty="0"/>
              <a:t>Class Hierarchies</a:t>
            </a:r>
          </a:p>
          <a:p>
            <a:r>
              <a:rPr lang="en-US" dirty="0"/>
              <a:t>Inheritance in C#</a:t>
            </a:r>
          </a:p>
          <a:p>
            <a:r>
              <a:rPr lang="en-US" dirty="0"/>
              <a:t>Accessing Members of the Base Class</a:t>
            </a:r>
          </a:p>
          <a:p>
            <a:r>
              <a:rPr lang="en-US" dirty="0" smtClean="0"/>
              <a:t>Reusing Classes</a:t>
            </a:r>
            <a:endParaRPr lang="en-US" dirty="0"/>
          </a:p>
          <a:p>
            <a:r>
              <a:rPr lang="en-US" dirty="0" smtClean="0"/>
              <a:t>Type of Class Reuse</a:t>
            </a:r>
            <a:endParaRPr lang="en-US" dirty="0"/>
          </a:p>
        </p:txBody>
      </p:sp>
      <p:sp>
        <p:nvSpPr>
          <p:cNvPr id="2" name="Slide Number Placeholder 1">
            <a:extLst>
              <a:ext uri="{FF2B5EF4-FFF2-40B4-BE49-F238E27FC236}">
                <a16:creationId xmlns:a16="http://schemas.microsoft.com/office/drawing/2014/main" id="{CA3C29A2-801E-45B5-8313-8492EDF9966A}"/>
              </a:ext>
            </a:extLst>
          </p:cNvPr>
          <p:cNvSpPr>
            <a:spLocks noGrp="1"/>
          </p:cNvSpPr>
          <p:nvPr>
            <p:ph type="sldNum" sz="quarter" idx="16"/>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25255251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dirty="0"/>
          </a:p>
        </p:txBody>
      </p:sp>
      <p:sp>
        <p:nvSpPr>
          <p:cNvPr id="5" name="Slide Number Placeholder 4"/>
          <p:cNvSpPr>
            <a:spLocks noGrp="1"/>
          </p:cNvSpPr>
          <p:nvPr>
            <p:ph type="sldNum" sz="quarter" idx="4294967295"/>
          </p:nvPr>
        </p:nvSpPr>
        <p:spPr>
          <a:xfrm>
            <a:off x="11760200" y="6524625"/>
            <a:ext cx="428625" cy="196850"/>
          </a:xfrm>
        </p:spPr>
        <p:txBody>
          <a:bodyPr/>
          <a:lstStyle/>
          <a:p>
            <a:fld id="{C014DD1E-5D91-48A3-AD6D-45FBA980D106}" type="slidenum">
              <a:rPr lang="en-US" smtClean="0"/>
              <a:pPr/>
              <a:t>20</a:t>
            </a:fld>
            <a:endParaRPr lang="en-US" dirty="0"/>
          </a:p>
        </p:txBody>
      </p:sp>
      <p:grpSp>
        <p:nvGrpSpPr>
          <p:cNvPr id="6" name="Group 5"/>
          <p:cNvGrpSpPr/>
          <p:nvPr/>
        </p:nvGrpSpPr>
        <p:grpSpPr>
          <a:xfrm>
            <a:off x="1715986" y="2203355"/>
            <a:ext cx="2942872" cy="1178650"/>
            <a:chOff x="-306388" y="2077297"/>
            <a:chExt cx="3131324" cy="1262983"/>
          </a:xfrm>
        </p:grpSpPr>
        <p:sp>
          <p:nvSpPr>
            <p:cNvPr id="8" name="Rectangle 3"/>
            <p:cNvSpPr>
              <a:spLocks noChangeArrowheads="1"/>
            </p:cNvSpPr>
            <p:nvPr/>
          </p:nvSpPr>
          <p:spPr bwMode="auto">
            <a:xfrm>
              <a:off x="-306388" y="2077297"/>
              <a:ext cx="3131324" cy="629130"/>
            </a:xfrm>
            <a:prstGeom prst="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0"/>
              <a:ext cx="3131324" cy="629130"/>
            </a:xfrm>
            <a:prstGeom prst="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+Eat():void</a:t>
              </a:r>
            </a:p>
          </p:txBody>
        </p:sp>
      </p:grpSp>
      <p:grpSp>
        <p:nvGrpSpPr>
          <p:cNvPr id="22" name="Group 21"/>
          <p:cNvGrpSpPr/>
          <p:nvPr/>
        </p:nvGrpSpPr>
        <p:grpSpPr>
          <a:xfrm>
            <a:off x="556334" y="3750122"/>
            <a:ext cx="2631088"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+Bark():void</a:t>
              </a:r>
            </a:p>
          </p:txBody>
        </p:sp>
      </p:grpSp>
      <p:sp>
        <p:nvSpPr>
          <p:cNvPr id="30" name="Arrow: Right 29"/>
          <p:cNvSpPr/>
          <p:nvPr/>
        </p:nvSpPr>
        <p:spPr>
          <a:xfrm>
            <a:off x="6399212" y="3168898"/>
            <a:ext cx="586385" cy="5506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nvGrpSpPr>
          <p:cNvPr id="18" name="Group 17"/>
          <p:cNvGrpSpPr/>
          <p:nvPr/>
        </p:nvGrpSpPr>
        <p:grpSpPr>
          <a:xfrm>
            <a:off x="3384551" y="3748921"/>
            <a:ext cx="2505783" cy="1168493"/>
            <a:chOff x="-306388" y="2077297"/>
            <a:chExt cx="3131324" cy="1328369"/>
          </a:xfrm>
        </p:grpSpPr>
        <p:sp>
          <p:nvSpPr>
            <p:cNvPr id="19" name="Rectangle 3"/>
            <p:cNvSpPr>
              <a:spLocks noChangeArrowheads="1"/>
            </p:cNvSpPr>
            <p:nvPr/>
          </p:nvSpPr>
          <p:spPr bwMode="auto">
            <a:xfrm>
              <a:off x="-306388" y="2077297"/>
              <a:ext cx="3131324" cy="667452"/>
            </a:xfrm>
            <a:prstGeom prst="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Cat</a:t>
              </a:r>
            </a:p>
          </p:txBody>
        </p:sp>
        <p:sp>
          <p:nvSpPr>
            <p:cNvPr id="21" name="Rectangle 4"/>
            <p:cNvSpPr>
              <a:spLocks noChangeArrowheads="1"/>
            </p:cNvSpPr>
            <p:nvPr/>
          </p:nvSpPr>
          <p:spPr bwMode="auto">
            <a:xfrm>
              <a:off x="-306388" y="2738214"/>
              <a:ext cx="3131324" cy="667452"/>
            </a:xfrm>
            <a:prstGeom prst="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+Meow():void</a:t>
              </a:r>
            </a:p>
          </p:txBody>
        </p:sp>
      </p:grpSp>
      <p:sp>
        <p:nvSpPr>
          <p:cNvPr id="25" name="Arrow: Right 29"/>
          <p:cNvSpPr/>
          <p:nvPr/>
        </p:nvSpPr>
        <p:spPr>
          <a:xfrm rot="16200000">
            <a:off x="1925525" y="3382468"/>
            <a:ext cx="229039" cy="3363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id="{88696C07-7236-499B-8EDD-666A9A40B93A}"/>
              </a:ext>
            </a:extLst>
          </p:cNvPr>
          <p:cNvSpPr txBox="1">
            <a:spLocks/>
          </p:cNvSpPr>
          <p:nvPr/>
        </p:nvSpPr>
        <p:spPr>
          <a:xfrm>
            <a:off x="7412329" y="1600200"/>
            <a:ext cx="4244683" cy="3877195"/>
          </a:xfrm>
          <a:prstGeom prst="rect">
            <a:avLst/>
          </a:prstGeom>
          <a:solidFill>
            <a:schemeClr val="tx1">
              <a:lumMod val="40000"/>
              <a:lumOff val="60000"/>
              <a:alpha val="15000"/>
            </a:schemeClr>
          </a:solidFill>
          <a:ln w="12700">
            <a:solidFill>
              <a:schemeClr val="tx1">
                <a:lumMod val="50000"/>
              </a:schemeClr>
            </a:solidFill>
          </a:ln>
        </p:spPr>
        <p:txBody>
          <a:bodyPr vert="horz" wrap="square" lIns="432000" tIns="183600" rIns="432000" bIns="1836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a:p>
            <a:endParaRPr lang="en-US" dirty="0"/>
          </a:p>
          <a:p>
            <a:r>
              <a:rPr lang="en-US" dirty="0">
                <a:solidFill>
                  <a:schemeClr val="bg1"/>
                </a:solidFill>
              </a:rPr>
              <a:t>Cat</a:t>
            </a:r>
            <a:r>
              <a:rPr lang="en-US" dirty="0"/>
              <a:t> cat = new </a:t>
            </a:r>
            <a:r>
              <a:rPr lang="en-US" dirty="0">
                <a:solidFill>
                  <a:schemeClr val="bg1"/>
                </a:solidFill>
              </a:rPr>
              <a:t>Cat();</a:t>
            </a:r>
          </a:p>
          <a:p>
            <a:r>
              <a:rPr lang="en-US" dirty="0"/>
              <a:t>cat.Eat();</a:t>
            </a:r>
          </a:p>
          <a:p>
            <a:r>
              <a:rPr lang="en-US" dirty="0"/>
              <a:t>cat.Meow();</a:t>
            </a:r>
          </a:p>
        </p:txBody>
      </p:sp>
      <p:sp>
        <p:nvSpPr>
          <p:cNvPr id="24" name="TextBox 6">
            <a:extLst>
              <a:ext uri="{FF2B5EF4-FFF2-40B4-BE49-F238E27FC236}">
                <a16:creationId xmlns:a16="http://schemas.microsoft.com/office/drawing/2014/main" id="{70D3C46A-EAF5-4D93-A8A2-CB870C8160CB}"/>
              </a:ext>
            </a:extLst>
          </p:cNvPr>
          <p:cNvSpPr txBox="1"/>
          <p:nvPr/>
        </p:nvSpPr>
        <p:spPr>
          <a:xfrm>
            <a:off x="760412"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28" name="Arrow: Right 29"/>
          <p:cNvSpPr/>
          <p:nvPr/>
        </p:nvSpPr>
        <p:spPr>
          <a:xfrm rot="16200000">
            <a:off x="4211525" y="3382469"/>
            <a:ext cx="229039" cy="3363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51599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5"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3C9E5-A56C-494E-9FBC-FA93BD245733}"/>
              </a:ext>
            </a:extLst>
          </p:cNvPr>
          <p:cNvSpPr>
            <a:spLocks noGrp="1"/>
          </p:cNvSpPr>
          <p:nvPr>
            <p:ph type="body" sz="quarter" idx="10"/>
          </p:nvPr>
        </p:nvSpPr>
        <p:spPr/>
        <p:txBody>
          <a:bodyPr/>
          <a:lstStyle/>
          <a:p>
            <a:r>
              <a:rPr lang="en-GB" dirty="0"/>
              <a:t>Reusing Classes</a:t>
            </a:r>
          </a:p>
        </p:txBody>
      </p:sp>
      <p:sp>
        <p:nvSpPr>
          <p:cNvPr id="3" name="Text Placeholder 2">
            <a:extLst>
              <a:ext uri="{FF2B5EF4-FFF2-40B4-BE49-F238E27FC236}">
                <a16:creationId xmlns:a16="http://schemas.microsoft.com/office/drawing/2014/main" id="{60C15449-09B5-42ED-BD42-447201C7A1FD}"/>
              </a:ext>
            </a:extLst>
          </p:cNvPr>
          <p:cNvSpPr>
            <a:spLocks noGrp="1"/>
          </p:cNvSpPr>
          <p:nvPr>
            <p:ph type="body" sz="quarter" idx="11"/>
          </p:nvPr>
        </p:nvSpPr>
        <p:spPr/>
        <p:txBody>
          <a:bodyPr/>
          <a:lstStyle/>
          <a:p>
            <a:r>
              <a:rPr lang="en-US" dirty="0"/>
              <a:t>Reusing Code at Class Level</a:t>
            </a:r>
          </a:p>
        </p:txBody>
      </p:sp>
      <p:pic>
        <p:nvPicPr>
          <p:cNvPr id="7" name="Picture 6">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8012" y="990600"/>
            <a:ext cx="3352800" cy="3352800"/>
          </a:xfrm>
          <a:prstGeom prst="rect">
            <a:avLst/>
          </a:prstGeom>
        </p:spPr>
      </p:pic>
    </p:spTree>
    <p:extLst>
      <p:ext uri="{BB962C8B-B14F-4D97-AF65-F5344CB8AC3E}">
        <p14:creationId xmlns:p14="http://schemas.microsoft.com/office/powerpoint/2010/main" val="17911892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public </a:t>
            </a:r>
            <a:r>
              <a:rPr lang="en-US" noProof="1"/>
              <a:t>and </a:t>
            </a:r>
            <a:r>
              <a:rPr lang="en-US" b="1" noProof="1">
                <a:solidFill>
                  <a:schemeClr val="bg1"/>
                </a:solidFill>
              </a:rPr>
              <a:t>protected</a:t>
            </a:r>
            <a:r>
              <a:rPr lang="en-US" noProof="1"/>
              <a:t> members</a:t>
            </a:r>
          </a:p>
          <a:p>
            <a:pPr>
              <a:buClr>
                <a:schemeClr val="tx1"/>
              </a:buClr>
            </a:pPr>
            <a:r>
              <a:rPr lang="en-US" b="1" noProof="1">
                <a:solidFill>
                  <a:schemeClr val="bg1"/>
                </a:solidFill>
              </a:rPr>
              <a:t>I</a:t>
            </a:r>
            <a:r>
              <a:rPr lang="en-US" b="1" noProof="1" smtClean="0">
                <a:solidFill>
                  <a:schemeClr val="bg1"/>
                </a:solidFill>
              </a:rPr>
              <a:t>nternal</a:t>
            </a:r>
            <a:r>
              <a:rPr lang="en-US" noProof="1" smtClean="0"/>
              <a:t> </a:t>
            </a:r>
            <a:r>
              <a:rPr lang="en-US" noProof="1"/>
              <a:t>members </a:t>
            </a:r>
            <a:r>
              <a:rPr lang="en-US" b="1" noProof="1" smtClean="0">
                <a:solidFill>
                  <a:schemeClr val="bg1"/>
                </a:solidFill>
              </a:rPr>
              <a:t>are accessed in the same assembly</a:t>
            </a:r>
            <a:endParaRPr lang="en-US" b="1" noProof="1">
              <a:solidFill>
                <a:schemeClr val="bg1"/>
              </a:solidFill>
            </a:endParaRPr>
          </a:p>
          <a:p>
            <a:pPr>
              <a:buClr>
                <a:schemeClr val="tx1"/>
              </a:buClr>
            </a:pPr>
            <a:r>
              <a:rPr lang="en-US" b="1" noProof="1">
                <a:solidFill>
                  <a:schemeClr val="bg1"/>
                </a:solidFill>
              </a:rPr>
              <a:t>Private</a:t>
            </a:r>
            <a:r>
              <a:rPr lang="en-US" noProof="1"/>
              <a:t> fields are </a:t>
            </a:r>
            <a:r>
              <a:rPr lang="en-US" b="1" noProof="1">
                <a:solidFill>
                  <a:schemeClr val="bg1"/>
                </a:solidFill>
              </a:rPr>
              <a:t>not inherited </a:t>
            </a:r>
            <a:r>
              <a:rPr lang="en-US" noProof="1"/>
              <a:t>in subclasses </a:t>
            </a:r>
            <a:br>
              <a:rPr lang="en-US" noProof="1"/>
            </a:br>
            <a:endParaRPr lang="en-US" noProof="1"/>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22</a:t>
            </a:fld>
            <a:endParaRPr lang="en-US" dirty="0"/>
          </a:p>
        </p:txBody>
      </p:sp>
      <p:sp>
        <p:nvSpPr>
          <p:cNvPr id="6" name="Text Placeholder 5"/>
          <p:cNvSpPr txBox="1">
            <a:spLocks/>
          </p:cNvSpPr>
          <p:nvPr/>
        </p:nvSpPr>
        <p:spPr>
          <a:xfrm>
            <a:off x="3094732" y="3255617"/>
            <a:ext cx="6006259" cy="3354295"/>
          </a:xfrm>
          <a:prstGeom prst="rect">
            <a:avLst/>
          </a:prstGeom>
          <a:solidFill>
            <a:schemeClr val="tx1">
              <a:lumMod val="40000"/>
              <a:lumOff val="60000"/>
              <a:alpha val="15000"/>
            </a:schemeClr>
          </a:solidFill>
          <a:ln w="12700">
            <a:solidFill>
              <a:schemeClr val="tx1">
                <a:lumMod val="50000"/>
              </a:schemeClr>
            </a:solidFill>
          </a:ln>
        </p:spPr>
        <p:txBody>
          <a:bodyPr vert="horz" wrap="square" lIns="432000" tIns="183600" rIns="432000" bIns="1836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Person {</a:t>
            </a:r>
          </a:p>
          <a:p>
            <a:r>
              <a:rPr lang="en-US" dirty="0"/>
              <a:t>  </a:t>
            </a:r>
            <a:r>
              <a:rPr lang="en-US" dirty="0">
                <a:solidFill>
                  <a:schemeClr val="bg1"/>
                </a:solidFill>
              </a:rPr>
              <a:t>private</a:t>
            </a:r>
            <a:r>
              <a:rPr lang="en-US" dirty="0"/>
              <a:t> string id;</a:t>
            </a:r>
          </a:p>
          <a:p>
            <a:r>
              <a:rPr lang="en-US" dirty="0"/>
              <a:t>  </a:t>
            </a:r>
            <a:r>
              <a:rPr lang="en-US" dirty="0">
                <a:solidFill>
                  <a:schemeClr val="bg1"/>
                </a:solidFill>
              </a:rPr>
              <a:t>string</a:t>
            </a:r>
            <a:r>
              <a:rPr lang="en-US" dirty="0"/>
              <a:t> name;</a:t>
            </a:r>
          </a:p>
          <a:p>
            <a:r>
              <a:rPr lang="en-US" dirty="0"/>
              <a:t>  </a:t>
            </a:r>
            <a:r>
              <a:rPr lang="en-US" dirty="0">
                <a:solidFill>
                  <a:schemeClr val="bg1"/>
                </a:solidFill>
              </a:rPr>
              <a:t>protected</a:t>
            </a:r>
            <a:r>
              <a:rPr lang="en-US" dirty="0"/>
              <a:t> string address;</a:t>
            </a:r>
          </a:p>
          <a:p>
            <a:r>
              <a:rPr lang="en-US" dirty="0"/>
              <a:t>  </a:t>
            </a:r>
            <a:r>
              <a:rPr lang="en-US" dirty="0">
                <a:solidFill>
                  <a:schemeClr val="bg1"/>
                </a:solidFill>
              </a:rPr>
              <a:t>public</a:t>
            </a:r>
            <a:r>
              <a:rPr lang="en-US" dirty="0"/>
              <a:t> void Sleep();</a:t>
            </a:r>
          </a:p>
          <a:p>
            <a:r>
              <a:rPr lang="en-US" dirty="0"/>
              <a:t>}</a:t>
            </a:r>
          </a:p>
        </p:txBody>
      </p:sp>
      <p:sp>
        <p:nvSpPr>
          <p:cNvPr id="7" name="AutoShape 6"/>
          <p:cNvSpPr>
            <a:spLocks noChangeArrowheads="1"/>
          </p:cNvSpPr>
          <p:nvPr/>
        </p:nvSpPr>
        <p:spPr bwMode="auto">
          <a:xfrm>
            <a:off x="7984643" y="3581400"/>
            <a:ext cx="3523314" cy="810112"/>
          </a:xfrm>
          <a:prstGeom prst="wedgeRoundRectCallout">
            <a:avLst>
              <a:gd name="adj1" fmla="val -57800"/>
              <a:gd name="adj2" fmla="val -545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Can be accessed through other methods</a:t>
            </a:r>
            <a:endParaRPr lang="bg-BG" sz="2400" b="1" dirty="0">
              <a:solidFill>
                <a:schemeClr val="bg2"/>
              </a:solidFill>
            </a:endParaRPr>
          </a:p>
        </p:txBody>
      </p:sp>
    </p:spTree>
    <p:extLst>
      <p:ext uri="{BB962C8B-B14F-4D97-AF65-F5344CB8AC3E}">
        <p14:creationId xmlns:p14="http://schemas.microsoft.com/office/powerpoint/2010/main" val="1373348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23</a:t>
            </a:fld>
            <a:endParaRPr lang="en-US" dirty="0"/>
          </a:p>
        </p:txBody>
      </p:sp>
      <p:sp>
        <p:nvSpPr>
          <p:cNvPr id="8" name="Text Placeholder 5"/>
          <p:cNvSpPr txBox="1">
            <a:spLocks/>
          </p:cNvSpPr>
          <p:nvPr/>
        </p:nvSpPr>
        <p:spPr>
          <a:xfrm>
            <a:off x="2589212" y="2535495"/>
            <a:ext cx="7232990" cy="3877195"/>
          </a:xfrm>
          <a:prstGeom prst="rect">
            <a:avLst/>
          </a:prstGeom>
          <a:solidFill>
            <a:schemeClr val="tx1">
              <a:lumMod val="40000"/>
              <a:lumOff val="60000"/>
              <a:alpha val="15000"/>
            </a:schemeClr>
          </a:solidFill>
          <a:ln w="12700">
            <a:solidFill>
              <a:schemeClr val="tx1">
                <a:lumMod val="50000"/>
              </a:schemeClr>
            </a:solidFill>
          </a:ln>
        </p:spPr>
        <p:txBody>
          <a:bodyPr vert="horz" wrap="square" lIns="432000" tIns="183600" rIns="432000" bIns="1836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Patient : Person </a:t>
            </a:r>
            <a:r>
              <a:rPr lang="en-US" dirty="0" smtClean="0"/>
              <a:t>{</a:t>
            </a:r>
            <a:endParaRPr lang="en-US" dirty="0"/>
          </a:p>
          <a:p>
            <a:r>
              <a:rPr lang="en-US" dirty="0"/>
              <a:t>  protected </a:t>
            </a:r>
            <a:r>
              <a:rPr lang="en-US" dirty="0">
                <a:solidFill>
                  <a:schemeClr val="bg1"/>
                </a:solidFill>
              </a:rPr>
              <a:t>float</a:t>
            </a:r>
            <a:r>
              <a:rPr lang="en-US" dirty="0"/>
              <a:t> weight;</a:t>
            </a:r>
          </a:p>
          <a:p>
            <a:r>
              <a:rPr lang="en-US" dirty="0"/>
              <a:t>  public void Method()</a:t>
            </a:r>
          </a:p>
          <a:p>
            <a:r>
              <a:rPr lang="en-US" dirty="0"/>
              <a:t>  {</a:t>
            </a:r>
          </a:p>
          <a:p>
            <a:r>
              <a:rPr lang="en-US" dirty="0"/>
              <a:t>    </a:t>
            </a:r>
            <a:r>
              <a:rPr lang="en-US" dirty="0">
                <a:solidFill>
                  <a:schemeClr val="bg1"/>
                </a:solidFill>
              </a:rPr>
              <a:t>double</a:t>
            </a:r>
            <a:r>
              <a:rPr lang="en-US" dirty="0"/>
              <a:t> weight = 0.5d;</a:t>
            </a:r>
          </a:p>
          <a:p>
            <a:r>
              <a:rPr lang="en-US" dirty="0"/>
              <a:t>  }</a:t>
            </a:r>
          </a:p>
          <a:p>
            <a:r>
              <a:rPr lang="en-US" dirty="0"/>
              <a:t>}</a:t>
            </a:r>
          </a:p>
        </p:txBody>
      </p:sp>
      <p:sp>
        <p:nvSpPr>
          <p:cNvPr id="6" name="Text Placeholder 5"/>
          <p:cNvSpPr txBox="1">
            <a:spLocks/>
          </p:cNvSpPr>
          <p:nvPr/>
        </p:nvSpPr>
        <p:spPr>
          <a:xfrm>
            <a:off x="2595222" y="1795697"/>
            <a:ext cx="7232990" cy="739798"/>
          </a:xfrm>
          <a:prstGeom prst="rect">
            <a:avLst/>
          </a:prstGeom>
          <a:solidFill>
            <a:schemeClr val="tx1">
              <a:lumMod val="40000"/>
              <a:lumOff val="60000"/>
              <a:alpha val="15000"/>
            </a:schemeClr>
          </a:solidFill>
          <a:ln w="12700">
            <a:solidFill>
              <a:schemeClr val="tx1">
                <a:lumMod val="50000"/>
              </a:schemeClr>
            </a:solidFill>
          </a:ln>
        </p:spPr>
        <p:txBody>
          <a:bodyPr vert="horz" wrap="square" lIns="432000" tIns="183600" rIns="432000" bIns="1836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Person { protected int weight; }</a:t>
            </a:r>
          </a:p>
        </p:txBody>
      </p:sp>
      <p:sp>
        <p:nvSpPr>
          <p:cNvPr id="7" name="AutoShape 6"/>
          <p:cNvSpPr>
            <a:spLocks noChangeArrowheads="1"/>
          </p:cNvSpPr>
          <p:nvPr/>
        </p:nvSpPr>
        <p:spPr bwMode="auto">
          <a:xfrm>
            <a:off x="7161212" y="3657600"/>
            <a:ext cx="2438400" cy="497893"/>
          </a:xfrm>
          <a:prstGeom prst="wedgeRoundRectCallout">
            <a:avLst>
              <a:gd name="adj1" fmla="val -56926"/>
              <a:gd name="adj2" fmla="val 1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Hides </a:t>
            </a:r>
            <a:r>
              <a:rPr lang="en-US" sz="2400" b="1" noProof="1">
                <a:solidFill>
                  <a:schemeClr val="bg1"/>
                </a:solidFill>
              </a:rPr>
              <a:t>int</a:t>
            </a:r>
            <a:r>
              <a:rPr lang="en-US" sz="2400" b="1" dirty="0">
                <a:solidFill>
                  <a:schemeClr val="bg1"/>
                </a:solidFill>
              </a:rPr>
              <a:t> weight</a:t>
            </a:r>
            <a:endParaRPr lang="bg-BG" sz="2400" b="1" dirty="0">
              <a:solidFill>
                <a:schemeClr val="bg1"/>
              </a:solidFill>
            </a:endParaRPr>
          </a:p>
        </p:txBody>
      </p:sp>
      <p:sp>
        <p:nvSpPr>
          <p:cNvPr id="9" name="AutoShape 6"/>
          <p:cNvSpPr>
            <a:spLocks noChangeArrowheads="1"/>
          </p:cNvSpPr>
          <p:nvPr/>
        </p:nvSpPr>
        <p:spPr bwMode="auto">
          <a:xfrm>
            <a:off x="4646612" y="5334000"/>
            <a:ext cx="2819400" cy="533400"/>
          </a:xfrm>
          <a:prstGeom prst="wedgeRoundRectCallout">
            <a:avLst>
              <a:gd name="adj1" fmla="val -56069"/>
              <a:gd name="adj2" fmla="val -4915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Hides </a:t>
            </a:r>
            <a:r>
              <a:rPr lang="en-US" sz="2400" b="1" dirty="0">
                <a:solidFill>
                  <a:schemeClr val="bg1"/>
                </a:solidFill>
              </a:rPr>
              <a:t>float weight</a:t>
            </a:r>
            <a:endParaRPr lang="bg-BG" sz="2400" b="1" dirty="0">
              <a:solidFill>
                <a:schemeClr val="bg1"/>
              </a:solidFill>
            </a:endParaRPr>
          </a:p>
        </p:txBody>
      </p:sp>
    </p:spTree>
    <p:extLst>
      <p:ext uri="{BB962C8B-B14F-4D97-AF65-F5344CB8AC3E}">
        <p14:creationId xmlns:p14="http://schemas.microsoft.com/office/powerpoint/2010/main" val="14018573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ов контейнер 3">
            <a:extLst>
              <a:ext uri="{FF2B5EF4-FFF2-40B4-BE49-F238E27FC236}">
                <a16:creationId xmlns:a16="http://schemas.microsoft.com/office/drawing/2014/main" id="{6E2B6A49-96B2-43C8-84B3-F7F1DD5551E0}"/>
              </a:ext>
            </a:extLst>
          </p:cNvPr>
          <p:cNvSpPr>
            <a:spLocks noGrp="1"/>
          </p:cNvSpPr>
          <p:nvPr>
            <p:ph type="body" sz="quarter" idx="10"/>
          </p:nvPr>
        </p:nvSpPr>
        <p:spPr/>
        <p:txBody>
          <a:bodyPr/>
          <a:lstStyle/>
          <a:p>
            <a:r>
              <a:rPr lang="en-US" noProof="1"/>
              <a:t>Use </a:t>
            </a:r>
            <a:r>
              <a:rPr lang="en-US" b="1" noProof="1">
                <a:solidFill>
                  <a:schemeClr val="bg1"/>
                </a:solidFill>
              </a:rPr>
              <a:t>base</a:t>
            </a:r>
            <a:r>
              <a:rPr lang="en-US" noProof="1"/>
              <a:t> and </a:t>
            </a:r>
            <a:r>
              <a:rPr lang="en-US" b="1" noProof="1">
                <a:solidFill>
                  <a:schemeClr val="bg1"/>
                </a:solidFill>
              </a:rPr>
              <a:t>this</a:t>
            </a:r>
            <a:r>
              <a:rPr lang="en-US" noProof="1"/>
              <a:t> to specify member access</a:t>
            </a:r>
          </a:p>
          <a:p>
            <a:pPr marL="0" indent="0">
              <a:buNone/>
            </a:pPr>
            <a:endParaRPr lang="bg-BG"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24</a:t>
            </a:fld>
            <a:endParaRPr lang="en-US" dirty="0"/>
          </a:p>
        </p:txBody>
      </p:sp>
      <p:sp>
        <p:nvSpPr>
          <p:cNvPr id="8" name="Text Placeholder 5"/>
          <p:cNvSpPr txBox="1">
            <a:spLocks/>
          </p:cNvSpPr>
          <p:nvPr/>
        </p:nvSpPr>
        <p:spPr>
          <a:xfrm>
            <a:off x="3312149" y="1905000"/>
            <a:ext cx="5571426" cy="4247418"/>
          </a:xfrm>
          <a:prstGeom prst="rect">
            <a:avLst/>
          </a:prstGeom>
          <a:solidFill>
            <a:schemeClr val="tx1">
              <a:lumMod val="40000"/>
              <a:lumOff val="60000"/>
              <a:alpha val="15000"/>
            </a:schemeClr>
          </a:solidFill>
          <a:ln w="12700">
            <a:solidFill>
              <a:schemeClr val="tx1">
                <a:lumMod val="50000"/>
              </a:schemeClr>
            </a:solidFill>
          </a:ln>
        </p:spPr>
        <p:txBody>
          <a:bodyPr vert="horz" wrap="square" lIns="180000" tIns="108000" rIns="180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Patient : </a:t>
            </a:r>
            <a:r>
              <a:rPr lang="en-US" dirty="0" smtClean="0"/>
              <a:t>Person {</a:t>
            </a:r>
            <a:endParaRPr lang="en-US" dirty="0"/>
          </a:p>
          <a:p>
            <a:r>
              <a:rPr lang="en-US" dirty="0"/>
              <a:t>  protected float weight;</a:t>
            </a:r>
          </a:p>
          <a:p>
            <a:r>
              <a:rPr lang="en-US" dirty="0"/>
              <a:t>  public void Method() {</a:t>
            </a:r>
          </a:p>
          <a:p>
            <a:r>
              <a:rPr lang="en-US" dirty="0"/>
              <a:t>    double weight = 0.5d;</a:t>
            </a:r>
          </a:p>
          <a:p>
            <a:r>
              <a:rPr lang="en-US" dirty="0"/>
              <a:t>    </a:t>
            </a:r>
            <a:r>
              <a:rPr lang="en-US" dirty="0">
                <a:solidFill>
                  <a:schemeClr val="bg1"/>
                </a:solidFill>
              </a:rPr>
              <a:t>this</a:t>
            </a:r>
            <a:r>
              <a:rPr lang="en-US" dirty="0"/>
              <a:t>.weight = 0.6f;</a:t>
            </a:r>
          </a:p>
          <a:p>
            <a:r>
              <a:rPr lang="en-US" dirty="0"/>
              <a:t>    </a:t>
            </a:r>
            <a:r>
              <a:rPr lang="en-US" dirty="0">
                <a:solidFill>
                  <a:schemeClr val="bg1"/>
                </a:solidFill>
              </a:rPr>
              <a:t>base</a:t>
            </a:r>
            <a:r>
              <a:rPr lang="en-US" dirty="0"/>
              <a:t>.weight = 1;</a:t>
            </a:r>
          </a:p>
          <a:p>
            <a:r>
              <a:rPr lang="en-US" dirty="0"/>
              <a:t>  }</a:t>
            </a:r>
          </a:p>
          <a:p>
            <a:r>
              <a:rPr lang="en-US" dirty="0"/>
              <a:t>}</a:t>
            </a:r>
          </a:p>
        </p:txBody>
      </p:sp>
      <p:sp>
        <p:nvSpPr>
          <p:cNvPr id="7" name="AutoShape 6"/>
          <p:cNvSpPr>
            <a:spLocks noChangeArrowheads="1"/>
          </p:cNvSpPr>
          <p:nvPr/>
        </p:nvSpPr>
        <p:spPr bwMode="auto">
          <a:xfrm>
            <a:off x="8051990" y="4267200"/>
            <a:ext cx="2614422" cy="533400"/>
          </a:xfrm>
          <a:prstGeom prst="wedgeRoundRectCallout">
            <a:avLst>
              <a:gd name="adj1" fmla="val -57819"/>
              <a:gd name="adj2" fmla="val -977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Instance member</a:t>
            </a:r>
            <a:endParaRPr lang="bg-BG" sz="2400" b="1" dirty="0">
              <a:solidFill>
                <a:srgbClr val="FFFFFF"/>
              </a:solidFill>
            </a:endParaRPr>
          </a:p>
        </p:txBody>
      </p:sp>
      <p:sp>
        <p:nvSpPr>
          <p:cNvPr id="9" name="AutoShape 6"/>
          <p:cNvSpPr>
            <a:spLocks noChangeArrowheads="1"/>
          </p:cNvSpPr>
          <p:nvPr/>
        </p:nvSpPr>
        <p:spPr bwMode="auto">
          <a:xfrm>
            <a:off x="1293812" y="4495800"/>
            <a:ext cx="2692148" cy="581025"/>
          </a:xfrm>
          <a:prstGeom prst="wedgeRoundRectCallout">
            <a:avLst>
              <a:gd name="adj1" fmla="val 57599"/>
              <a:gd name="adj2" fmla="val 2272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Base class member</a:t>
            </a:r>
            <a:endParaRPr lang="bg-BG" sz="2400" b="1" dirty="0">
              <a:solidFill>
                <a:srgbClr val="FFFFFF"/>
              </a:solidFill>
            </a:endParaRPr>
          </a:p>
        </p:txBody>
      </p:sp>
      <p:sp>
        <p:nvSpPr>
          <p:cNvPr id="10" name="AutoShape 6"/>
          <p:cNvSpPr>
            <a:spLocks noChangeArrowheads="1"/>
          </p:cNvSpPr>
          <p:nvPr/>
        </p:nvSpPr>
        <p:spPr bwMode="auto">
          <a:xfrm>
            <a:off x="8523612" y="2590800"/>
            <a:ext cx="2050279" cy="533400"/>
          </a:xfrm>
          <a:prstGeom prst="wedgeRoundRectCallout">
            <a:avLst>
              <a:gd name="adj1" fmla="val -59817"/>
              <a:gd name="adj2" fmla="val -657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Local variable</a:t>
            </a:r>
            <a:endParaRPr lang="bg-BG" sz="2400" b="1" dirty="0">
              <a:solidFill>
                <a:srgbClr val="FFFFFF"/>
              </a:solidFill>
            </a:endParaRPr>
          </a:p>
        </p:txBody>
      </p:sp>
    </p:spTree>
    <p:extLst>
      <p:ext uri="{BB962C8B-B14F-4D97-AF65-F5344CB8AC3E}">
        <p14:creationId xmlns:p14="http://schemas.microsoft.com/office/powerpoint/2010/main" val="781457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sz="3200" b="1" dirty="0">
                <a:solidFill>
                  <a:schemeClr val="bg1"/>
                </a:solidFill>
                <a:latin typeface="Consolas" panose="020B0609020204030204" pitchFamily="49" charset="0"/>
              </a:rPr>
              <a:t>virtual</a:t>
            </a:r>
            <a:r>
              <a:rPr lang="en-US" dirty="0">
                <a:solidFill>
                  <a:schemeClr val="bg1"/>
                </a:solidFill>
              </a:rPr>
              <a:t> </a:t>
            </a:r>
            <a:r>
              <a:rPr lang="en-US" dirty="0"/>
              <a:t>– defines a method that </a:t>
            </a:r>
            <a:r>
              <a:rPr lang="en-US" b="1" dirty="0">
                <a:solidFill>
                  <a:schemeClr val="bg1"/>
                </a:solidFill>
              </a:rPr>
              <a:t>can be </a:t>
            </a:r>
            <a:r>
              <a:rPr lang="en-US" b="1" noProof="1">
                <a:solidFill>
                  <a:schemeClr val="bg1"/>
                </a:solidFill>
              </a:rPr>
              <a:t>overriden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Virtual Methods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25</a:t>
            </a:fld>
            <a:endParaRPr lang="en-US" dirty="0"/>
          </a:p>
        </p:txBody>
      </p:sp>
      <p:sp>
        <p:nvSpPr>
          <p:cNvPr id="7" name="Text Placeholder 5"/>
          <p:cNvSpPr txBox="1">
            <a:spLocks/>
          </p:cNvSpPr>
          <p:nvPr/>
        </p:nvSpPr>
        <p:spPr>
          <a:xfrm>
            <a:off x="2741612" y="2008801"/>
            <a:ext cx="6477000" cy="2155819"/>
          </a:xfrm>
          <a:prstGeom prst="rect">
            <a:avLst/>
          </a:prstGeom>
          <a:solidFill>
            <a:schemeClr val="tx1">
              <a:lumMod val="40000"/>
              <a:lumOff val="60000"/>
              <a:alpha val="15000"/>
            </a:schemeClr>
          </a:solidFill>
          <a:ln w="12700">
            <a:solidFill>
              <a:schemeClr val="tx1">
                <a:lumMod val="50000"/>
              </a:schemeClr>
            </a:solidFill>
          </a:ln>
        </p:spPr>
        <p:txBody>
          <a:bodyPr vert="horz" wrap="square" lIns="180000" tIns="108000" rIns="180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public class </a:t>
            </a:r>
            <a:r>
              <a:rPr lang="en-US" dirty="0">
                <a:solidFill>
                  <a:schemeClr val="bg1"/>
                </a:solidFill>
              </a:rPr>
              <a:t>Animal</a:t>
            </a:r>
          </a:p>
          <a:p>
            <a:r>
              <a:rPr lang="en-US" dirty="0"/>
              <a:t>{</a:t>
            </a:r>
          </a:p>
          <a:p>
            <a:r>
              <a:rPr lang="en-US" dirty="0"/>
              <a:t>  public </a:t>
            </a:r>
            <a:r>
              <a:rPr lang="en-US" dirty="0">
                <a:solidFill>
                  <a:schemeClr val="bg1"/>
                </a:solidFill>
              </a:rPr>
              <a:t>virtual</a:t>
            </a:r>
            <a:r>
              <a:rPr lang="en-US" dirty="0"/>
              <a:t> void Eat() { … }</a:t>
            </a:r>
          </a:p>
          <a:p>
            <a:r>
              <a:rPr lang="en-US" dirty="0"/>
              <a:t>}</a:t>
            </a:r>
          </a:p>
        </p:txBody>
      </p:sp>
      <p:sp>
        <p:nvSpPr>
          <p:cNvPr id="10" name="Text Placeholder 5"/>
          <p:cNvSpPr txBox="1">
            <a:spLocks/>
          </p:cNvSpPr>
          <p:nvPr/>
        </p:nvSpPr>
        <p:spPr>
          <a:xfrm>
            <a:off x="2743336" y="4168781"/>
            <a:ext cx="6475275" cy="2155819"/>
          </a:xfrm>
          <a:prstGeom prst="rect">
            <a:avLst/>
          </a:prstGeom>
          <a:solidFill>
            <a:schemeClr val="tx1">
              <a:lumMod val="40000"/>
              <a:lumOff val="60000"/>
              <a:alpha val="15000"/>
            </a:schemeClr>
          </a:solidFill>
          <a:ln w="12700">
            <a:solidFill>
              <a:schemeClr val="tx1">
                <a:lumMod val="50000"/>
              </a:schemeClr>
            </a:solidFill>
          </a:ln>
        </p:spPr>
        <p:txBody>
          <a:bodyPr vert="horz" wrap="square" lIns="180000" tIns="108000" rIns="180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public class Dog </a:t>
            </a:r>
            <a:r>
              <a:rPr lang="en-US" dirty="0">
                <a:solidFill>
                  <a:schemeClr val="bg1"/>
                </a:solidFill>
              </a:rPr>
              <a:t>:</a:t>
            </a:r>
            <a:r>
              <a:rPr lang="en-US" dirty="0"/>
              <a:t> Animal</a:t>
            </a:r>
          </a:p>
          <a:p>
            <a:r>
              <a:rPr lang="en-US" dirty="0"/>
              <a:t>{   </a:t>
            </a:r>
          </a:p>
          <a:p>
            <a:r>
              <a:rPr lang="en-US" dirty="0"/>
              <a:t>  public </a:t>
            </a:r>
            <a:r>
              <a:rPr lang="en-US" dirty="0">
                <a:solidFill>
                  <a:schemeClr val="bg1"/>
                </a:solidFill>
              </a:rPr>
              <a:t>override</a:t>
            </a:r>
            <a:r>
              <a:rPr lang="en-US" dirty="0"/>
              <a:t> void Eat() {}</a:t>
            </a:r>
          </a:p>
          <a:p>
            <a:r>
              <a:rPr lang="en-US" dirty="0"/>
              <a:t>}</a:t>
            </a:r>
          </a:p>
        </p:txBody>
      </p:sp>
    </p:spTree>
    <p:extLst>
      <p:ext uri="{BB962C8B-B14F-4D97-AF65-F5344CB8AC3E}">
        <p14:creationId xmlns:p14="http://schemas.microsoft.com/office/powerpoint/2010/main" val="332401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body" sz="quarter" idx="10"/>
          </p:nvPr>
        </p:nvSpPr>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bg-BG" dirty="0" smtClean="0">
                <a:latin typeface="+mn-lt"/>
              </a:rPr>
              <a:t>T</a:t>
            </a:r>
            <a:r>
              <a:rPr lang="bg-BG" altLang="bg-BG" dirty="0" smtClean="0">
                <a:latin typeface="+mn-lt"/>
              </a:rPr>
              <a:t>he </a:t>
            </a:r>
            <a:r>
              <a:rPr lang="bg-BG" altLang="bg-BG" b="1" dirty="0" smtClean="0">
                <a:solidFill>
                  <a:schemeClr val="bg1"/>
                </a:solidFill>
                <a:latin typeface="+mn-lt"/>
              </a:rPr>
              <a:t>sealed</a:t>
            </a:r>
            <a:r>
              <a:rPr lang="bg-BG" altLang="bg-BG" dirty="0" smtClean="0">
                <a:latin typeface="+mn-lt"/>
              </a:rPr>
              <a:t> modifier prevents other classes from </a:t>
            </a:r>
            <a:r>
              <a:rPr lang="bg-BG" altLang="bg-BG" b="1" dirty="0" smtClean="0">
                <a:solidFill>
                  <a:schemeClr val="bg1"/>
                </a:solidFill>
                <a:latin typeface="+mn-lt"/>
              </a:rPr>
              <a:t>inheriting</a:t>
            </a:r>
            <a:r>
              <a:rPr lang="bg-BG" altLang="bg-BG" dirty="0" smtClean="0">
                <a:latin typeface="+mn-lt"/>
              </a:rPr>
              <a:t> </a:t>
            </a:r>
            <a:r>
              <a:rPr lang="en-US" altLang="bg-BG" dirty="0" smtClean="0">
                <a:latin typeface="+mn-lt"/>
              </a:rPr>
              <a:t/>
            </a:r>
            <a:br>
              <a:rPr lang="en-US" altLang="bg-BG" dirty="0" smtClean="0">
                <a:latin typeface="+mn-lt"/>
              </a:rPr>
            </a:br>
            <a:r>
              <a:rPr lang="bg-BG" altLang="bg-BG" dirty="0" smtClean="0">
                <a:latin typeface="+mn-lt"/>
              </a:rPr>
              <a:t>from it</a:t>
            </a:r>
            <a:endParaRPr lang="en-US" altLang="bg-BG" dirty="0" smtClean="0">
              <a:latin typeface="+mn-lt"/>
            </a:endParaRPr>
          </a:p>
          <a:p>
            <a:pPr lvl="0"/>
            <a:r>
              <a:rPr lang="en-US" altLang="bg-BG" dirty="0" smtClean="0">
                <a:latin typeface="+mn-lt"/>
              </a:rPr>
              <a:t>You can use the </a:t>
            </a:r>
            <a:r>
              <a:rPr lang="en-US" altLang="bg-BG" b="1" dirty="0" smtClean="0">
                <a:solidFill>
                  <a:schemeClr val="bg1"/>
                </a:solidFill>
                <a:latin typeface="+mn-lt"/>
              </a:rPr>
              <a:t>sealed</a:t>
            </a:r>
            <a:r>
              <a:rPr lang="en-US" altLang="bg-BG" dirty="0" smtClean="0">
                <a:latin typeface="+mn-lt"/>
              </a:rPr>
              <a:t> modifier on a </a:t>
            </a:r>
            <a:r>
              <a:rPr lang="en-US" altLang="bg-BG" b="1" dirty="0" smtClean="0">
                <a:solidFill>
                  <a:schemeClr val="bg1"/>
                </a:solidFill>
                <a:latin typeface="+mn-lt"/>
              </a:rPr>
              <a:t>method</a:t>
            </a:r>
            <a:r>
              <a:rPr lang="en-US" altLang="bg-BG" dirty="0" smtClean="0">
                <a:latin typeface="+mn-lt"/>
              </a:rPr>
              <a:t> or a </a:t>
            </a:r>
            <a:r>
              <a:rPr lang="en-US" altLang="bg-BG" b="1" dirty="0" smtClean="0">
                <a:solidFill>
                  <a:schemeClr val="bg1"/>
                </a:solidFill>
                <a:latin typeface="+mn-lt"/>
              </a:rPr>
              <a:t>property</a:t>
            </a:r>
            <a:r>
              <a:rPr lang="en-US" altLang="bg-BG" dirty="0" smtClean="0">
                <a:latin typeface="+mn-lt"/>
              </a:rPr>
              <a:t> </a:t>
            </a:r>
            <a:br>
              <a:rPr lang="en-US" altLang="bg-BG" dirty="0" smtClean="0">
                <a:latin typeface="+mn-lt"/>
              </a:rPr>
            </a:br>
            <a:r>
              <a:rPr lang="en-US" altLang="bg-BG" dirty="0" smtClean="0">
                <a:latin typeface="+mn-lt"/>
              </a:rPr>
              <a:t>in a </a:t>
            </a:r>
            <a:r>
              <a:rPr lang="en-US" altLang="bg-BG" b="1" dirty="0" smtClean="0">
                <a:solidFill>
                  <a:schemeClr val="bg1"/>
                </a:solidFill>
                <a:latin typeface="+mn-lt"/>
              </a:rPr>
              <a:t>base</a:t>
            </a:r>
            <a:r>
              <a:rPr lang="en-US" altLang="bg-BG" dirty="0" smtClean="0">
                <a:latin typeface="+mn-lt"/>
              </a:rPr>
              <a:t> class:</a:t>
            </a:r>
          </a:p>
          <a:p>
            <a:r>
              <a:rPr lang="en-US" altLang="bg-BG" sz="3400" dirty="0" smtClean="0">
                <a:latin typeface="+mn-lt"/>
              </a:rPr>
              <a:t>It enables you to </a:t>
            </a:r>
            <a:r>
              <a:rPr lang="en-US" altLang="bg-BG" sz="3400" b="1" dirty="0" smtClean="0">
                <a:solidFill>
                  <a:schemeClr val="bg1"/>
                </a:solidFill>
                <a:latin typeface="+mn-lt"/>
              </a:rPr>
              <a:t>allow classes </a:t>
            </a:r>
            <a:r>
              <a:rPr lang="en-US" altLang="bg-BG" sz="3400" dirty="0" smtClean="0">
                <a:latin typeface="+mn-lt"/>
              </a:rPr>
              <a:t>to </a:t>
            </a:r>
            <a:r>
              <a:rPr lang="en-US" altLang="bg-BG" sz="3400" b="1" dirty="0" smtClean="0">
                <a:solidFill>
                  <a:schemeClr val="bg1"/>
                </a:solidFill>
                <a:latin typeface="+mn-lt"/>
              </a:rPr>
              <a:t>derive</a:t>
            </a:r>
            <a:r>
              <a:rPr lang="en-US" altLang="bg-BG" sz="3400" dirty="0" smtClean="0">
                <a:latin typeface="+mn-lt"/>
              </a:rPr>
              <a:t> from your class</a:t>
            </a:r>
          </a:p>
          <a:p>
            <a:pPr>
              <a:buClr>
                <a:schemeClr val="tx1"/>
              </a:buClr>
            </a:pPr>
            <a:r>
              <a:rPr lang="en-US" altLang="bg-BG" sz="3400" b="1" dirty="0" smtClean="0">
                <a:solidFill>
                  <a:schemeClr val="bg1"/>
                </a:solidFill>
                <a:latin typeface="+mn-lt"/>
              </a:rPr>
              <a:t>Prevents</a:t>
            </a:r>
            <a:r>
              <a:rPr lang="en-US" altLang="bg-BG" sz="3400" dirty="0" smtClean="0">
                <a:latin typeface="+mn-lt"/>
              </a:rPr>
              <a:t> the </a:t>
            </a:r>
            <a:r>
              <a:rPr lang="en-US" altLang="bg-BG" sz="3400" b="1" dirty="0" smtClean="0">
                <a:solidFill>
                  <a:schemeClr val="bg1"/>
                </a:solidFill>
                <a:latin typeface="+mn-lt"/>
              </a:rPr>
              <a:t>overriding</a:t>
            </a:r>
            <a:r>
              <a:rPr lang="en-US" altLang="bg-BG" sz="3400" dirty="0" smtClean="0">
                <a:latin typeface="+mn-lt"/>
              </a:rPr>
              <a:t> of specific </a:t>
            </a:r>
            <a:r>
              <a:rPr lang="en-US" altLang="bg-BG" sz="3400" b="1" dirty="0" smtClean="0">
                <a:solidFill>
                  <a:schemeClr val="bg1"/>
                </a:solidFill>
                <a:latin typeface="+mn-lt"/>
              </a:rPr>
              <a:t>virtual</a:t>
            </a:r>
            <a:r>
              <a:rPr lang="en-US" altLang="bg-BG" sz="3400" dirty="0" smtClean="0">
                <a:latin typeface="+mn-lt"/>
              </a:rPr>
              <a:t> </a:t>
            </a:r>
            <a:r>
              <a:rPr lang="en-US" altLang="bg-BG" sz="3400" b="1" dirty="0" smtClean="0">
                <a:solidFill>
                  <a:schemeClr val="bg1"/>
                </a:solidFill>
                <a:latin typeface="+mn-lt"/>
              </a:rPr>
              <a:t>methods</a:t>
            </a:r>
            <a:r>
              <a:rPr lang="en-US" altLang="bg-BG" sz="3400" dirty="0" smtClean="0">
                <a:latin typeface="+mn-lt"/>
              </a:rPr>
              <a:t> and </a:t>
            </a:r>
            <a:br>
              <a:rPr lang="en-US" altLang="bg-BG" sz="3400" dirty="0" smtClean="0">
                <a:latin typeface="+mn-lt"/>
              </a:rPr>
            </a:br>
            <a:r>
              <a:rPr lang="en-US" altLang="bg-BG" sz="3400" noProof="1" smtClean="0">
                <a:latin typeface="+mn-lt"/>
              </a:rPr>
              <a:t>properties</a:t>
            </a:r>
            <a:endParaRPr lang="en-US" altLang="bg-BG" sz="3400" noProof="1" smtClean="0">
              <a:latin typeface="+mn-lt"/>
            </a:endParaRPr>
          </a:p>
          <a:p>
            <a:pPr lvl="0"/>
            <a:endParaRPr lang="bg-BG" altLang="bg-BG" dirty="0" smtClean="0"/>
          </a:p>
        </p:txBody>
      </p:sp>
      <p:sp>
        <p:nvSpPr>
          <p:cNvPr id="4" name="Title 3"/>
          <p:cNvSpPr>
            <a:spLocks noGrp="1"/>
          </p:cNvSpPr>
          <p:nvPr>
            <p:ph type="title"/>
          </p:nvPr>
        </p:nvSpPr>
        <p:spPr/>
        <p:txBody>
          <a:bodyPr/>
          <a:lstStyle/>
          <a:p>
            <a:r>
              <a:rPr lang="en-US" dirty="0" smtClean="0"/>
              <a:t>Sealed Modifier</a:t>
            </a:r>
            <a:endParaRPr lang="bg-BG"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26</a:t>
            </a:fld>
            <a:endParaRPr lang="en-US" dirty="0"/>
          </a:p>
        </p:txBody>
      </p:sp>
    </p:spTree>
    <p:extLst>
      <p:ext uri="{BB962C8B-B14F-4D97-AF65-F5344CB8AC3E}">
        <p14:creationId xmlns:p14="http://schemas.microsoft.com/office/powerpoint/2010/main" val="35963566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We can </a:t>
            </a:r>
            <a:r>
              <a:rPr lang="en-US" b="1" dirty="0">
                <a:solidFill>
                  <a:schemeClr val="bg1"/>
                </a:solidFill>
              </a:rPr>
              <a:t>extend a class </a:t>
            </a:r>
            <a:r>
              <a:rPr lang="en-US" dirty="0"/>
              <a:t>that we </a:t>
            </a:r>
            <a:r>
              <a:rPr lang="en-US" b="1" dirty="0">
                <a:solidFill>
                  <a:schemeClr val="bg1"/>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27</a:t>
            </a:fld>
            <a:endParaRPr lang="en-US" dirty="0"/>
          </a:p>
        </p:txBody>
      </p:sp>
      <p:sp>
        <p:nvSpPr>
          <p:cNvPr id="8" name="Rectangle: Rounded Corners 7"/>
          <p:cNvSpPr/>
          <p:nvPr/>
        </p:nvSpPr>
        <p:spPr>
          <a:xfrm>
            <a:off x="3541712" y="2209800"/>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9" name="Rectangle: Rounded Corners 8"/>
          <p:cNvSpPr/>
          <p:nvPr/>
        </p:nvSpPr>
        <p:spPr>
          <a:xfrm>
            <a:off x="3784420" y="3072099"/>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noProof="1">
                <a:solidFill>
                  <a:schemeClr val="bg2"/>
                </a:solidFill>
              </a:rPr>
              <a:t>List</a:t>
            </a:r>
          </a:p>
        </p:txBody>
      </p:sp>
      <p:sp>
        <p:nvSpPr>
          <p:cNvPr id="11" name="Rectangle: Rounded Corners 10"/>
          <p:cNvSpPr/>
          <p:nvPr/>
        </p:nvSpPr>
        <p:spPr>
          <a:xfrm>
            <a:off x="3250819" y="5334000"/>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noProof="1">
                <a:solidFill>
                  <a:schemeClr val="bg2"/>
                </a:solidFill>
              </a:rPr>
              <a:t>CustomList</a:t>
            </a:r>
          </a:p>
        </p:txBody>
      </p:sp>
      <p:sp>
        <p:nvSpPr>
          <p:cNvPr id="15" name="AutoShape 6"/>
          <p:cNvSpPr>
            <a:spLocks noChangeArrowheads="1"/>
          </p:cNvSpPr>
          <p:nvPr/>
        </p:nvSpPr>
        <p:spPr bwMode="auto">
          <a:xfrm>
            <a:off x="4494212" y="4441039"/>
            <a:ext cx="1257301" cy="433200"/>
          </a:xfrm>
          <a:prstGeom prst="wedgeRoundRectCallout">
            <a:avLst>
              <a:gd name="adj1" fmla="val 63856"/>
              <a:gd name="adj2" fmla="val -3045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Extends</a:t>
            </a:r>
            <a:endParaRPr lang="bg-BG" sz="2400" b="1" dirty="0">
              <a:solidFill>
                <a:srgbClr val="FFFFFF"/>
              </a:solidFill>
            </a:endParaRPr>
          </a:p>
        </p:txBody>
      </p:sp>
      <p:sp>
        <p:nvSpPr>
          <p:cNvPr id="12" name="Arrow: Right 29"/>
          <p:cNvSpPr/>
          <p:nvPr/>
        </p:nvSpPr>
        <p:spPr>
          <a:xfrm rot="16200000">
            <a:off x="5375478" y="4380204"/>
            <a:ext cx="1527973" cy="2368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06505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5"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an </a:t>
            </a:r>
            <a:r>
              <a:rPr lang="en-US" dirty="0" smtClean="0"/>
              <a:t>list </a:t>
            </a:r>
            <a:r>
              <a:rPr lang="en-US" dirty="0"/>
              <a:t>that has</a:t>
            </a:r>
          </a:p>
          <a:p>
            <a:pPr lvl="1">
              <a:lnSpc>
                <a:spcPct val="100000"/>
              </a:lnSpc>
            </a:pPr>
            <a:r>
              <a:rPr lang="en-US" dirty="0"/>
              <a:t>All functionality of a </a:t>
            </a:r>
            <a:r>
              <a:rPr lang="en-US" b="1" noProof="1">
                <a:solidFill>
                  <a:schemeClr val="bg1"/>
                </a:solidFill>
                <a:latin typeface="Consolas" panose="020B0609020204030204" pitchFamily="49" charset="0"/>
              </a:rPr>
              <a:t>List&lt;string&gt;</a:t>
            </a:r>
          </a:p>
          <a:p>
            <a:pPr lvl="1">
              <a:lnSpc>
                <a:spcPct val="100000"/>
              </a:lnSpc>
            </a:pPr>
            <a:r>
              <a:rPr lang="en-US" dirty="0" smtClean="0"/>
              <a:t>Method </a:t>
            </a:r>
            <a:r>
              <a:rPr lang="en-US" dirty="0"/>
              <a:t>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List</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28</a:t>
            </a:fld>
            <a:endParaRPr lang="en-US" dirty="0"/>
          </a:p>
        </p:txBody>
      </p:sp>
      <p:sp>
        <p:nvSpPr>
          <p:cNvPr id="18" name="Rectangle: Rounded Corners 17"/>
          <p:cNvSpPr/>
          <p:nvPr/>
        </p:nvSpPr>
        <p:spPr>
          <a:xfrm>
            <a:off x="3517248" y="3505200"/>
            <a:ext cx="4305300" cy="16002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19" name="Rectangle: Rounded Corners 18"/>
          <p:cNvSpPr/>
          <p:nvPr/>
        </p:nvSpPr>
        <p:spPr>
          <a:xfrm>
            <a:off x="3728223" y="4212085"/>
            <a:ext cx="3903055"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af-ZA" sz="2800" b="1" noProof="1">
                <a:solidFill>
                  <a:schemeClr val="bg2"/>
                </a:solidFill>
              </a:rPr>
              <a:t>List&lt;string&gt;</a:t>
            </a:r>
            <a:endParaRPr lang="en-GB" sz="2800" b="1" noProof="1">
              <a:solidFill>
                <a:schemeClr val="bg2"/>
              </a:solidFill>
            </a:endParaRPr>
          </a:p>
        </p:txBody>
      </p:sp>
      <p:sp>
        <p:nvSpPr>
          <p:cNvPr id="20" name="Rectangle: Rounded Corners 19"/>
          <p:cNvSpPr/>
          <p:nvPr/>
        </p:nvSpPr>
        <p:spPr>
          <a:xfrm>
            <a:off x="3332034" y="5638800"/>
            <a:ext cx="4695434"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solidFill>
                  <a:schemeClr val="bg2"/>
                </a:solidFill>
              </a:rPr>
              <a:t>RandomList</a:t>
            </a:r>
            <a:endParaRPr lang="en-GB" sz="2800" b="1" noProof="1">
              <a:solidFill>
                <a:schemeClr val="bg2"/>
              </a:solidFill>
            </a:endParaRPr>
          </a:p>
        </p:txBody>
      </p:sp>
      <p:sp>
        <p:nvSpPr>
          <p:cNvPr id="22" name="AutoShape 6"/>
          <p:cNvSpPr>
            <a:spLocks noChangeArrowheads="1"/>
          </p:cNvSpPr>
          <p:nvPr/>
        </p:nvSpPr>
        <p:spPr bwMode="auto">
          <a:xfrm>
            <a:off x="8362298" y="5448247"/>
            <a:ext cx="3523314" cy="645714"/>
          </a:xfrm>
          <a:prstGeom prst="wedgeRoundRectCallout">
            <a:avLst>
              <a:gd name="adj1" fmla="val -53781"/>
              <a:gd name="adj2" fmla="val -97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a:t>
            </a:r>
            <a:r>
              <a:rPr lang="en-US" sz="2400" b="1" noProof="1">
                <a:solidFill>
                  <a:srgbClr val="FFFFFF"/>
                </a:solidFill>
              </a:rPr>
              <a:t>RandomElement</a:t>
            </a:r>
            <a:r>
              <a:rPr lang="en-US" sz="2400" b="1" dirty="0">
                <a:solidFill>
                  <a:srgbClr val="FFFFFF"/>
                </a:solidFill>
              </a:rPr>
              <a:t>():string</a:t>
            </a:r>
            <a:endParaRPr lang="bg-BG" sz="2400" b="1" dirty="0">
              <a:solidFill>
                <a:srgbClr val="FFFFFF"/>
              </a:solidFill>
            </a:endParaRPr>
          </a:p>
        </p:txBody>
      </p:sp>
      <p:sp>
        <p:nvSpPr>
          <p:cNvPr id="11" name="Arrow: Right 29"/>
          <p:cNvSpPr/>
          <p:nvPr/>
        </p:nvSpPr>
        <p:spPr>
          <a:xfrm rot="16200000">
            <a:off x="5286489" y="5058736"/>
            <a:ext cx="766818" cy="22577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49932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sz="4000" dirty="0" smtClean="0"/>
              <a:t>Random List</a:t>
            </a:r>
            <a:endParaRPr lang="bg-BG" sz="4000" dirty="0"/>
          </a:p>
        </p:txBody>
      </p:sp>
      <p:sp>
        <p:nvSpPr>
          <p:cNvPr id="5" name="Slide Number Placeholder 4"/>
          <p:cNvSpPr>
            <a:spLocks noGrp="1"/>
          </p:cNvSpPr>
          <p:nvPr>
            <p:ph type="sldNum" sz="quarter" idx="4294967295"/>
          </p:nvPr>
        </p:nvSpPr>
        <p:spPr>
          <a:xfrm>
            <a:off x="11760200" y="6524625"/>
            <a:ext cx="428625" cy="196850"/>
          </a:xfrm>
        </p:spPr>
        <p:txBody>
          <a:bodyPr/>
          <a:lstStyle/>
          <a:p>
            <a:fld id="{C014DD1E-5D91-48A3-AD6D-45FBA980D106}" type="slidenum">
              <a:rPr lang="en-US" smtClean="0"/>
              <a:pPr/>
              <a:t>29</a:t>
            </a:fld>
            <a:endParaRPr lang="en-US" dirty="0"/>
          </a:p>
        </p:txBody>
      </p:sp>
      <p:sp>
        <p:nvSpPr>
          <p:cNvPr id="11" name="Text Placeholder 5"/>
          <p:cNvSpPr txBox="1">
            <a:spLocks/>
          </p:cNvSpPr>
          <p:nvPr/>
        </p:nvSpPr>
        <p:spPr>
          <a:xfrm>
            <a:off x="1827212" y="1301432"/>
            <a:ext cx="8610600" cy="4946968"/>
          </a:xfrm>
          <a:prstGeom prst="rect">
            <a:avLst/>
          </a:prstGeom>
          <a:solidFill>
            <a:schemeClr val="tx1">
              <a:lumMod val="40000"/>
              <a:lumOff val="60000"/>
              <a:alpha val="15000"/>
            </a:schemeClr>
          </a:solidFill>
          <a:ln w="12700">
            <a:solidFill>
              <a:schemeClr val="tx1">
                <a:lumMod val="50000"/>
              </a:schemeClr>
            </a:solidFill>
          </a:ln>
        </p:spPr>
        <p:txBody>
          <a:bodyPr vert="horz" wrap="square" lIns="180000" tIns="108000" rIns="180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spcAft>
                <a:spcPts val="300"/>
              </a:spcAft>
            </a:pPr>
            <a:r>
              <a:rPr lang="en-US" dirty="0"/>
              <a:t>public class RandomList </a:t>
            </a:r>
            <a:r>
              <a:rPr lang="en-US" dirty="0">
                <a:solidFill>
                  <a:schemeClr val="bg1"/>
                </a:solidFill>
              </a:rPr>
              <a:t>: List&lt;string&gt; </a:t>
            </a:r>
            <a:r>
              <a:rPr lang="en-US" dirty="0"/>
              <a:t>{</a:t>
            </a:r>
          </a:p>
          <a:p>
            <a:pPr>
              <a:spcAft>
                <a:spcPts val="300"/>
              </a:spcAft>
            </a:pPr>
            <a:r>
              <a:rPr lang="en-US" dirty="0"/>
              <a:t>  private Random rnd; </a:t>
            </a:r>
            <a:r>
              <a:rPr lang="en-US" dirty="0">
                <a:solidFill>
                  <a:schemeClr val="accent2"/>
                </a:solidFill>
              </a:rPr>
              <a:t>//TODO:</a:t>
            </a:r>
            <a:r>
              <a:rPr lang="en-US" i="1" dirty="0">
                <a:solidFill>
                  <a:schemeClr val="accent2"/>
                </a:solidFill>
              </a:rPr>
              <a:t> Add constructor</a:t>
            </a:r>
          </a:p>
          <a:p>
            <a:pPr>
              <a:spcAft>
                <a:spcPts val="300"/>
              </a:spcAft>
            </a:pPr>
            <a:r>
              <a:rPr lang="en-US" dirty="0"/>
              <a:t>  public string </a:t>
            </a:r>
            <a:r>
              <a:rPr lang="en-US" dirty="0">
                <a:solidFill>
                  <a:schemeClr val="bg1"/>
                </a:solidFill>
              </a:rPr>
              <a:t>RemoveRandomElement</a:t>
            </a:r>
            <a:r>
              <a:rPr lang="en-US" dirty="0"/>
              <a:t>()</a:t>
            </a:r>
          </a:p>
          <a:p>
            <a:pPr>
              <a:spcAft>
                <a:spcPts val="300"/>
              </a:spcAft>
            </a:pPr>
            <a:r>
              <a:rPr lang="en-US" dirty="0"/>
              <a:t>  {</a:t>
            </a:r>
          </a:p>
          <a:p>
            <a:pPr>
              <a:spcAft>
                <a:spcPts val="300"/>
              </a:spcAft>
            </a:pPr>
            <a:r>
              <a:rPr lang="en-US" dirty="0"/>
              <a:t>    int index = </a:t>
            </a:r>
            <a:r>
              <a:rPr lang="en-US" noProof="1" smtClean="0"/>
              <a:t>rnd.Next(0, this.Count);</a:t>
            </a:r>
          </a:p>
          <a:p>
            <a:pPr>
              <a:spcAft>
                <a:spcPts val="300"/>
              </a:spcAft>
            </a:pPr>
            <a:r>
              <a:rPr lang="en-US" dirty="0" smtClean="0"/>
              <a:t>    </a:t>
            </a:r>
            <a:r>
              <a:rPr lang="en-US" dirty="0"/>
              <a:t>string str = </a:t>
            </a:r>
            <a:r>
              <a:rPr lang="en-US" dirty="0" smtClean="0"/>
              <a:t>this[index</a:t>
            </a:r>
            <a:r>
              <a:rPr lang="en-US" dirty="0"/>
              <a:t>];</a:t>
            </a:r>
          </a:p>
          <a:p>
            <a:pPr>
              <a:spcAft>
                <a:spcPts val="300"/>
              </a:spcAft>
            </a:pPr>
            <a:r>
              <a:rPr lang="en-US" noProof="1" smtClean="0"/>
              <a:t>    this.RemoveAt(index</a:t>
            </a:r>
            <a:r>
              <a:rPr lang="en-US" dirty="0" smtClean="0"/>
              <a:t>);</a:t>
            </a:r>
            <a:endParaRPr lang="en-US" dirty="0"/>
          </a:p>
          <a:p>
            <a:pPr>
              <a:spcAft>
                <a:spcPts val="300"/>
              </a:spcAft>
            </a:pPr>
            <a:r>
              <a:rPr lang="en-US" dirty="0"/>
              <a:t>    return str;</a:t>
            </a:r>
          </a:p>
          <a:p>
            <a:pPr>
              <a:spcAft>
                <a:spcPts val="300"/>
              </a:spcAft>
            </a:pPr>
            <a:r>
              <a:rPr lang="en-US" dirty="0"/>
              <a:t>  } </a:t>
            </a:r>
          </a:p>
          <a:p>
            <a:pPr>
              <a:spcAft>
                <a:spcPts val="300"/>
              </a:spcAft>
            </a:pPr>
            <a:r>
              <a:rPr lang="en-US" dirty="0"/>
              <a:t>}</a:t>
            </a:r>
          </a:p>
        </p:txBody>
      </p:sp>
      <p:sp>
        <p:nvSpPr>
          <p:cNvPr id="6" name="TextBox 6">
            <a:extLst>
              <a:ext uri="{FF2B5EF4-FFF2-40B4-BE49-F238E27FC236}">
                <a16:creationId xmlns:a16="http://schemas.microsoft.com/office/drawing/2014/main" id="{15A723FC-18A1-427A-A31E-0CAED8622B76}"/>
              </a:ext>
            </a:extLst>
          </p:cNvPr>
          <p:cNvSpPr txBox="1"/>
          <p:nvPr/>
        </p:nvSpPr>
        <p:spPr>
          <a:xfrm>
            <a:off x="798512" y="6447303"/>
            <a:ext cx="10591800" cy="369332"/>
          </a:xfrm>
          <a:prstGeom prst="rect">
            <a:avLst/>
          </a:prstGeom>
          <a:noFill/>
        </p:spPr>
        <p:txBody>
          <a:bodyPr wrap="square" rtlCol="0">
            <a:spAutoFit/>
          </a:bodyPr>
          <a:lstStyle/>
          <a:p>
            <a:pPr algn="ctr"/>
            <a:r>
              <a:rPr lang="en-US" dirty="0"/>
              <a:t>Check your solution here</a:t>
            </a:r>
            <a:r>
              <a:rPr lang="en-US" dirty="0" smtClean="0"/>
              <a:t>: </a:t>
            </a:r>
            <a:r>
              <a:rPr lang="en-US" dirty="0">
                <a:hlinkClick r:id="rId3"/>
              </a:rPr>
              <a:t>https://judge.softuni.bg/Contests/1499/Inheritance-Lab</a:t>
            </a:r>
            <a:endParaRPr lang="en-US" dirty="0"/>
          </a:p>
        </p:txBody>
      </p:sp>
    </p:spTree>
    <p:extLst>
      <p:ext uri="{BB962C8B-B14F-4D97-AF65-F5344CB8AC3E}">
        <p14:creationId xmlns:p14="http://schemas.microsoft.com/office/powerpoint/2010/main" val="1440808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smtClean="0"/>
              <a:t>#</a:t>
            </a:r>
            <a:r>
              <a:rPr lang="en-US" sz="11500" b="1" noProof="1" smtClean="0"/>
              <a:t>csharp</a:t>
            </a:r>
            <a:r>
              <a:rPr lang="bg-BG" sz="11500" b="1" dirty="0" smtClean="0"/>
              <a:t>-</a:t>
            </a:r>
            <a:r>
              <a:rPr lang="en-US" sz="11500" b="1" noProof="1" smtClean="0"/>
              <a:t>advanced</a:t>
            </a:r>
            <a:endParaRPr lang="en-US" sz="11500" noProof="1"/>
          </a:p>
        </p:txBody>
      </p:sp>
      <p:sp>
        <p:nvSpPr>
          <p:cNvPr id="6" name="Title 3"/>
          <p:cNvSpPr>
            <a:spLocks noGrp="1"/>
          </p:cNvSpPr>
          <p:nvPr>
            <p:ph type="title"/>
          </p:nvPr>
        </p:nvSpPr>
        <p:spPr/>
        <p:txBody>
          <a:bodyPr/>
          <a:lstStyle/>
          <a:p>
            <a:r>
              <a:rPr lang="en-US" dirty="0"/>
              <a:t>Have a Question?</a:t>
            </a:r>
          </a:p>
        </p:txBody>
      </p:sp>
      <p:sp>
        <p:nvSpPr>
          <p:cNvPr id="2" name="Slide Number Placeholder 1"/>
          <p:cNvSpPr>
            <a:spLocks noGrp="1"/>
          </p:cNvSpPr>
          <p:nvPr>
            <p:ph type="sldNum" sz="quarter" idx="13"/>
          </p:nvPr>
        </p:nvSpPr>
        <p:spPr/>
        <p:txBody>
          <a:bodyPr/>
          <a:lstStyle/>
          <a:p>
            <a:fld id="{C014DD1E-5D91-48A3-AD6D-45FBA980D106}" type="slidenum">
              <a:rPr lang="en-US" smtClean="0"/>
              <a:pPr/>
              <a:t>3</a:t>
            </a:fld>
            <a:endParaRPr lang="en-US" dirty="0"/>
          </a:p>
        </p:txBody>
      </p:sp>
    </p:spTree>
    <p:extLst>
      <p:ext uri="{BB962C8B-B14F-4D97-AF65-F5344CB8AC3E}">
        <p14:creationId xmlns:p14="http://schemas.microsoft.com/office/powerpoint/2010/main" val="861354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3C9E5-A56C-494E-9FBC-FA93BD245733}"/>
              </a:ext>
            </a:extLst>
          </p:cNvPr>
          <p:cNvSpPr>
            <a:spLocks noGrp="1"/>
          </p:cNvSpPr>
          <p:nvPr>
            <p:ph type="body" sz="quarter" idx="10"/>
          </p:nvPr>
        </p:nvSpPr>
        <p:spPr/>
        <p:txBody>
          <a:bodyPr/>
          <a:lstStyle/>
          <a:p>
            <a:r>
              <a:rPr lang="en-GB" dirty="0"/>
              <a:t>Types of Class Reuse</a:t>
            </a:r>
          </a:p>
        </p:txBody>
      </p:sp>
      <p:sp>
        <p:nvSpPr>
          <p:cNvPr id="3" name="Text Placeholder 2">
            <a:extLst>
              <a:ext uri="{FF2B5EF4-FFF2-40B4-BE49-F238E27FC236}">
                <a16:creationId xmlns:a16="http://schemas.microsoft.com/office/drawing/2014/main" id="{60C15449-09B5-42ED-BD42-447201C7A1FD}"/>
              </a:ext>
            </a:extLst>
          </p:cNvPr>
          <p:cNvSpPr>
            <a:spLocks noGrp="1"/>
          </p:cNvSpPr>
          <p:nvPr>
            <p:ph type="body" sz="quarter" idx="11"/>
          </p:nvPr>
        </p:nvSpPr>
        <p:spPr/>
        <p:txBody>
          <a:bodyPr/>
          <a:lstStyle/>
          <a:p>
            <a:r>
              <a:rPr lang="en-US" dirty="0"/>
              <a:t>Extension, Composition, Delegation</a:t>
            </a:r>
          </a:p>
        </p:txBody>
      </p:sp>
      <p:pic>
        <p:nvPicPr>
          <p:cNvPr id="3076" name="Picture 4" descr="Related image">
            <a:extLst>
              <a:ext uri="{FF2B5EF4-FFF2-40B4-BE49-F238E27FC236}">
                <a16:creationId xmlns:a16="http://schemas.microsoft.com/office/drawing/2014/main" id="{713CFCD4-F176-4A56-9E34-2908C705CC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8012" y="990600"/>
            <a:ext cx="3307214"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6567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GB" sz="3600" b="1" dirty="0">
                <a:solidFill>
                  <a:schemeClr val="bg1"/>
                </a:solidFill>
              </a:rPr>
              <a:t>Duplicate code </a:t>
            </a:r>
            <a:r>
              <a:rPr lang="en-GB" sz="3600" dirty="0"/>
              <a:t>is error prone</a:t>
            </a:r>
          </a:p>
          <a:p>
            <a:pPr>
              <a:buClr>
                <a:schemeClr val="tx1"/>
              </a:buClr>
            </a:pPr>
            <a:r>
              <a:rPr lang="en-GB" sz="3600" b="1" dirty="0">
                <a:solidFill>
                  <a:schemeClr val="bg1"/>
                </a:solidFill>
              </a:rPr>
              <a:t>Reuse classes </a:t>
            </a:r>
            <a:r>
              <a:rPr lang="en-GB" sz="3600" dirty="0"/>
              <a:t>through </a:t>
            </a:r>
            <a:r>
              <a:rPr lang="en-GB" sz="3600" b="1" dirty="0">
                <a:solidFill>
                  <a:schemeClr val="bg1"/>
                </a:solidFill>
              </a:rPr>
              <a:t>extension</a:t>
            </a:r>
          </a:p>
          <a:p>
            <a:r>
              <a:rPr lang="en-GB" sz="3600"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2" name="Slide Number Placeholder 1"/>
          <p:cNvSpPr>
            <a:spLocks noGrp="1"/>
          </p:cNvSpPr>
          <p:nvPr>
            <p:ph type="sldNum" sz="quarter" idx="13"/>
          </p:nvPr>
        </p:nvSpPr>
        <p:spPr/>
        <p:txBody>
          <a:bodyPr/>
          <a:lstStyle/>
          <a:p>
            <a:fld id="{C014DD1E-5D91-48A3-AD6D-45FBA980D106}" type="slidenum">
              <a:rPr lang="en-US" smtClean="0">
                <a:solidFill>
                  <a:prstClr val="white">
                    <a:tint val="75000"/>
                  </a:prstClr>
                </a:solidFill>
              </a:rPr>
              <a:pPr/>
              <a:t>31</a:t>
            </a:fld>
            <a:endParaRPr lang="en-US" dirty="0">
              <a:solidFill>
                <a:prstClr val="white">
                  <a:tint val="75000"/>
                </a:prstClr>
              </a:solidFill>
            </a:endParaRPr>
          </a:p>
        </p:txBody>
      </p:sp>
      <p:sp>
        <p:nvSpPr>
          <p:cNvPr id="11" name="Rectangle: Rounded Corners 10"/>
          <p:cNvSpPr/>
          <p:nvPr/>
        </p:nvSpPr>
        <p:spPr>
          <a:xfrm>
            <a:off x="3427412" y="3429000"/>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12" name="Rectangle: Rounded Corners 11"/>
          <p:cNvSpPr/>
          <p:nvPr/>
        </p:nvSpPr>
        <p:spPr>
          <a:xfrm>
            <a:off x="3670120" y="4291299"/>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List</a:t>
            </a:r>
            <a:r>
              <a:rPr lang="bg-BG" sz="2800" b="1" noProof="1">
                <a:solidFill>
                  <a:schemeClr val="bg2"/>
                </a:solidFill>
              </a:rPr>
              <a:t>&lt;</a:t>
            </a:r>
            <a:r>
              <a:rPr lang="af-ZA" sz="2800" b="1" noProof="1">
                <a:solidFill>
                  <a:schemeClr val="bg2"/>
                </a:solidFill>
              </a:rPr>
              <a:t>string</a:t>
            </a:r>
            <a:r>
              <a:rPr lang="bg-BG" sz="2800" b="1" noProof="1">
                <a:solidFill>
                  <a:schemeClr val="bg2"/>
                </a:solidFill>
              </a:rPr>
              <a:t>&gt;</a:t>
            </a:r>
            <a:endParaRPr lang="en-GB" sz="2800" b="1" noProof="1">
              <a:solidFill>
                <a:schemeClr val="bg2"/>
              </a:solidFill>
            </a:endParaRPr>
          </a:p>
        </p:txBody>
      </p:sp>
      <p:sp>
        <p:nvSpPr>
          <p:cNvPr id="13" name="Rectangle: Rounded Corners 12"/>
          <p:cNvSpPr/>
          <p:nvPr/>
        </p:nvSpPr>
        <p:spPr>
          <a:xfrm>
            <a:off x="3136519" y="5662900"/>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CustomList</a:t>
            </a:r>
          </a:p>
        </p:txBody>
      </p:sp>
      <p:sp>
        <p:nvSpPr>
          <p:cNvPr id="10" name="Arrow: Right 29"/>
          <p:cNvSpPr/>
          <p:nvPr/>
        </p:nvSpPr>
        <p:spPr>
          <a:xfrm rot="16200000">
            <a:off x="5694661" y="5152215"/>
            <a:ext cx="661007" cy="19208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767263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Using classes to </a:t>
            </a:r>
            <a:r>
              <a:rPr lang="en-GB" b="1" dirty="0">
                <a:solidFill>
                  <a:schemeClr val="bg1"/>
                </a:solidFill>
              </a:rPr>
              <a:t>define</a:t>
            </a:r>
            <a:r>
              <a:rPr lang="en-GB" dirty="0"/>
              <a:t> classes</a:t>
            </a:r>
          </a:p>
        </p:txBody>
      </p:sp>
      <p:sp>
        <p:nvSpPr>
          <p:cNvPr id="4" name="Title 3"/>
          <p:cNvSpPr>
            <a:spLocks noGrp="1"/>
          </p:cNvSpPr>
          <p:nvPr>
            <p:ph type="title"/>
          </p:nvPr>
        </p:nvSpPr>
        <p:spPr/>
        <p:txBody>
          <a:bodyPr>
            <a:normAutofit/>
          </a:bodyPr>
          <a:lstStyle/>
          <a:p>
            <a:r>
              <a:rPr lang="en-US" dirty="0"/>
              <a:t>Composition</a:t>
            </a:r>
          </a:p>
        </p:txBody>
      </p:sp>
      <p:sp>
        <p:nvSpPr>
          <p:cNvPr id="2" name="Slide Number Placeholder 1"/>
          <p:cNvSpPr>
            <a:spLocks noGrp="1"/>
          </p:cNvSpPr>
          <p:nvPr>
            <p:ph type="sldNum" sz="quarter" idx="13"/>
          </p:nvPr>
        </p:nvSpPr>
        <p:spPr/>
        <p:txBody>
          <a:bodyPr/>
          <a:lstStyle/>
          <a:p>
            <a:fld id="{C014DD1E-5D91-48A3-AD6D-45FBA980D106}" type="slidenum">
              <a:rPr lang="en-US" smtClean="0">
                <a:solidFill>
                  <a:prstClr val="white">
                    <a:tint val="75000"/>
                  </a:prstClr>
                </a:solidFill>
              </a:rPr>
              <a:pPr/>
              <a:t>32</a:t>
            </a:fld>
            <a:endParaRPr lang="en-US" dirty="0">
              <a:solidFill>
                <a:prstClr val="white">
                  <a:tint val="75000"/>
                </a:prstClr>
              </a:solidFill>
            </a:endParaRPr>
          </a:p>
        </p:txBody>
      </p:sp>
      <p:sp>
        <p:nvSpPr>
          <p:cNvPr id="19" name="Text Placeholder 5"/>
          <p:cNvSpPr txBox="1">
            <a:spLocks/>
          </p:cNvSpPr>
          <p:nvPr/>
        </p:nvSpPr>
        <p:spPr>
          <a:xfrm>
            <a:off x="1598612" y="2436905"/>
            <a:ext cx="4436906" cy="3354295"/>
          </a:xfrm>
          <a:prstGeom prst="rect">
            <a:avLst/>
          </a:prstGeom>
          <a:solidFill>
            <a:schemeClr val="tx1">
              <a:lumMod val="40000"/>
              <a:lumOff val="60000"/>
              <a:alpha val="15000"/>
            </a:schemeClr>
          </a:solidFill>
          <a:ln w="12700">
            <a:solidFill>
              <a:schemeClr val="tx1">
                <a:lumMod val="50000"/>
              </a:schemeClr>
            </a:solidFill>
          </a:ln>
        </p:spPr>
        <p:txBody>
          <a:bodyPr vert="horz" wrap="square" lIns="432000" tIns="183600" rIns="432000" bIns="1836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a:t>
            </a:r>
            <a:r>
              <a:rPr lang="en-GB" dirty="0"/>
              <a:t>Laptop</a:t>
            </a:r>
            <a:r>
              <a:rPr lang="en-US" dirty="0"/>
              <a:t> {</a:t>
            </a:r>
          </a:p>
          <a:p>
            <a:r>
              <a:rPr lang="en-US" dirty="0"/>
              <a:t>  Monitor monitor;</a:t>
            </a:r>
          </a:p>
          <a:p>
            <a:r>
              <a:rPr lang="en-US" dirty="0"/>
              <a:t>  Touchpad touchpad;</a:t>
            </a:r>
          </a:p>
          <a:p>
            <a:r>
              <a:rPr lang="en-US" dirty="0"/>
              <a:t>  Keyboard keyboard;</a:t>
            </a:r>
          </a:p>
          <a:p>
            <a:r>
              <a:rPr lang="en-US" dirty="0"/>
              <a:t>  …</a:t>
            </a:r>
          </a:p>
          <a:p>
            <a:r>
              <a:rPr lang="en-US" dirty="0"/>
              <a:t>}</a:t>
            </a:r>
          </a:p>
        </p:txBody>
      </p:sp>
      <p:sp>
        <p:nvSpPr>
          <p:cNvPr id="20" name="AutoShape 6"/>
          <p:cNvSpPr>
            <a:spLocks noChangeArrowheads="1"/>
          </p:cNvSpPr>
          <p:nvPr/>
        </p:nvSpPr>
        <p:spPr bwMode="auto">
          <a:xfrm>
            <a:off x="4265859" y="4840843"/>
            <a:ext cx="1352561" cy="797957"/>
          </a:xfrm>
          <a:prstGeom prst="wedgeRoundRectCallout">
            <a:avLst>
              <a:gd name="adj1" fmla="val -45757"/>
              <a:gd name="adj2" fmla="val -6956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Reusing classes</a:t>
            </a:r>
            <a:endParaRPr lang="bg-BG" sz="2400" b="1" dirty="0">
              <a:solidFill>
                <a:srgbClr val="FFFFFF"/>
              </a:solidFill>
            </a:endParaRPr>
          </a:p>
        </p:txBody>
      </p:sp>
      <p:sp>
        <p:nvSpPr>
          <p:cNvPr id="7" name="Rectangle: Rounded Corners 6"/>
          <p:cNvSpPr/>
          <p:nvPr/>
        </p:nvSpPr>
        <p:spPr>
          <a:xfrm>
            <a:off x="6688677" y="2133600"/>
            <a:ext cx="4815935" cy="4114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rPr>
              <a:t>Laptop</a:t>
            </a:r>
          </a:p>
        </p:txBody>
      </p:sp>
      <p:sp>
        <p:nvSpPr>
          <p:cNvPr id="8" name="Rectangle: Rounded Corners 7"/>
          <p:cNvSpPr/>
          <p:nvPr/>
        </p:nvSpPr>
        <p:spPr>
          <a:xfrm>
            <a:off x="6973712" y="3095213"/>
            <a:ext cx="4302299" cy="78132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Monitor</a:t>
            </a:r>
            <a:endParaRPr lang="en-US" sz="2800" b="1" dirty="0">
              <a:solidFill>
                <a:schemeClr val="bg2"/>
              </a:solidFill>
            </a:endParaRPr>
          </a:p>
        </p:txBody>
      </p:sp>
      <p:sp>
        <p:nvSpPr>
          <p:cNvPr id="9" name="Rectangle: Rounded Corners 8"/>
          <p:cNvSpPr/>
          <p:nvPr/>
        </p:nvSpPr>
        <p:spPr>
          <a:xfrm>
            <a:off x="6973713" y="4095415"/>
            <a:ext cx="4302299" cy="781385"/>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Touchpad</a:t>
            </a:r>
            <a:endParaRPr lang="en-US" sz="2800" b="1" dirty="0">
              <a:solidFill>
                <a:schemeClr val="bg2"/>
              </a:solidFill>
            </a:endParaRPr>
          </a:p>
        </p:txBody>
      </p:sp>
      <p:sp>
        <p:nvSpPr>
          <p:cNvPr id="10" name="Rectangle: Rounded Corners 9"/>
          <p:cNvSpPr/>
          <p:nvPr/>
        </p:nvSpPr>
        <p:spPr>
          <a:xfrm>
            <a:off x="6961051" y="5088237"/>
            <a:ext cx="4302299" cy="77916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Keyboard</a:t>
            </a:r>
            <a:endParaRPr lang="en-US" sz="2800" b="1" dirty="0">
              <a:solidFill>
                <a:schemeClr val="bg2"/>
              </a:solidFill>
            </a:endParaRPr>
          </a:p>
        </p:txBody>
      </p:sp>
    </p:spTree>
    <p:extLst>
      <p:ext uri="{BB962C8B-B14F-4D97-AF65-F5344CB8AC3E}">
        <p14:creationId xmlns:p14="http://schemas.microsoft.com/office/powerpoint/2010/main" val="3927620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7" grpId="0" animBg="1"/>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Delegation</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solidFill>
                  <a:prstClr val="white">
                    <a:tint val="75000"/>
                  </a:prstClr>
                </a:solidFill>
              </a:rPr>
              <a:pPr/>
              <a:t>33</a:t>
            </a:fld>
            <a:endParaRPr lang="en-US" dirty="0">
              <a:solidFill>
                <a:prstClr val="white">
                  <a:tint val="75000"/>
                </a:prstClr>
              </a:solidFill>
            </a:endParaRPr>
          </a:p>
        </p:txBody>
      </p:sp>
      <p:sp>
        <p:nvSpPr>
          <p:cNvPr id="19" name="Text Placeholder 5"/>
          <p:cNvSpPr txBox="1">
            <a:spLocks/>
          </p:cNvSpPr>
          <p:nvPr/>
        </p:nvSpPr>
        <p:spPr>
          <a:xfrm>
            <a:off x="1370012" y="1310403"/>
            <a:ext cx="5029200" cy="4922994"/>
          </a:xfrm>
          <a:prstGeom prst="rect">
            <a:avLst/>
          </a:prstGeom>
          <a:solidFill>
            <a:schemeClr val="tx1">
              <a:lumMod val="40000"/>
              <a:lumOff val="60000"/>
              <a:alpha val="15000"/>
            </a:schemeClr>
          </a:solidFill>
          <a:ln w="12700">
            <a:solidFill>
              <a:schemeClr val="tx1">
                <a:lumMod val="50000"/>
              </a:schemeClr>
            </a:solidFill>
          </a:ln>
        </p:spPr>
        <p:txBody>
          <a:bodyPr vert="horz" wrap="square" lIns="432000" tIns="183600" rIns="432000" bIns="1836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a:t>
            </a:r>
            <a:r>
              <a:rPr lang="en-GB" dirty="0"/>
              <a:t>Laptop</a:t>
            </a:r>
            <a:r>
              <a:rPr lang="en-US" dirty="0"/>
              <a:t> </a:t>
            </a:r>
          </a:p>
          <a:p>
            <a:r>
              <a:rPr lang="en-US" dirty="0"/>
              <a:t>{</a:t>
            </a:r>
          </a:p>
          <a:p>
            <a:r>
              <a:rPr lang="en-US" dirty="0"/>
              <a:t>  Monitor monitor;</a:t>
            </a:r>
          </a:p>
          <a:p>
            <a:r>
              <a:rPr lang="en-US" dirty="0"/>
              <a:t>  void IncrBrightness()</a:t>
            </a:r>
          </a:p>
          <a:p>
            <a:r>
              <a:rPr lang="en-US" dirty="0"/>
              <a:t>    monitor.Brighten();</a:t>
            </a:r>
          </a:p>
          <a:p>
            <a:r>
              <a:rPr lang="en-US" dirty="0"/>
              <a:t>  </a:t>
            </a:r>
          </a:p>
          <a:p>
            <a:r>
              <a:rPr lang="en-US" dirty="0"/>
              <a:t>  void DecrBrightness()</a:t>
            </a:r>
          </a:p>
          <a:p>
            <a:r>
              <a:rPr lang="en-US" dirty="0"/>
              <a:t>  </a:t>
            </a:r>
            <a:r>
              <a:rPr lang="en-US" dirty="0" smtClean="0"/>
              <a:t>  </a:t>
            </a:r>
            <a:r>
              <a:rPr lang="en-US" noProof="1" smtClean="0"/>
              <a:t>monitor.Dim();</a:t>
            </a:r>
          </a:p>
          <a:p>
            <a:r>
              <a:rPr lang="en-US" dirty="0" smtClean="0"/>
              <a:t>}</a:t>
            </a:r>
            <a:endParaRPr lang="en-US" dirty="0"/>
          </a:p>
        </p:txBody>
      </p:sp>
      <p:grpSp>
        <p:nvGrpSpPr>
          <p:cNvPr id="5" name="Group 4"/>
          <p:cNvGrpSpPr/>
          <p:nvPr/>
        </p:nvGrpSpPr>
        <p:grpSpPr>
          <a:xfrm>
            <a:off x="6932612" y="1828800"/>
            <a:ext cx="4206335" cy="3886200"/>
            <a:chOff x="6932849" y="1460563"/>
            <a:chExt cx="4815935" cy="3649479"/>
          </a:xfrm>
        </p:grpSpPr>
        <p:sp>
          <p:nvSpPr>
            <p:cNvPr id="7" name="Rectangle: Rounded Corners 6"/>
            <p:cNvSpPr/>
            <p:nvPr/>
          </p:nvSpPr>
          <p:spPr>
            <a:xfrm>
              <a:off x="6932849" y="1460563"/>
              <a:ext cx="4815935" cy="364947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rPr>
                <a:t>Laptop</a:t>
              </a:r>
            </a:p>
            <a:p>
              <a:pPr algn="ctr"/>
              <a:endParaRPr lang="en-GB" sz="3200" b="1" dirty="0">
                <a:solidFill>
                  <a:schemeClr val="bg2"/>
                </a:solidFill>
                <a:effectLst>
                  <a:outerShdw blurRad="38100" dist="38100" dir="2700000" algn="tl">
                    <a:srgbClr val="000000">
                      <a:alpha val="43137"/>
                    </a:srgbClr>
                  </a:outerShdw>
                </a:effectLst>
              </a:endParaRPr>
            </a:p>
            <a:p>
              <a:pPr algn="ctr"/>
              <a:endParaRPr lang="en-GB" sz="3200" b="1" dirty="0">
                <a:solidFill>
                  <a:schemeClr val="bg2"/>
                </a:solidFill>
                <a:effectLst>
                  <a:outerShdw blurRad="38100" dist="38100" dir="2700000" algn="tl">
                    <a:srgbClr val="000000">
                      <a:alpha val="43137"/>
                    </a:srgbClr>
                  </a:outerShdw>
                </a:effectLst>
              </a:endParaRPr>
            </a:p>
            <a:p>
              <a:pPr algn="ctr"/>
              <a:endParaRPr lang="en-GB" sz="3200" b="1" noProof="1">
                <a:solidFill>
                  <a:schemeClr val="bg2"/>
                </a:solidFill>
                <a:effectLst>
                  <a:outerShdw blurRad="38100" dist="38100" dir="2700000" algn="tl">
                    <a:srgbClr val="000000">
                      <a:alpha val="43137"/>
                    </a:srgbClr>
                  </a:outerShdw>
                </a:effectLst>
              </a:endParaRPr>
            </a:p>
            <a:p>
              <a:pPr algn="ctr"/>
              <a:endParaRPr lang="en-GB" sz="3200" b="1" noProof="1">
                <a:solidFill>
                  <a:schemeClr val="bg2"/>
                </a:solidFill>
                <a:effectLst>
                  <a:outerShdw blurRad="38100" dist="38100" dir="2700000" algn="tl">
                    <a:srgbClr val="000000">
                      <a:alpha val="43137"/>
                    </a:srgbClr>
                  </a:outerShdw>
                </a:effectLst>
              </a:endParaRPr>
            </a:p>
            <a:p>
              <a:pPr algn="ctr"/>
              <a:r>
                <a:rPr lang="en-GB" sz="3200" b="1" noProof="1">
                  <a:solidFill>
                    <a:schemeClr val="bg2"/>
                  </a:solidFill>
                </a:rPr>
                <a:t>increaseBrightness</a:t>
              </a:r>
              <a:r>
                <a:rPr lang="en-GB" sz="3200" b="1" dirty="0">
                  <a:solidFill>
                    <a:schemeClr val="bg2"/>
                  </a:solidFill>
                </a:rPr>
                <a:t>()</a:t>
              </a:r>
            </a:p>
            <a:p>
              <a:pPr algn="ctr"/>
              <a:r>
                <a:rPr lang="en-GB" sz="3200" b="1" noProof="1">
                  <a:solidFill>
                    <a:schemeClr val="bg2"/>
                  </a:solidFill>
                </a:rPr>
                <a:t>decreaseBrightness</a:t>
              </a:r>
              <a:r>
                <a:rPr lang="en-GB" sz="3200" b="1" dirty="0">
                  <a:solidFill>
                    <a:schemeClr val="bg2"/>
                  </a:solidFill>
                </a:rPr>
                <a:t>()</a:t>
              </a:r>
            </a:p>
          </p:txBody>
        </p:sp>
        <p:sp>
          <p:nvSpPr>
            <p:cNvPr id="8" name="Rectangle: Rounded Corners 7"/>
            <p:cNvSpPr/>
            <p:nvPr/>
          </p:nvSpPr>
          <p:spPr>
            <a:xfrm>
              <a:off x="7189666" y="2824042"/>
              <a:ext cx="4302299" cy="64015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Monitor</a:t>
              </a:r>
              <a:endParaRPr lang="en-US" sz="2800" b="1" dirty="0">
                <a:solidFill>
                  <a:schemeClr val="bg2"/>
                </a:solidFill>
              </a:endParaRPr>
            </a:p>
          </p:txBody>
        </p:sp>
      </p:grpSp>
    </p:spTree>
    <p:extLst>
      <p:ext uri="{BB962C8B-B14F-4D97-AF65-F5344CB8AC3E}">
        <p14:creationId xmlns:p14="http://schemas.microsoft.com/office/powerpoint/2010/main" val="19517854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353" y="1196125"/>
            <a:ext cx="11815018" cy="1383874"/>
          </a:xfrm>
          <a:prstGeom prst="rect">
            <a:avLst/>
          </a:prstGeom>
        </p:spPr>
        <p:txBody>
          <a:bodyPr>
            <a:normAutofit/>
          </a:bodyPr>
          <a:lstStyle/>
          <a:p>
            <a:pPr>
              <a:lnSpc>
                <a:spcPct val="100000"/>
              </a:lnSpc>
            </a:pPr>
            <a:r>
              <a:rPr lang="en-US" dirty="0"/>
              <a:t>Create a simple </a:t>
            </a:r>
            <a:r>
              <a:rPr lang="en-US" b="1" dirty="0" smtClean="0">
                <a:solidFill>
                  <a:schemeClr val="bg1"/>
                </a:solidFill>
              </a:rPr>
              <a:t>StackOfStrings</a:t>
            </a:r>
            <a:r>
              <a:rPr lang="en-US" dirty="0" smtClean="0"/>
              <a:t> </a:t>
            </a:r>
            <a:r>
              <a:rPr lang="en-US" dirty="0"/>
              <a:t>class which </a:t>
            </a:r>
            <a:r>
              <a:rPr lang="en-US" b="1" dirty="0">
                <a:solidFill>
                  <a:schemeClr val="bg1"/>
                </a:solidFill>
              </a:rPr>
              <a:t>i</a:t>
            </a:r>
            <a:r>
              <a:rPr lang="en-US" b="1" dirty="0" smtClean="0">
                <a:solidFill>
                  <a:schemeClr val="bg1"/>
                </a:solidFill>
              </a:rPr>
              <a:t>nherits </a:t>
            </a:r>
            <a:r>
              <a:rPr lang="en-US" dirty="0" smtClean="0"/>
              <a:t>the </a:t>
            </a:r>
            <a:br>
              <a:rPr lang="en-US" dirty="0" smtClean="0"/>
            </a:br>
            <a:r>
              <a:rPr lang="en-US" dirty="0" smtClean="0"/>
              <a:t>Stack&lt;string&gt;</a:t>
            </a: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34</a:t>
            </a:fld>
            <a:endParaRPr lang="en-US" dirty="0"/>
          </a:p>
        </p:txBody>
      </p:sp>
      <p:grpSp>
        <p:nvGrpSpPr>
          <p:cNvPr id="6" name="Group 5"/>
          <p:cNvGrpSpPr/>
          <p:nvPr/>
        </p:nvGrpSpPr>
        <p:grpSpPr>
          <a:xfrm>
            <a:off x="2208211" y="2954351"/>
            <a:ext cx="5029201" cy="1846249"/>
            <a:chOff x="-307406" y="1907448"/>
            <a:chExt cx="3132342" cy="1846249"/>
          </a:xfrm>
          <a:solidFill>
            <a:schemeClr val="tx1">
              <a:lumMod val="40000"/>
              <a:lumOff val="60000"/>
              <a:alpha val="19000"/>
            </a:schemeClr>
          </a:solidFill>
        </p:grpSpPr>
        <p:sp>
          <p:nvSpPr>
            <p:cNvPr id="8" name="Rectangle 3"/>
            <p:cNvSpPr>
              <a:spLocks noChangeArrowheads="1"/>
            </p:cNvSpPr>
            <p:nvPr/>
          </p:nvSpPr>
          <p:spPr bwMode="auto">
            <a:xfrm>
              <a:off x="-306388" y="1907448"/>
              <a:ext cx="3131324" cy="736163"/>
            </a:xfrm>
            <a:prstGeom prst="rect">
              <a:avLst/>
            </a:prstGeom>
            <a:grpFill/>
            <a:ln w="12700">
              <a:solidFill>
                <a:schemeClr val="tx1">
                  <a:lumMod val="50000"/>
                </a:schemeClr>
              </a:solidFill>
            </a:ln>
          </p:spPr>
          <p:txBody>
            <a:bodyPr vert="horz" wrap="square" lIns="432000" tIns="183600" rIns="432000" bIns="1836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StackOfStrings</a:t>
              </a:r>
            </a:p>
          </p:txBody>
        </p:sp>
        <p:sp>
          <p:nvSpPr>
            <p:cNvPr id="10" name="Rectangle 4"/>
            <p:cNvSpPr>
              <a:spLocks noChangeArrowheads="1"/>
            </p:cNvSpPr>
            <p:nvPr/>
          </p:nvSpPr>
          <p:spPr bwMode="auto">
            <a:xfrm>
              <a:off x="-307406" y="2643677"/>
              <a:ext cx="3132342" cy="1110020"/>
            </a:xfrm>
            <a:prstGeom prst="rect">
              <a:avLst/>
            </a:prstGeom>
            <a:grp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smtClean="0">
                  <a:latin typeface="Consolas" pitchFamily="49" charset="0"/>
                  <a:cs typeface="Consolas" pitchFamily="49" charset="0"/>
                </a:rPr>
                <a:t>+</a:t>
              </a:r>
              <a:r>
                <a:rPr lang="en-US" sz="2398" b="1" noProof="1">
                  <a:latin typeface="Consolas" pitchFamily="49" charset="0"/>
                  <a:cs typeface="Consolas" pitchFamily="49" charset="0"/>
                </a:rPr>
                <a:t>IsEmpty(): </a:t>
              </a:r>
              <a:r>
                <a:rPr lang="en-US" sz="2398" b="1" noProof="1" smtClean="0">
                  <a:latin typeface="Consolas" pitchFamily="49" charset="0"/>
                  <a:cs typeface="Consolas" pitchFamily="49" charset="0"/>
                </a:rPr>
                <a:t>Boolean</a:t>
              </a:r>
            </a:p>
            <a:p>
              <a:pPr defTabSz="1218438" latinLnBrk="1">
                <a:spcBef>
                  <a:spcPts val="600"/>
                </a:spcBef>
                <a:spcAft>
                  <a:spcPts val="600"/>
                </a:spcAft>
                <a:buFont typeface="Wingdings" panose="05000000000000000000" pitchFamily="2" charset="2"/>
                <a:buNone/>
              </a:pPr>
              <a:r>
                <a:rPr lang="en-US" sz="2398" b="1" noProof="1" smtClean="0">
                  <a:latin typeface="Consolas" pitchFamily="49" charset="0"/>
                  <a:cs typeface="Consolas" pitchFamily="49" charset="0"/>
                </a:rPr>
                <a:t>+AddRange(): void</a:t>
              </a:r>
              <a:endParaRPr lang="en-US" sz="2398" b="1" noProof="1">
                <a:latin typeface="Consolas" pitchFamily="49" charset="0"/>
                <a:cs typeface="Consolas" pitchFamily="49" charset="0"/>
              </a:endParaRPr>
            </a:p>
          </p:txBody>
        </p:sp>
      </p:grpSp>
      <p:pic>
        <p:nvPicPr>
          <p:cNvPr id="1026" name="Picture 2" descr="Image result for stack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3212" y="2209800"/>
            <a:ext cx="2452128" cy="37147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6">
            <a:extLst>
              <a:ext uri="{FF2B5EF4-FFF2-40B4-BE49-F238E27FC236}">
                <a16:creationId xmlns:a16="http://schemas.microsoft.com/office/drawing/2014/main" id="{5F2F5BE9-686B-4406-BDF0-22A229511D38}"/>
              </a:ext>
            </a:extLst>
          </p:cNvPr>
          <p:cNvSpPr txBox="1"/>
          <p:nvPr/>
        </p:nvSpPr>
        <p:spPr>
          <a:xfrm>
            <a:off x="684212" y="6438384"/>
            <a:ext cx="10591800" cy="369332"/>
          </a:xfrm>
          <a:prstGeom prst="rect">
            <a:avLst/>
          </a:prstGeom>
          <a:noFill/>
        </p:spPr>
        <p:txBody>
          <a:bodyPr wrap="square" rtlCol="0">
            <a:spAutoFit/>
          </a:bodyPr>
          <a:lstStyle/>
          <a:p>
            <a:pPr algn="ctr"/>
            <a:r>
              <a:rPr lang="en-US" dirty="0"/>
              <a:t>Check your solution here: </a:t>
            </a:r>
            <a:r>
              <a:rPr lang="en-US" dirty="0">
                <a:hlinkClick r:id="rId4"/>
              </a:rPr>
              <a:t>https://judge.softuni.bg/Contests/1499/Inheritance-Lab</a:t>
            </a:r>
            <a:endParaRPr lang="en-US" dirty="0"/>
          </a:p>
        </p:txBody>
      </p:sp>
    </p:spTree>
    <p:extLst>
      <p:ext uri="{BB962C8B-B14F-4D97-AF65-F5344CB8AC3E}">
        <p14:creationId xmlns:p14="http://schemas.microsoft.com/office/powerpoint/2010/main" val="4125606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dirty="0"/>
          </a:p>
        </p:txBody>
      </p:sp>
      <p:sp>
        <p:nvSpPr>
          <p:cNvPr id="5" name="Slide Number Placeholder 4"/>
          <p:cNvSpPr>
            <a:spLocks noGrp="1"/>
          </p:cNvSpPr>
          <p:nvPr>
            <p:ph type="sldNum" sz="quarter" idx="4294967295"/>
          </p:nvPr>
        </p:nvSpPr>
        <p:spPr>
          <a:xfrm>
            <a:off x="11760200" y="6524625"/>
            <a:ext cx="428625" cy="196850"/>
          </a:xfrm>
        </p:spPr>
        <p:txBody>
          <a:bodyPr/>
          <a:lstStyle/>
          <a:p>
            <a:fld id="{C014DD1E-5D91-48A3-AD6D-45FBA980D106}" type="slidenum">
              <a:rPr lang="en-US" smtClean="0"/>
              <a:pPr/>
              <a:t>35</a:t>
            </a:fld>
            <a:endParaRPr lang="en-US" dirty="0"/>
          </a:p>
        </p:txBody>
      </p:sp>
      <p:sp>
        <p:nvSpPr>
          <p:cNvPr id="11" name="Text Placeholder 5"/>
          <p:cNvSpPr txBox="1">
            <a:spLocks/>
          </p:cNvSpPr>
          <p:nvPr/>
        </p:nvSpPr>
        <p:spPr>
          <a:xfrm>
            <a:off x="989012" y="1477424"/>
            <a:ext cx="10210800" cy="4466176"/>
          </a:xfrm>
          <a:prstGeom prst="rect">
            <a:avLst/>
          </a:prstGeom>
          <a:solidFill>
            <a:schemeClr val="tx1">
              <a:lumMod val="40000"/>
              <a:lumOff val="60000"/>
              <a:alpha val="15000"/>
            </a:schemeClr>
          </a:solidFill>
          <a:ln w="12700">
            <a:solidFill>
              <a:schemeClr val="tx1">
                <a:lumMod val="50000"/>
              </a:schemeClr>
            </a:solidFill>
          </a:ln>
        </p:spPr>
        <p:txBody>
          <a:bodyPr vert="horz" wrap="square" lIns="180000" tIns="108000" rIns="180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spcAft>
                <a:spcPts val="300"/>
              </a:spcAft>
            </a:pPr>
            <a:r>
              <a:rPr lang="en-US" dirty="0"/>
              <a:t>public class StackOfStrings </a:t>
            </a:r>
            <a:r>
              <a:rPr lang="bg-BG" dirty="0" smtClean="0"/>
              <a:t>: </a:t>
            </a:r>
            <a:r>
              <a:rPr lang="en-US" dirty="0" smtClean="0"/>
              <a:t>Stack&lt;string&gt;</a:t>
            </a:r>
            <a:r>
              <a:rPr lang="en-US" dirty="0"/>
              <a:t> </a:t>
            </a:r>
            <a:r>
              <a:rPr lang="en-US" dirty="0" smtClean="0"/>
              <a:t>{</a:t>
            </a:r>
          </a:p>
          <a:p>
            <a:pPr>
              <a:spcAft>
                <a:spcPts val="300"/>
              </a:spcAft>
            </a:pPr>
            <a:r>
              <a:rPr lang="en-US" dirty="0"/>
              <a:t> </a:t>
            </a:r>
            <a:r>
              <a:rPr lang="en-US" dirty="0" smtClean="0"/>
              <a:t> </a:t>
            </a:r>
            <a:r>
              <a:rPr lang="en-US" dirty="0"/>
              <a:t>public bool </a:t>
            </a:r>
            <a:r>
              <a:rPr lang="en-US" noProof="1" smtClean="0"/>
              <a:t>IsEmpty() {</a:t>
            </a:r>
          </a:p>
          <a:p>
            <a:pPr>
              <a:spcAft>
                <a:spcPts val="300"/>
              </a:spcAft>
            </a:pPr>
            <a:r>
              <a:rPr lang="en-US" dirty="0" smtClean="0"/>
              <a:t>    </a:t>
            </a:r>
            <a:r>
              <a:rPr lang="en-US" dirty="0"/>
              <a:t>return </a:t>
            </a:r>
            <a:r>
              <a:rPr lang="en-US" noProof="1" smtClean="0"/>
              <a:t>this.Count == 0;</a:t>
            </a:r>
            <a:endParaRPr lang="bg-BG" noProof="1" smtClean="0"/>
          </a:p>
          <a:p>
            <a:pPr>
              <a:spcAft>
                <a:spcPts val="300"/>
              </a:spcAft>
            </a:pPr>
            <a:r>
              <a:rPr lang="bg-BG" dirty="0" smtClean="0"/>
              <a:t>  </a:t>
            </a:r>
            <a:r>
              <a:rPr lang="en-US" dirty="0" smtClean="0"/>
              <a:t>}</a:t>
            </a:r>
            <a:endParaRPr lang="en-US" dirty="0"/>
          </a:p>
          <a:p>
            <a:pPr>
              <a:spcAft>
                <a:spcPts val="300"/>
              </a:spcAft>
            </a:pPr>
            <a:r>
              <a:rPr lang="en-US" dirty="0" smtClean="0"/>
              <a:t>  public </a:t>
            </a:r>
            <a:r>
              <a:rPr lang="en-US" noProof="1" smtClean="0"/>
              <a:t>void AddRange(IEnumerable&lt;string&gt; </a:t>
            </a:r>
            <a:r>
              <a:rPr lang="en-US" dirty="0" smtClean="0"/>
              <a:t>collection) {</a:t>
            </a:r>
          </a:p>
          <a:p>
            <a:pPr>
              <a:spcAft>
                <a:spcPts val="300"/>
              </a:spcAft>
            </a:pPr>
            <a:r>
              <a:rPr lang="en-US" dirty="0"/>
              <a:t> </a:t>
            </a:r>
            <a:r>
              <a:rPr lang="en-US" dirty="0" smtClean="0"/>
              <a:t>   </a:t>
            </a:r>
            <a:r>
              <a:rPr lang="en-US" noProof="1" smtClean="0"/>
              <a:t>foreach (var element in collection)</a:t>
            </a:r>
          </a:p>
          <a:p>
            <a:pPr>
              <a:spcAft>
                <a:spcPts val="300"/>
              </a:spcAft>
            </a:pPr>
            <a:r>
              <a:rPr lang="en-US" noProof="1" smtClean="0"/>
              <a:t>      this.Push(element);</a:t>
            </a:r>
          </a:p>
          <a:p>
            <a:pPr>
              <a:spcAft>
                <a:spcPts val="300"/>
              </a:spcAft>
            </a:pPr>
            <a:r>
              <a:rPr lang="en-US" dirty="0" smtClean="0"/>
              <a:t>  }</a:t>
            </a:r>
          </a:p>
          <a:p>
            <a:pPr>
              <a:spcAft>
                <a:spcPts val="300"/>
              </a:spcAft>
            </a:pPr>
            <a:r>
              <a:rPr lang="en-US" dirty="0"/>
              <a:t>}</a:t>
            </a:r>
            <a:endParaRPr lang="en-US" dirty="0" smtClean="0"/>
          </a:p>
        </p:txBody>
      </p:sp>
      <p:sp>
        <p:nvSpPr>
          <p:cNvPr id="8" name="TextBox 6">
            <a:extLst>
              <a:ext uri="{FF2B5EF4-FFF2-40B4-BE49-F238E27FC236}">
                <a16:creationId xmlns:a16="http://schemas.microsoft.com/office/drawing/2014/main" id="{5F2F5BE9-686B-4406-BDF0-22A229511D38}"/>
              </a:ext>
            </a:extLst>
          </p:cNvPr>
          <p:cNvSpPr txBox="1"/>
          <p:nvPr/>
        </p:nvSpPr>
        <p:spPr>
          <a:xfrm>
            <a:off x="684212" y="6438384"/>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Tree>
    <p:extLst>
      <p:ext uri="{BB962C8B-B14F-4D97-AF65-F5344CB8AC3E}">
        <p14:creationId xmlns:p14="http://schemas.microsoft.com/office/powerpoint/2010/main" val="403582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8137" y="1656225"/>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fld id="{C014DD1E-5D91-48A3-AD6D-45FBA980D106}" type="slidenum">
              <a:rPr lang="en-US" smtClean="0"/>
              <a:pPr/>
              <a:t>36</a:t>
            </a:fld>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353" y="1419749"/>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3348" y="3276640"/>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1485" y="1723767"/>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600" dirty="0">
                <a:solidFill>
                  <a:schemeClr val="bg2"/>
                </a:solidFill>
              </a:rPr>
              <a:t>Inheritance is a powerful tool </a:t>
            </a:r>
            <a:br>
              <a:rPr lang="en-US" sz="3600" dirty="0">
                <a:solidFill>
                  <a:schemeClr val="bg2"/>
                </a:solidFill>
              </a:rPr>
            </a:br>
            <a:r>
              <a:rPr lang="en-US" sz="3600" dirty="0">
                <a:solidFill>
                  <a:schemeClr val="bg2"/>
                </a:solidFill>
              </a:rPr>
              <a:t>for </a:t>
            </a:r>
            <a:r>
              <a:rPr lang="en-US" sz="3600" b="1" dirty="0">
                <a:solidFill>
                  <a:schemeClr val="bg1"/>
                </a:solidFill>
              </a:rPr>
              <a:t>code reuse</a:t>
            </a:r>
          </a:p>
          <a:p>
            <a:pPr>
              <a:lnSpc>
                <a:spcPct val="100000"/>
              </a:lnSpc>
              <a:buClr>
                <a:schemeClr val="bg2"/>
              </a:buClr>
            </a:pPr>
            <a:r>
              <a:rPr lang="en-US" sz="3600" b="1" dirty="0">
                <a:solidFill>
                  <a:schemeClr val="bg1"/>
                </a:solidFill>
              </a:rPr>
              <a:t>Subclass inherits </a:t>
            </a:r>
            <a:r>
              <a:rPr lang="en-US" sz="3600" dirty="0">
                <a:solidFill>
                  <a:schemeClr val="bg2"/>
                </a:solidFill>
              </a:rPr>
              <a:t>members from</a:t>
            </a:r>
            <a:br>
              <a:rPr lang="en-US" sz="3600" dirty="0">
                <a:solidFill>
                  <a:schemeClr val="bg2"/>
                </a:solidFill>
              </a:rPr>
            </a:br>
            <a:r>
              <a:rPr lang="en-US" sz="3600" b="1" dirty="0">
                <a:solidFill>
                  <a:schemeClr val="bg1"/>
                </a:solidFill>
              </a:rPr>
              <a:t>Superclass</a:t>
            </a:r>
            <a:r>
              <a:rPr lang="en-US" sz="3600" dirty="0">
                <a:solidFill>
                  <a:schemeClr val="bg2"/>
                </a:solidFill>
              </a:rPr>
              <a:t> and can </a:t>
            </a:r>
            <a:r>
              <a:rPr lang="en-US" sz="3600" b="1" dirty="0">
                <a:solidFill>
                  <a:schemeClr val="bg1"/>
                </a:solidFill>
              </a:rPr>
              <a:t>override</a:t>
            </a:r>
            <a:r>
              <a:rPr lang="en-US" sz="3600" dirty="0">
                <a:solidFill>
                  <a:schemeClr val="bg2"/>
                </a:solidFill>
              </a:rPr>
              <a:t> methods</a:t>
            </a:r>
            <a:endParaRPr lang="en-US" sz="3600" b="1" dirty="0">
              <a:solidFill>
                <a:schemeClr val="bg1"/>
              </a:solidFill>
            </a:endParaRPr>
          </a:p>
          <a:p>
            <a:pPr>
              <a:lnSpc>
                <a:spcPct val="100000"/>
              </a:lnSpc>
            </a:pPr>
            <a:r>
              <a:rPr lang="en-US" sz="3600" dirty="0">
                <a:solidFill>
                  <a:schemeClr val="bg2"/>
                </a:solidFill>
              </a:rPr>
              <a:t>Look for classes with the </a:t>
            </a:r>
            <a:r>
              <a:rPr lang="en-US" sz="3600" b="1" dirty="0">
                <a:solidFill>
                  <a:schemeClr val="bg1"/>
                </a:solidFill>
              </a:rPr>
              <a:t>same role</a:t>
            </a:r>
          </a:p>
          <a:p>
            <a:pPr>
              <a:lnSpc>
                <a:spcPct val="100000"/>
              </a:lnSpc>
            </a:pPr>
            <a:r>
              <a:rPr lang="en-US" sz="3600" dirty="0">
                <a:solidFill>
                  <a:schemeClr val="bg2"/>
                </a:solidFill>
              </a:rPr>
              <a:t>Look for </a:t>
            </a:r>
            <a:r>
              <a:rPr lang="en-US" sz="3600" b="1" dirty="0">
                <a:solidFill>
                  <a:schemeClr val="bg1"/>
                </a:solidFill>
              </a:rPr>
              <a:t>IS-A</a:t>
            </a:r>
            <a:r>
              <a:rPr lang="en-US" sz="3600" dirty="0">
                <a:solidFill>
                  <a:schemeClr val="bg2"/>
                </a:solidFill>
              </a:rPr>
              <a:t> and </a:t>
            </a:r>
            <a:r>
              <a:rPr lang="en-US" sz="3600" b="1" dirty="0">
                <a:solidFill>
                  <a:schemeClr val="bg1"/>
                </a:solidFill>
              </a:rPr>
              <a:t>IS-A-SUBSTITUTE</a:t>
            </a:r>
            <a:endParaRPr lang="en-US" sz="3600" dirty="0">
              <a:solidFill>
                <a:schemeClr val="bg2"/>
              </a:solidFill>
            </a:endParaRPr>
          </a:p>
          <a:p>
            <a:pPr>
              <a:lnSpc>
                <a:spcPct val="100000"/>
              </a:lnSpc>
            </a:pPr>
            <a:r>
              <a:rPr lang="en-US" sz="3600" dirty="0">
                <a:solidFill>
                  <a:schemeClr val="bg2"/>
                </a:solidFill>
              </a:rPr>
              <a:t>Consider </a:t>
            </a:r>
            <a:r>
              <a:rPr lang="en-US" sz="3600" b="1" dirty="0">
                <a:solidFill>
                  <a:schemeClr val="bg1"/>
                </a:solidFill>
              </a:rPr>
              <a:t>Composition </a:t>
            </a:r>
            <a:r>
              <a:rPr lang="en-US" sz="3600" dirty="0">
                <a:solidFill>
                  <a:schemeClr val="bg2"/>
                </a:solidFill>
              </a:rPr>
              <a:t>and </a:t>
            </a:r>
            <a:r>
              <a:rPr lang="en-US" sz="3600" b="1" dirty="0">
                <a:solidFill>
                  <a:schemeClr val="bg1"/>
                </a:solidFill>
              </a:rPr>
              <a:t>Delegation</a:t>
            </a:r>
            <a:endParaRPr lang="en-US" sz="3600" dirty="0">
              <a:solidFill>
                <a:schemeClr val="bg2"/>
              </a:solidFill>
            </a:endParaRPr>
          </a:p>
        </p:txBody>
      </p:sp>
    </p:spTree>
    <p:extLst>
      <p:ext uri="{BB962C8B-B14F-4D97-AF65-F5344CB8AC3E}">
        <p14:creationId xmlns:p14="http://schemas.microsoft.com/office/powerpoint/2010/main" val="20871905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1587" y="6400026"/>
            <a:ext cx="12111057" cy="363443"/>
          </a:xfrm>
        </p:spPr>
        <p:txBody>
          <a:bodyPr>
            <a:normAutofit fontScale="62500" lnSpcReduction="20000"/>
          </a:bodyPr>
          <a:lstStyle/>
          <a:p>
            <a:pPr algn="ctr"/>
            <a:r>
              <a:rPr lang="en-US" dirty="0">
                <a:hlinkClick r:id="rId3"/>
              </a:rPr>
              <a:t>https://softuni.bg/courses/csharp-advanced</a:t>
            </a:r>
            <a:endParaRPr lang="en-US" dirty="0"/>
          </a:p>
        </p:txBody>
      </p:sp>
    </p:spTree>
    <p:extLst>
      <p:ext uri="{BB962C8B-B14F-4D97-AF65-F5344CB8AC3E}">
        <p14:creationId xmlns:p14="http://schemas.microsoft.com/office/powerpoint/2010/main" val="40843799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4358" y="4535548"/>
            <a:ext cx="5667359" cy="863377"/>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7109" y="4535548"/>
            <a:ext cx="3961114" cy="863377"/>
          </a:xfrm>
          <a:prstGeom prst="roundRect">
            <a:avLst/>
          </a:prstGeom>
          <a:solidFill>
            <a:schemeClr val="bg2"/>
          </a:solidFill>
          <a:ln>
            <a:solidFill>
              <a:schemeClr val="tx1"/>
            </a:solidFill>
          </a:ln>
          <a:effectLst/>
          <a:extLst/>
        </p:spPr>
      </p:pic>
      <p:pic>
        <p:nvPicPr>
          <p:cNvPr id="26" name="Netpeak" descr="Ð ÐµÐ·ÑÐ»ÑÐ°Ñ Ñ Ð¸Ð·Ð¾Ð±ÑÐ°Ð¶ÐµÐ½Ð¸Ðµ Ð·Ð° netpeak">
            <a:hlinkClick r:id="rId7"/>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29387" y="2475024"/>
            <a:ext cx="5792330" cy="863377"/>
          </a:xfrm>
          <a:prstGeom prst="roundRect">
            <a:avLst/>
          </a:prstGeom>
          <a:solidFill>
            <a:schemeClr val="bg2"/>
          </a:solidFill>
          <a:ln>
            <a:solidFill>
              <a:schemeClr val="tx1"/>
            </a:solidFill>
          </a:ln>
          <a:effectLst/>
          <a:extLst/>
        </p:spPr>
      </p:pic>
      <p:pic>
        <p:nvPicPr>
          <p:cNvPr id="35" name="Sotware Group" descr="Ð ÐµÐ·ÑÐ»ÑÐ°Ñ Ñ Ð¸Ð·Ð¾Ð±ÑÐ°Ð¶ÐµÐ½Ð¸Ðµ Ð·Ð° software group">
            <a:hlinkClick r:id="rId9"/>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67110" y="2475024"/>
            <a:ext cx="3857374" cy="863377"/>
          </a:xfrm>
          <a:prstGeom prst="roundRect">
            <a:avLst/>
          </a:prstGeom>
          <a:solidFill>
            <a:schemeClr val="bg2"/>
          </a:solidFill>
          <a:ln>
            <a:solidFill>
              <a:schemeClr val="tx1"/>
            </a:solidFill>
          </a:ln>
          <a:effectLst/>
          <a:extLst/>
        </p:spPr>
      </p:pic>
      <p:pic>
        <p:nvPicPr>
          <p:cNvPr id="25" name="Telenor">
            <a:hlinkClick r:id="rId11"/>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4177" y="1444762"/>
            <a:ext cx="2447538" cy="863377"/>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67109" y="1444762"/>
            <a:ext cx="4184702" cy="863377"/>
          </a:xfrm>
          <a:prstGeom prst="roundRect">
            <a:avLst/>
          </a:prstGeom>
          <a:solidFill>
            <a:schemeClr val="bg2"/>
          </a:solidFill>
          <a:ln>
            <a:solidFill>
              <a:schemeClr val="tx1"/>
            </a:solidFill>
          </a:ln>
          <a:effectLst/>
        </p:spPr>
      </p:pic>
      <p:pic>
        <p:nvPicPr>
          <p:cNvPr id="36" name="SB Tech">
            <a:hlinkClick r:id="rId15"/>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6490" y="1444762"/>
            <a:ext cx="2713010" cy="863377"/>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5970316" y="3505286"/>
            <a:ext cx="2519002" cy="863377"/>
          </a:xfrm>
          <a:prstGeom prst="roundRect">
            <a:avLst/>
          </a:prstGeom>
          <a:solidFill>
            <a:schemeClr val="bg2"/>
          </a:solidFill>
          <a:ln>
            <a:solidFill>
              <a:schemeClr val="tx1"/>
            </a:solidFill>
          </a:ln>
          <a:effectLst/>
        </p:spPr>
      </p:pic>
      <p:pic>
        <p:nvPicPr>
          <p:cNvPr id="31" name="SuperHosting" descr="Ð ÐµÐ·ÑÐ»ÑÐ°Ñ Ñ Ð¸Ð·Ð¾Ð±ÑÐ°Ð¶ÐµÐ½Ð¸Ðµ Ð·Ð° superhosting png">
            <a:hlinkClick r:id="rId19"/>
            <a:extLst/>
          </p:cNvPr>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l="-34663" t="-10753" r="-34663" b="-10753"/>
          <a:stretch/>
        </p:blipFill>
        <p:spPr bwMode="auto">
          <a:xfrm>
            <a:off x="8852055" y="3505286"/>
            <a:ext cx="2269662" cy="863377"/>
          </a:xfrm>
          <a:prstGeom prst="roundRect">
            <a:avLst/>
          </a:prstGeom>
          <a:solidFill>
            <a:schemeClr val="bg2"/>
          </a:solidFill>
          <a:ln>
            <a:solidFill>
              <a:schemeClr val="tx1"/>
            </a:solidFill>
          </a:ln>
          <a:effectLst/>
          <a:extLst/>
        </p:spPr>
      </p:pic>
      <p:pic>
        <p:nvPicPr>
          <p:cNvPr id="37" name="SmartIT">
            <a:hlinkClick r:id="rId21"/>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14503" t="-16504" r="-14503" b="-16504"/>
          <a:stretch/>
        </p:blipFill>
        <p:spPr>
          <a:xfrm>
            <a:off x="1067110" y="3505286"/>
            <a:ext cx="4540472" cy="863377"/>
          </a:xfrm>
          <a:prstGeom prst="roundRect">
            <a:avLst/>
          </a:prstGeom>
          <a:solidFill>
            <a:schemeClr val="bg2"/>
          </a:solidFill>
          <a:ln>
            <a:solidFill>
              <a:schemeClr val="tx1"/>
            </a:solidFill>
          </a:ln>
          <a:effectLst/>
        </p:spPr>
      </p:pic>
      <p:pic>
        <p:nvPicPr>
          <p:cNvPr id="28" name="Codexio">
            <a:hlinkClick r:id="rId23"/>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28589" t="-22282" r="-30138" b="-23831"/>
          <a:stretch/>
        </p:blipFill>
        <p:spPr>
          <a:xfrm>
            <a:off x="6703080" y="5565809"/>
            <a:ext cx="1748647" cy="863377"/>
          </a:xfrm>
          <a:prstGeom prst="roundRect">
            <a:avLst/>
          </a:prstGeom>
          <a:solidFill>
            <a:schemeClr val="bg2"/>
          </a:solidFill>
          <a:ln>
            <a:solidFill>
              <a:schemeClr val="tx1"/>
            </a:solidFill>
          </a:ln>
          <a:effectLst/>
        </p:spPr>
      </p:pic>
      <p:pic>
        <p:nvPicPr>
          <p:cNvPr id="16" name="Infragistics">
            <a:hlinkClick r:id="rId25"/>
            <a:extLst>
              <a:ext uri="{FF2B5EF4-FFF2-40B4-BE49-F238E27FC236}">
                <a16:creationId xmlns:a16="http://schemas.microsoft.com/office/drawing/2014/main" id="{0FDF11E6-F5ED-4FB2-96CD-9D306D28A0DB}"/>
              </a:ext>
            </a:extLst>
          </p:cNvPr>
          <p:cNvPicPr>
            <a:picLocks noChangeAspect="1"/>
          </p:cNvPicPr>
          <p:nvPr/>
        </p:nvPicPr>
        <p:blipFill rotWithShape="1">
          <a:blip r:embed="rId26" cstate="print">
            <a:extLst>
              <a:ext uri="{28A0092B-C50C-407E-A947-70E740481C1C}">
                <a14:useLocalDpi xmlns:a14="http://schemas.microsoft.com/office/drawing/2010/main" val="0"/>
              </a:ext>
            </a:extLst>
          </a:blip>
          <a:srcRect l="-4204" r="-4204"/>
          <a:stretch>
            <a:fillRect/>
          </a:stretch>
        </p:blipFill>
        <p:spPr>
          <a:xfrm>
            <a:off x="3488905" y="5565809"/>
            <a:ext cx="2873046" cy="863377"/>
          </a:xfrm>
          <a:prstGeom prst="roundRect">
            <a:avLst/>
          </a:prstGeom>
          <a:solidFill>
            <a:schemeClr val="bg2"/>
          </a:solidFill>
          <a:ln>
            <a:solidFill>
              <a:schemeClr val="tx1"/>
            </a:solidFill>
          </a:ln>
          <a:effectLst>
            <a:softEdge rad="0"/>
          </a:effectLst>
        </p:spPr>
      </p:pic>
    </p:spTree>
    <p:extLst>
      <p:ext uri="{BB962C8B-B14F-4D97-AF65-F5344CB8AC3E}">
        <p14:creationId xmlns:p14="http://schemas.microsoft.com/office/powerpoint/2010/main" val="3396742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0684" y="1710772"/>
            <a:ext cx="8227457" cy="4150197"/>
            <a:chOff x="1492446" y="2067924"/>
            <a:chExt cx="6811766" cy="3436077"/>
          </a:xfrm>
        </p:grpSpPr>
        <p:pic>
          <p:nvPicPr>
            <p:cNvPr id="2" name="Picture 1">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5"/>
            </p:cNvPr>
            <p:cNvPicPr>
              <a:picLocks noChangeAspect="1"/>
            </p:cNvPicPr>
            <p:nvPr/>
          </p:nvPicPr>
          <p:blipFill rotWithShape="1">
            <a:blip r:embed="rId6" cstate="print">
              <a:extLst>
                <a:ext uri="{28A0092B-C50C-407E-A947-70E740481C1C}">
                  <a14:useLocalDpi xmlns:a14="http://schemas.microsoft.com/office/drawing/2010/main" val="0"/>
                </a:ext>
              </a:extLst>
            </a:blip>
            <a:srcRect l="-7128"/>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7"/>
            </p:cNvPr>
            <p:cNvPicPr>
              <a:picLocks noChangeAspect="1"/>
            </p:cNvPicPr>
            <p:nvPr/>
          </p:nvPicPr>
          <p:blipFill rotWithShape="1">
            <a:blip r:embed="rId8"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9"/>
            </p:cNvPr>
            <p:cNvPicPr>
              <a:picLocks noChangeAspect="1"/>
            </p:cNvPicPr>
            <p:nvPr/>
          </p:nvPicPr>
          <p:blipFill rotWithShape="1">
            <a:blip r:embed="rId10"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20885695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p:txBody>
          <a:bodyPr/>
          <a:lstStyle/>
          <a:p>
            <a:r>
              <a:rPr lang="en-US" dirty="0"/>
              <a:t>Inheritance</a:t>
            </a:r>
          </a:p>
        </p:txBody>
      </p:sp>
      <p:sp>
        <p:nvSpPr>
          <p:cNvPr id="7" name="Text Placeholder 6">
            <a:extLst>
              <a:ext uri="{FF2B5EF4-FFF2-40B4-BE49-F238E27FC236}">
                <a16:creationId xmlns:a16="http://schemas.microsoft.com/office/drawing/2014/main" id="{A688D22A-6167-4B35-848C-430A24E1D2A6}"/>
              </a:ext>
            </a:extLst>
          </p:cNvPr>
          <p:cNvSpPr>
            <a:spLocks noGrp="1"/>
          </p:cNvSpPr>
          <p:nvPr>
            <p:ph type="body" sz="quarter" idx="11"/>
          </p:nvPr>
        </p:nvSpPr>
        <p:spPr/>
        <p:txBody>
          <a:bodyPr/>
          <a:lstStyle/>
          <a:p>
            <a:r>
              <a:rPr lang="en-US" dirty="0"/>
              <a:t>Extending Classes</a:t>
            </a:r>
          </a:p>
        </p:txBody>
      </p:sp>
      <p:pic>
        <p:nvPicPr>
          <p:cNvPr id="4" name="Картина 3">
            <a:extLst>
              <a:ext uri="{FF2B5EF4-FFF2-40B4-BE49-F238E27FC236}">
                <a16:creationId xmlns:a16="http://schemas.microsoft.com/office/drawing/2014/main" id="{6AF563EE-2E46-4BDF-8973-5D72CB73DC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8012" y="1937092"/>
            <a:ext cx="1981200" cy="1269392"/>
          </a:xfrm>
          <a:prstGeom prst="rect">
            <a:avLst/>
          </a:prstGeom>
        </p:spPr>
      </p:pic>
      <p:pic>
        <p:nvPicPr>
          <p:cNvPr id="8" name="Картина 7">
            <a:extLst>
              <a:ext uri="{FF2B5EF4-FFF2-40B4-BE49-F238E27FC236}">
                <a16:creationId xmlns:a16="http://schemas.microsoft.com/office/drawing/2014/main" id="{8C212C45-974F-4E01-ACDA-6980CB430E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1612" y="2438400"/>
            <a:ext cx="957545" cy="768084"/>
          </a:xfrm>
          <a:prstGeom prst="rect">
            <a:avLst/>
          </a:prstGeom>
        </p:spPr>
      </p:pic>
    </p:spTree>
    <p:extLst>
      <p:ext uri="{BB962C8B-B14F-4D97-AF65-F5344CB8AC3E}">
        <p14:creationId xmlns:p14="http://schemas.microsoft.com/office/powerpoint/2010/main" val="16410094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8" dirty="0"/>
              <a:t>Software University – High-Quality Education and </a:t>
            </a:r>
            <a:br>
              <a:rPr lang="en-US" sz="3198" dirty="0"/>
            </a:br>
            <a:r>
              <a:rPr lang="en-US" sz="3198" dirty="0"/>
              <a:t>Employment Opportunities </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lvl="1">
              <a:lnSpc>
                <a:spcPct val="100000"/>
              </a:lnSpc>
              <a:tabLst>
                <a:tab pos="282405" algn="l"/>
              </a:tabLst>
              <a:defRPr/>
            </a:pPr>
            <a:r>
              <a:rPr lang="en-US" sz="2898" noProof="1">
                <a:solidFill>
                  <a:srgbClr val="234465"/>
                </a:solidFill>
                <a:hlinkClick r:id="rId5"/>
              </a:rPr>
              <a:t>facebook.com/SoftwareUniversity</a:t>
            </a:r>
            <a:endParaRPr lang="en-US" sz="2898" noProof="1">
              <a:solidFill>
                <a:srgbClr val="234465"/>
              </a:solidFill>
            </a:endParaRPr>
          </a:p>
          <a:p>
            <a:pPr>
              <a:lnSpc>
                <a:spcPct val="100000"/>
              </a:lnSpc>
            </a:pPr>
            <a:r>
              <a:rPr lang="en-US" sz="3198" dirty="0"/>
              <a:t>Software University Forums</a:t>
            </a:r>
          </a:p>
          <a:p>
            <a:pPr lvl="1">
              <a:lnSpc>
                <a:spcPct val="100000"/>
              </a:lnSpc>
              <a:tabLst>
                <a:tab pos="282405" algn="l"/>
              </a:tabLst>
              <a:defRPr/>
            </a:pPr>
            <a:r>
              <a:rPr lang="en-US" sz="2798" dirty="0">
                <a:hlinkClick r:id="rId6"/>
              </a:rPr>
              <a:t>forum.softuni.bg</a:t>
            </a:r>
            <a:endParaRPr lang="en-US" sz="2798"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2395" y="2538346"/>
            <a:ext cx="2122030" cy="529273"/>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0482" y="2057758"/>
            <a:ext cx="3365989" cy="4481790"/>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2395" y="3654314"/>
            <a:ext cx="1118158" cy="111815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2394" y="5359165"/>
            <a:ext cx="1041691" cy="1041691"/>
          </a:xfrm>
          <a:prstGeom prst="rect">
            <a:avLst/>
          </a:prstGeom>
        </p:spPr>
      </p:pic>
    </p:spTree>
    <p:extLst>
      <p:ext uri="{BB962C8B-B14F-4D97-AF65-F5344CB8AC3E}">
        <p14:creationId xmlns:p14="http://schemas.microsoft.com/office/powerpoint/2010/main" val="42857329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1999"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41</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465" y="3809901"/>
            <a:ext cx="4641124" cy="1623821"/>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4550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p:txBody>
          <a:bodyPr>
            <a:normAutofit/>
          </a:bodyPr>
          <a:lstStyle/>
          <a:p>
            <a:pPr>
              <a:lnSpc>
                <a:spcPct val="110000"/>
              </a:lnSpc>
              <a:buClr>
                <a:schemeClr val="tx1"/>
              </a:buClr>
            </a:pPr>
            <a:r>
              <a:rPr lang="en-US" b="1" dirty="0">
                <a:solidFill>
                  <a:schemeClr val="bg1"/>
                </a:solidFill>
              </a:rPr>
              <a:t>Superclass</a:t>
            </a:r>
            <a:r>
              <a:rPr lang="en-US" dirty="0"/>
              <a:t> - Parent class, Base Class </a:t>
            </a:r>
          </a:p>
          <a:p>
            <a:pPr lvl="1">
              <a:lnSpc>
                <a:spcPct val="110000"/>
              </a:lnSpc>
              <a:buClr>
                <a:schemeClr val="tx1"/>
              </a:buClr>
            </a:pPr>
            <a:r>
              <a:rPr lang="en-US" dirty="0"/>
              <a:t>The class giving its </a:t>
            </a:r>
            <a:r>
              <a:rPr lang="en-US" b="1" dirty="0">
                <a:solidFill>
                  <a:schemeClr val="bg1"/>
                </a:solidFill>
              </a:rPr>
              <a:t>members</a:t>
            </a:r>
            <a:r>
              <a:rPr lang="en-US" dirty="0"/>
              <a:t> to its </a:t>
            </a:r>
            <a:r>
              <a:rPr lang="en-US" b="1" dirty="0">
                <a:solidFill>
                  <a:schemeClr val="bg1"/>
                </a:solidFill>
              </a:rPr>
              <a:t>child class</a:t>
            </a:r>
            <a:endParaRPr lang="bg-BG" b="1" dirty="0">
              <a:solidFill>
                <a:schemeClr val="bg1"/>
              </a:solidFill>
            </a:endParaRPr>
          </a:p>
          <a:p>
            <a:pPr>
              <a:lnSpc>
                <a:spcPct val="110000"/>
              </a:lnSpc>
              <a:buClr>
                <a:schemeClr val="tx1"/>
              </a:buClr>
            </a:pPr>
            <a:r>
              <a:rPr lang="en-US" b="1" dirty="0">
                <a:solidFill>
                  <a:schemeClr val="bg1"/>
                </a:solidFill>
              </a:rPr>
              <a:t>Subclass </a:t>
            </a:r>
            <a:r>
              <a:rPr lang="en-US" dirty="0"/>
              <a:t>- </a:t>
            </a:r>
            <a:r>
              <a:rPr lang="en-US" b="1" dirty="0">
                <a:solidFill>
                  <a:schemeClr val="bg1"/>
                </a:solidFill>
              </a:rPr>
              <a:t>Child</a:t>
            </a:r>
            <a:r>
              <a:rPr lang="en-US" dirty="0"/>
              <a:t> class, </a:t>
            </a:r>
            <a:r>
              <a:rPr lang="en-US" b="1" dirty="0">
                <a:solidFill>
                  <a:schemeClr val="bg1"/>
                </a:solidFill>
              </a:rPr>
              <a:t>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4"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5" name="Rectangle: Rounded Corners 4"/>
          <p:cNvSpPr>
            <a:spLocks noChangeArrowheads="1"/>
          </p:cNvSpPr>
          <p:nvPr/>
        </p:nvSpPr>
        <p:spPr bwMode="auto">
          <a:xfrm>
            <a:off x="4934602" y="4250498"/>
            <a:ext cx="3255308" cy="576262"/>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4000" b="1" noProof="1">
                <a:solidFill>
                  <a:srgbClr val="FFFFFF"/>
                </a:solidFill>
              </a:rPr>
              <a:t>Superclass</a:t>
            </a:r>
          </a:p>
        </p:txBody>
      </p:sp>
      <p:sp>
        <p:nvSpPr>
          <p:cNvPr id="6" name="Rectangle: Rounded Corners 5"/>
          <p:cNvSpPr>
            <a:spLocks noChangeArrowheads="1"/>
          </p:cNvSpPr>
          <p:nvPr/>
        </p:nvSpPr>
        <p:spPr bwMode="auto">
          <a:xfrm>
            <a:off x="4934600" y="5613278"/>
            <a:ext cx="3255310" cy="576262"/>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000" b="1" noProof="1">
                <a:solidFill>
                  <a:srgbClr val="FFFFFF"/>
                </a:solidFill>
              </a:rPr>
              <a:t>Subclass</a:t>
            </a:r>
          </a:p>
        </p:txBody>
      </p:sp>
      <p:sp>
        <p:nvSpPr>
          <p:cNvPr id="9" name="AutoShape 6"/>
          <p:cNvSpPr>
            <a:spLocks noChangeArrowheads="1"/>
          </p:cNvSpPr>
          <p:nvPr/>
        </p:nvSpPr>
        <p:spPr bwMode="auto">
          <a:xfrm>
            <a:off x="3046412" y="5257799"/>
            <a:ext cx="1482074" cy="474569"/>
          </a:xfrm>
          <a:prstGeom prst="wedgeRoundRectCallout">
            <a:avLst>
              <a:gd name="adj1" fmla="val 68506"/>
              <a:gd name="adj2" fmla="val 525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Derived</a:t>
            </a:r>
            <a:endParaRPr lang="bg-BG" sz="2400" b="1" dirty="0">
              <a:solidFill>
                <a:srgbClr val="FFFFFF"/>
              </a:solidFill>
            </a:endParaRPr>
          </a:p>
        </p:txBody>
      </p:sp>
      <p:sp>
        <p:nvSpPr>
          <p:cNvPr id="10" name="AutoShape 6"/>
          <p:cNvSpPr>
            <a:spLocks noChangeArrowheads="1"/>
          </p:cNvSpPr>
          <p:nvPr/>
        </p:nvSpPr>
        <p:spPr bwMode="auto">
          <a:xfrm>
            <a:off x="8550927" y="3810000"/>
            <a:ext cx="1201085" cy="440498"/>
          </a:xfrm>
          <a:prstGeom prst="wedgeRoundRectCallout">
            <a:avLst>
              <a:gd name="adj1" fmla="val -66987"/>
              <a:gd name="adj2" fmla="val 6000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Base</a:t>
            </a:r>
            <a:endParaRPr lang="bg-BG" sz="2400" b="1" dirty="0">
              <a:solidFill>
                <a:srgbClr val="FFFFFF"/>
              </a:solidFill>
            </a:endParaRPr>
          </a:p>
        </p:txBody>
      </p:sp>
      <p:sp>
        <p:nvSpPr>
          <p:cNvPr id="11" name="Down Arrow 10"/>
          <p:cNvSpPr/>
          <p:nvPr/>
        </p:nvSpPr>
        <p:spPr bwMode="auto">
          <a:xfrm rot="10800000">
            <a:off x="6315328" y="4964500"/>
            <a:ext cx="493854" cy="48171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771497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339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39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4" name="Slide Number Placeholder 3"/>
          <p:cNvSpPr>
            <a:spLocks noGrp="1"/>
          </p:cNvSpPr>
          <p:nvPr>
            <p:ph type="sldNum" sz="quarter" idx="4294967295"/>
          </p:nvPr>
        </p:nvSpPr>
        <p:spPr>
          <a:xfrm>
            <a:off x="11760200" y="6524625"/>
            <a:ext cx="428625" cy="196850"/>
          </a:xfrm>
          <a:prstGeom prst="rect">
            <a:avLst/>
          </a:prstGeom>
        </p:spPr>
        <p:txBody>
          <a:bodyPr/>
          <a:lstStyle/>
          <a:p>
            <a:pPr>
              <a:defRPr/>
            </a:pPr>
            <a:fld id="{58452FF4-89E3-4D1B-9927-2DBDC00E58D7}" type="slidenum">
              <a:rPr lang="en-US" smtClean="0"/>
              <a:pPr>
                <a:defRPr/>
              </a:pPr>
              <a:t>6</a:t>
            </a:fld>
            <a:endParaRPr lang="en-US" dirty="0"/>
          </a:p>
        </p:txBody>
      </p:sp>
      <p:sp>
        <p:nvSpPr>
          <p:cNvPr id="5" name="Rectangle 4"/>
          <p:cNvSpPr>
            <a:spLocks noChangeArrowheads="1"/>
          </p:cNvSpPr>
          <p:nvPr/>
        </p:nvSpPr>
        <p:spPr bwMode="auto">
          <a:xfrm>
            <a:off x="4365547" y="1612900"/>
            <a:ext cx="3265165" cy="587121"/>
          </a:xfrm>
          <a:prstGeom prst="rect">
            <a:avLst/>
          </a:prstGeom>
          <a:solidFill>
            <a:schemeClr val="tx1">
              <a:lumMod val="40000"/>
              <a:lumOff val="60000"/>
              <a:alpha val="17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GB" sz="2398" b="1" noProof="1">
                <a:latin typeface="Consolas" pitchFamily="49" charset="0"/>
                <a:cs typeface="Consolas" pitchFamily="49" charset="0"/>
              </a:rPr>
              <a:t>Person</a:t>
            </a:r>
          </a:p>
        </p:txBody>
      </p:sp>
      <p:sp>
        <p:nvSpPr>
          <p:cNvPr id="6" name="Rectangle 5"/>
          <p:cNvSpPr>
            <a:spLocks noChangeArrowheads="1"/>
          </p:cNvSpPr>
          <p:nvPr/>
        </p:nvSpPr>
        <p:spPr bwMode="auto">
          <a:xfrm>
            <a:off x="4365547" y="2189163"/>
            <a:ext cx="3265165" cy="1110020"/>
          </a:xfrm>
          <a:prstGeom prst="rect">
            <a:avLst/>
          </a:prstGeom>
          <a:solidFill>
            <a:schemeClr val="tx1">
              <a:lumMod val="40000"/>
              <a:lumOff val="60000"/>
              <a:alpha val="17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GB" sz="2398" b="1" noProof="1">
                <a:latin typeface="Consolas" pitchFamily="49" charset="0"/>
                <a:cs typeface="Consolas" pitchFamily="49" charset="0"/>
              </a:rPr>
              <a:t>+Name: </a:t>
            </a:r>
            <a:r>
              <a:rPr lang="en-US" sz="2398" b="1" noProof="1">
                <a:latin typeface="Consolas" pitchFamily="49" charset="0"/>
                <a:cs typeface="Consolas" pitchFamily="49" charset="0"/>
              </a:rPr>
              <a:t>s</a:t>
            </a:r>
            <a:r>
              <a:rPr lang="en-GB" sz="2398" b="1" noProof="1">
                <a:latin typeface="Consolas" pitchFamily="49" charset="0"/>
                <a:cs typeface="Consolas" pitchFamily="49" charset="0"/>
              </a:rPr>
              <a:t>tring</a:t>
            </a:r>
          </a:p>
          <a:p>
            <a:pPr defTabSz="1218438" latinLnBrk="1">
              <a:spcBef>
                <a:spcPts val="600"/>
              </a:spcBef>
              <a:spcAft>
                <a:spcPts val="600"/>
              </a:spcAft>
              <a:buFont typeface="Wingdings" panose="05000000000000000000" pitchFamily="2" charset="2"/>
              <a:buNone/>
            </a:pPr>
            <a:r>
              <a:rPr lang="en-GB" sz="2398" b="1" noProof="1">
                <a:latin typeface="Consolas" pitchFamily="49" charset="0"/>
                <a:cs typeface="Consolas" pitchFamily="49" charset="0"/>
              </a:rPr>
              <a:t>+Address: string</a:t>
            </a:r>
          </a:p>
        </p:txBody>
      </p:sp>
      <p:grpSp>
        <p:nvGrpSpPr>
          <p:cNvPr id="7" name="Group 6"/>
          <p:cNvGrpSpPr/>
          <p:nvPr/>
        </p:nvGrpSpPr>
        <p:grpSpPr>
          <a:xfrm>
            <a:off x="2243333" y="4359275"/>
            <a:ext cx="3450886" cy="1163384"/>
            <a:chOff x="2243333" y="4359275"/>
            <a:chExt cx="3450886" cy="1163384"/>
          </a:xfrm>
          <a:solidFill>
            <a:schemeClr val="tx1">
              <a:lumMod val="40000"/>
              <a:lumOff val="60000"/>
              <a:alpha val="29000"/>
            </a:schemeClr>
          </a:solidFill>
        </p:grpSpPr>
        <p:sp>
          <p:nvSpPr>
            <p:cNvPr id="8" name="Rectangle 7"/>
            <p:cNvSpPr>
              <a:spLocks noChangeArrowheads="1"/>
            </p:cNvSpPr>
            <p:nvPr/>
          </p:nvSpPr>
          <p:spPr bwMode="auto">
            <a:xfrm>
              <a:off x="2243333" y="4359275"/>
              <a:ext cx="3450886" cy="587121"/>
            </a:xfrm>
            <a:prstGeom prst="rect">
              <a:avLst/>
            </a:prstGeom>
            <a:solidFill>
              <a:schemeClr val="tx1">
                <a:lumMod val="40000"/>
                <a:lumOff val="60000"/>
                <a:alpha val="17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Employee</a:t>
              </a:r>
            </a:p>
          </p:txBody>
        </p:sp>
        <p:sp>
          <p:nvSpPr>
            <p:cNvPr id="9" name="Rectangle 8"/>
            <p:cNvSpPr>
              <a:spLocks noChangeArrowheads="1"/>
            </p:cNvSpPr>
            <p:nvPr/>
          </p:nvSpPr>
          <p:spPr bwMode="auto">
            <a:xfrm>
              <a:off x="2243333" y="4935538"/>
              <a:ext cx="3450886" cy="587121"/>
            </a:xfrm>
            <a:prstGeom prst="rect">
              <a:avLst/>
            </a:prstGeom>
            <a:solidFill>
              <a:schemeClr val="tx1">
                <a:lumMod val="40000"/>
                <a:lumOff val="60000"/>
                <a:alpha val="17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bg-BG" sz="2398" b="1" noProof="1">
                  <a:latin typeface="Consolas" pitchFamily="49" charset="0"/>
                  <a:cs typeface="Consolas" pitchFamily="49" charset="0"/>
                </a:rPr>
                <a:t>+</a:t>
              </a:r>
              <a:r>
                <a:rPr lang="en-US" sz="2398" b="1" noProof="1">
                  <a:latin typeface="Consolas" pitchFamily="49" charset="0"/>
                  <a:cs typeface="Consolas" pitchFamily="49" charset="0"/>
                </a:rPr>
                <a:t>Company: string</a:t>
              </a:r>
            </a:p>
          </p:txBody>
        </p:sp>
      </p:grpSp>
      <p:grpSp>
        <p:nvGrpSpPr>
          <p:cNvPr id="3" name="Group 2"/>
          <p:cNvGrpSpPr/>
          <p:nvPr/>
        </p:nvGrpSpPr>
        <p:grpSpPr>
          <a:xfrm>
            <a:off x="6428759" y="4353846"/>
            <a:ext cx="3265167" cy="1163384"/>
            <a:chOff x="6399134" y="4368800"/>
            <a:chExt cx="3265167" cy="1163384"/>
          </a:xfrm>
        </p:grpSpPr>
        <p:sp>
          <p:nvSpPr>
            <p:cNvPr id="11" name="Rectangle 10"/>
            <p:cNvSpPr>
              <a:spLocks noChangeArrowheads="1"/>
            </p:cNvSpPr>
            <p:nvPr/>
          </p:nvSpPr>
          <p:spPr bwMode="auto">
            <a:xfrm>
              <a:off x="6399134" y="4368800"/>
              <a:ext cx="3265167" cy="587121"/>
            </a:xfrm>
            <a:prstGeom prst="rect">
              <a:avLst/>
            </a:prstGeom>
            <a:solidFill>
              <a:schemeClr val="tx1">
                <a:lumMod val="40000"/>
                <a:lumOff val="60000"/>
                <a:alpha val="17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Student</a:t>
              </a:r>
            </a:p>
          </p:txBody>
        </p:sp>
        <p:sp>
          <p:nvSpPr>
            <p:cNvPr id="12" name="Rectangle 11"/>
            <p:cNvSpPr>
              <a:spLocks noChangeArrowheads="1"/>
            </p:cNvSpPr>
            <p:nvPr/>
          </p:nvSpPr>
          <p:spPr bwMode="auto">
            <a:xfrm>
              <a:off x="6399134" y="4945063"/>
              <a:ext cx="3265167" cy="587121"/>
            </a:xfrm>
            <a:prstGeom prst="rect">
              <a:avLst/>
            </a:prstGeom>
            <a:solidFill>
              <a:schemeClr val="tx1">
                <a:lumMod val="40000"/>
                <a:lumOff val="60000"/>
                <a:alpha val="17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bg-BG" sz="2398" b="1" noProof="1">
                  <a:latin typeface="Consolas" pitchFamily="49" charset="0"/>
                  <a:cs typeface="Consolas" pitchFamily="49" charset="0"/>
                </a:rPr>
                <a:t>+</a:t>
              </a:r>
              <a:r>
                <a:rPr lang="en-US" sz="2398" b="1" noProof="1">
                  <a:latin typeface="Consolas" pitchFamily="49" charset="0"/>
                  <a:cs typeface="Consolas" pitchFamily="49" charset="0"/>
                </a:rPr>
                <a:t>School: string</a:t>
              </a:r>
            </a:p>
          </p:txBody>
        </p:sp>
      </p:grpSp>
      <p:sp>
        <p:nvSpPr>
          <p:cNvPr id="21" name="AutoShape 6"/>
          <p:cNvSpPr>
            <a:spLocks noChangeArrowheads="1"/>
          </p:cNvSpPr>
          <p:nvPr/>
        </p:nvSpPr>
        <p:spPr bwMode="auto">
          <a:xfrm>
            <a:off x="1617324" y="3540611"/>
            <a:ext cx="2137457" cy="596198"/>
          </a:xfrm>
          <a:prstGeom prst="wedgeRoundRectCallout">
            <a:avLst>
              <a:gd name="adj1" fmla="val 35919"/>
              <a:gd name="adj2" fmla="val 6813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Derived class</a:t>
            </a:r>
            <a:endParaRPr lang="bg-BG" sz="2400" b="1" dirty="0">
              <a:solidFill>
                <a:srgbClr val="FFFFFF"/>
              </a:solidFill>
            </a:endParaRPr>
          </a:p>
        </p:txBody>
      </p:sp>
      <p:sp>
        <p:nvSpPr>
          <p:cNvPr id="22" name="AutoShape 6"/>
          <p:cNvSpPr>
            <a:spLocks noChangeArrowheads="1"/>
          </p:cNvSpPr>
          <p:nvPr/>
        </p:nvSpPr>
        <p:spPr bwMode="auto">
          <a:xfrm>
            <a:off x="7847012" y="3535893"/>
            <a:ext cx="1981200" cy="596198"/>
          </a:xfrm>
          <a:prstGeom prst="wedgeRoundRectCallout">
            <a:avLst>
              <a:gd name="adj1" fmla="val -40187"/>
              <a:gd name="adj2" fmla="val 6971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Derived class</a:t>
            </a:r>
            <a:endParaRPr lang="bg-BG" sz="2400" b="1" dirty="0">
              <a:solidFill>
                <a:srgbClr val="FFFFFF"/>
              </a:solidFill>
            </a:endParaRPr>
          </a:p>
        </p:txBody>
      </p:sp>
      <p:sp>
        <p:nvSpPr>
          <p:cNvPr id="23" name="AutoShape 6"/>
          <p:cNvSpPr>
            <a:spLocks noChangeArrowheads="1"/>
          </p:cNvSpPr>
          <p:nvPr/>
        </p:nvSpPr>
        <p:spPr bwMode="auto">
          <a:xfrm>
            <a:off x="2436812" y="1295400"/>
            <a:ext cx="1676400" cy="588982"/>
          </a:xfrm>
          <a:prstGeom prst="wedgeRoundRectCallout">
            <a:avLst>
              <a:gd name="adj1" fmla="val 56339"/>
              <a:gd name="adj2" fmla="val 4095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Base class</a:t>
            </a:r>
            <a:endParaRPr lang="bg-BG" sz="2400" b="1" dirty="0">
              <a:solidFill>
                <a:srgbClr val="FFFFFF"/>
              </a:solidFill>
            </a:endParaRPr>
          </a:p>
        </p:txBody>
      </p:sp>
      <p:sp>
        <p:nvSpPr>
          <p:cNvPr id="25" name="Down Arrow 24"/>
          <p:cNvSpPr/>
          <p:nvPr/>
        </p:nvSpPr>
        <p:spPr bwMode="auto">
          <a:xfrm rot="10800000">
            <a:off x="4647154" y="3638906"/>
            <a:ext cx="589971" cy="566055"/>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5" name="Down Arrow 14"/>
          <p:cNvSpPr/>
          <p:nvPr/>
        </p:nvSpPr>
        <p:spPr bwMode="auto">
          <a:xfrm rot="10800000">
            <a:off x="6856412" y="3638906"/>
            <a:ext cx="589971" cy="566055"/>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162190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Class Hierarchies</a:t>
            </a:r>
            <a:endParaRPr lang="bg-BG" dirty="0"/>
          </a:p>
        </p:txBody>
      </p:sp>
      <p:sp>
        <p:nvSpPr>
          <p:cNvPr id="6" name="Text Placeholder 5"/>
          <p:cNvSpPr>
            <a:spLocks noGrp="1"/>
          </p:cNvSpPr>
          <p:nvPr>
            <p:ph type="body" sz="quarter" idx="11"/>
          </p:nvPr>
        </p:nvSpPr>
        <p:spPr/>
        <p:txBody>
          <a:bodyPr/>
          <a:lstStyle/>
          <a:p>
            <a:endParaRPr lang="bg-BG"/>
          </a:p>
        </p:txBody>
      </p:sp>
      <p:sp>
        <p:nvSpPr>
          <p:cNvPr id="4" name="Slide Number Placeholder 3"/>
          <p:cNvSpPr>
            <a:spLocks noGrp="1"/>
          </p:cNvSpPr>
          <p:nvPr>
            <p:ph type="sldNum" sz="quarter" idx="4294967295"/>
          </p:nvPr>
        </p:nvSpPr>
        <p:spPr>
          <a:xfrm>
            <a:off x="11760200" y="6397625"/>
            <a:ext cx="428625" cy="307975"/>
          </a:xfrm>
        </p:spPr>
        <p:txBody>
          <a:bodyPr/>
          <a:lstStyle/>
          <a:p>
            <a:fld id="{C014DD1E-5D91-48A3-AD6D-45FBA980D106}" type="slidenum">
              <a:rPr lang="en-US" smtClean="0"/>
              <a:pPr/>
              <a:t>7</a:t>
            </a:fld>
            <a:endParaRPr lang="en-US" dirty="0"/>
          </a:p>
        </p:txBody>
      </p:sp>
      <p:pic>
        <p:nvPicPr>
          <p:cNvPr id="7" name="Picture 6"/>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837113" y="1143000"/>
            <a:ext cx="2514600" cy="2514600"/>
          </a:xfrm>
          <a:prstGeom prst="rect">
            <a:avLst/>
          </a:prstGeom>
        </p:spPr>
      </p:pic>
    </p:spTree>
    <p:extLst>
      <p:ext uri="{BB962C8B-B14F-4D97-AF65-F5344CB8AC3E}">
        <p14:creationId xmlns:p14="http://schemas.microsoft.com/office/powerpoint/2010/main" val="32820942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8</a:t>
            </a:fld>
            <a:endParaRPr lang="en-US" dirty="0"/>
          </a:p>
        </p:txBody>
      </p:sp>
      <p:sp>
        <p:nvSpPr>
          <p:cNvPr id="2058" name="Text Box 16"/>
          <p:cNvSpPr txBox="1">
            <a:spLocks noChangeArrowheads="1"/>
          </p:cNvSpPr>
          <p:nvPr/>
        </p:nvSpPr>
        <p:spPr bwMode="auto">
          <a:xfrm>
            <a:off x="4619552" y="2438400"/>
            <a:ext cx="3085295"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Game</a:t>
            </a:r>
          </a:p>
        </p:txBody>
      </p:sp>
      <p:sp>
        <p:nvSpPr>
          <p:cNvPr id="2059" name="Text Box 17"/>
          <p:cNvSpPr txBox="1">
            <a:spLocks noChangeArrowheads="1"/>
          </p:cNvSpPr>
          <p:nvPr/>
        </p:nvSpPr>
        <p:spPr bwMode="auto">
          <a:xfrm>
            <a:off x="6663718" y="3566760"/>
            <a:ext cx="3783615"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MultiplePlayersGame</a:t>
            </a:r>
          </a:p>
        </p:txBody>
      </p:sp>
      <p:sp>
        <p:nvSpPr>
          <p:cNvPr id="2060" name="Text Box 18"/>
          <p:cNvSpPr txBox="1">
            <a:spLocks noChangeArrowheads="1"/>
          </p:cNvSpPr>
          <p:nvPr/>
        </p:nvSpPr>
        <p:spPr bwMode="auto">
          <a:xfrm>
            <a:off x="6587538" y="4691549"/>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BoardGame</a:t>
            </a:r>
          </a:p>
        </p:txBody>
      </p:sp>
      <p:sp>
        <p:nvSpPr>
          <p:cNvPr id="2061" name="Text Box 19"/>
          <p:cNvSpPr txBox="1">
            <a:spLocks noChangeArrowheads="1"/>
          </p:cNvSpPr>
          <p:nvPr/>
        </p:nvSpPr>
        <p:spPr bwMode="auto">
          <a:xfrm>
            <a:off x="5673376" y="5816338"/>
            <a:ext cx="182832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Chess</a:t>
            </a:r>
          </a:p>
        </p:txBody>
      </p:sp>
      <p:sp>
        <p:nvSpPr>
          <p:cNvPr id="2062" name="Text Box 20"/>
          <p:cNvSpPr txBox="1">
            <a:spLocks noChangeArrowheads="1"/>
          </p:cNvSpPr>
          <p:nvPr/>
        </p:nvSpPr>
        <p:spPr bwMode="auto">
          <a:xfrm>
            <a:off x="7806421" y="5812767"/>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Backgammon</a:t>
            </a:r>
          </a:p>
        </p:txBody>
      </p:sp>
      <p:sp>
        <p:nvSpPr>
          <p:cNvPr id="2063" name="Text Box 21"/>
          <p:cNvSpPr txBox="1">
            <a:spLocks noChangeArrowheads="1"/>
          </p:cNvSpPr>
          <p:nvPr/>
        </p:nvSpPr>
        <p:spPr bwMode="auto">
          <a:xfrm>
            <a:off x="2219876" y="3566760"/>
            <a:ext cx="3351927"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SinglePlayerGame</a:t>
            </a:r>
          </a:p>
        </p:txBody>
      </p:sp>
      <p:sp>
        <p:nvSpPr>
          <p:cNvPr id="40" name="Text Box 18"/>
          <p:cNvSpPr txBox="1">
            <a:spLocks noChangeArrowheads="1"/>
          </p:cNvSpPr>
          <p:nvPr/>
        </p:nvSpPr>
        <p:spPr bwMode="auto">
          <a:xfrm>
            <a:off x="1305714" y="4680837"/>
            <a:ext cx="2336192"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Minesweeper</a:t>
            </a:r>
          </a:p>
        </p:txBody>
      </p:sp>
      <p:sp>
        <p:nvSpPr>
          <p:cNvPr id="41" name="Text Box 18"/>
          <p:cNvSpPr txBox="1">
            <a:spLocks noChangeArrowheads="1"/>
          </p:cNvSpPr>
          <p:nvPr/>
        </p:nvSpPr>
        <p:spPr bwMode="auto">
          <a:xfrm>
            <a:off x="4149773" y="4691549"/>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Solitaire</a:t>
            </a:r>
          </a:p>
        </p:txBody>
      </p:sp>
      <p:sp>
        <p:nvSpPr>
          <p:cNvPr id="34" name="AutoShape 6"/>
          <p:cNvSpPr>
            <a:spLocks noChangeArrowheads="1"/>
          </p:cNvSpPr>
          <p:nvPr/>
        </p:nvSpPr>
        <p:spPr bwMode="auto">
          <a:xfrm>
            <a:off x="8187533" y="1908962"/>
            <a:ext cx="2585604" cy="1205984"/>
          </a:xfrm>
          <a:prstGeom prst="wedgeRoundRectCallout">
            <a:avLst>
              <a:gd name="adj1" fmla="val -59638"/>
              <a:gd name="adj2" fmla="val -432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Base class holds </a:t>
            </a:r>
            <a:r>
              <a:rPr lang="en-US" sz="2400" b="1" dirty="0">
                <a:solidFill>
                  <a:schemeClr val="bg1"/>
                </a:solidFill>
              </a:rPr>
              <a:t>common characteristics</a:t>
            </a:r>
            <a:endParaRPr lang="bg-BG" sz="2400" b="1" dirty="0">
              <a:solidFill>
                <a:schemeClr val="bg1"/>
              </a:solidFill>
            </a:endParaRPr>
          </a:p>
        </p:txBody>
      </p:sp>
      <p:sp>
        <p:nvSpPr>
          <p:cNvPr id="50" name="Down Arrow 49"/>
          <p:cNvSpPr/>
          <p:nvPr/>
        </p:nvSpPr>
        <p:spPr bwMode="auto">
          <a:xfrm rot="10800000">
            <a:off x="3804467" y="4303398"/>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6" name="Down Arrow 55"/>
          <p:cNvSpPr/>
          <p:nvPr/>
        </p:nvSpPr>
        <p:spPr bwMode="auto">
          <a:xfrm rot="10800000">
            <a:off x="2741612" y="424941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0" name="Down Arrow 59"/>
          <p:cNvSpPr/>
          <p:nvPr/>
        </p:nvSpPr>
        <p:spPr bwMode="auto">
          <a:xfrm rot="10800000">
            <a:off x="4848079" y="424941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1" name="Down Arrow 60"/>
          <p:cNvSpPr/>
          <p:nvPr/>
        </p:nvSpPr>
        <p:spPr bwMode="auto">
          <a:xfrm rot="10800000">
            <a:off x="7493398" y="4244064"/>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2" name="Down Arrow 61"/>
          <p:cNvSpPr/>
          <p:nvPr/>
        </p:nvSpPr>
        <p:spPr bwMode="auto">
          <a:xfrm rot="10800000">
            <a:off x="9499762" y="4244063"/>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3" name="Down Arrow 62"/>
          <p:cNvSpPr/>
          <p:nvPr/>
        </p:nvSpPr>
        <p:spPr bwMode="auto">
          <a:xfrm rot="10800000">
            <a:off x="5038779" y="312820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4" name="Down Arrow 63"/>
          <p:cNvSpPr/>
          <p:nvPr/>
        </p:nvSpPr>
        <p:spPr bwMode="auto">
          <a:xfrm rot="10800000">
            <a:off x="7145246" y="312820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5" name="Down Arrow 64"/>
          <p:cNvSpPr/>
          <p:nvPr/>
        </p:nvSpPr>
        <p:spPr bwMode="auto">
          <a:xfrm rot="10800000">
            <a:off x="6924594" y="538492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6" name="Down Arrow 65"/>
          <p:cNvSpPr/>
          <p:nvPr/>
        </p:nvSpPr>
        <p:spPr bwMode="auto">
          <a:xfrm rot="10800000">
            <a:off x="7999412" y="538492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5" name="Text Box 18">
            <a:extLst>
              <a:ext uri="{FF2B5EF4-FFF2-40B4-BE49-F238E27FC236}">
                <a16:creationId xmlns:a16="http://schemas.microsoft.com/office/drawing/2014/main" id="{F1FBBD53-705F-4B80-9EE4-804A425BA673}"/>
              </a:ext>
            </a:extLst>
          </p:cNvPr>
          <p:cNvSpPr txBox="1">
            <a:spLocks noChangeArrowheads="1"/>
          </p:cNvSpPr>
          <p:nvPr/>
        </p:nvSpPr>
        <p:spPr bwMode="auto">
          <a:xfrm>
            <a:off x="8983668" y="4710736"/>
            <a:ext cx="1220308"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a:t>
            </a:r>
          </a:p>
        </p:txBody>
      </p:sp>
      <p:sp>
        <p:nvSpPr>
          <p:cNvPr id="27" name="Text Box 18">
            <a:extLst>
              <a:ext uri="{FF2B5EF4-FFF2-40B4-BE49-F238E27FC236}">
                <a16:creationId xmlns:a16="http://schemas.microsoft.com/office/drawing/2014/main" id="{A2F69919-E7A8-4D1A-910C-6796CA113A32}"/>
              </a:ext>
            </a:extLst>
          </p:cNvPr>
          <p:cNvSpPr txBox="1">
            <a:spLocks noChangeArrowheads="1"/>
          </p:cNvSpPr>
          <p:nvPr/>
        </p:nvSpPr>
        <p:spPr bwMode="auto">
          <a:xfrm>
            <a:off x="3293057" y="5569182"/>
            <a:ext cx="1220308"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a:t>
            </a:r>
          </a:p>
        </p:txBody>
      </p:sp>
    </p:spTree>
    <p:extLst>
      <p:ext uri="{BB962C8B-B14F-4D97-AF65-F5344CB8AC3E}">
        <p14:creationId xmlns:p14="http://schemas.microsoft.com/office/powerpoint/2010/main" val="1304858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dirty="0"/>
              <a:t>In C# inheritance is defined by the </a:t>
            </a:r>
            <a:r>
              <a:rPr lang="en-US" b="1" dirty="0">
                <a:solidFill>
                  <a:schemeClr val="bg1"/>
                </a:solidFill>
              </a:rPr>
              <a:t>:</a:t>
            </a:r>
            <a:r>
              <a:rPr lang="en-US" dirty="0"/>
              <a:t> operator</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C#</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9</a:t>
            </a:fld>
            <a:endParaRPr lang="en-US" dirty="0"/>
          </a:p>
        </p:txBody>
      </p:sp>
      <p:sp>
        <p:nvSpPr>
          <p:cNvPr id="7" name="Text Placeholder 5"/>
          <p:cNvSpPr txBox="1">
            <a:spLocks/>
          </p:cNvSpPr>
          <p:nvPr/>
        </p:nvSpPr>
        <p:spPr>
          <a:xfrm>
            <a:off x="747016" y="1899408"/>
            <a:ext cx="5715218" cy="1785597"/>
          </a:xfrm>
          <a:prstGeom prst="rect">
            <a:avLst/>
          </a:prstGeom>
          <a:solidFill>
            <a:schemeClr val="tx1">
              <a:lumMod val="40000"/>
              <a:lumOff val="60000"/>
              <a:alpha val="15000"/>
            </a:schemeClr>
          </a:solidFill>
          <a:ln w="12700">
            <a:solidFill>
              <a:schemeClr val="tx1">
                <a:lumMod val="50000"/>
              </a:schemeClr>
            </a:solidFill>
          </a:ln>
        </p:spPr>
        <p:txBody>
          <a:bodyPr vert="horz" wrap="square" lIns="432000" tIns="183600" rIns="432000" bIns="1836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a:t>
            </a:r>
            <a:r>
              <a:rPr lang="en-US" dirty="0">
                <a:solidFill>
                  <a:schemeClr val="bg1"/>
                </a:solidFill>
              </a:rPr>
              <a:t>Person</a:t>
            </a:r>
            <a:r>
              <a:rPr lang="en-US" dirty="0"/>
              <a:t> { … </a:t>
            </a:r>
            <a:r>
              <a:rPr lang="en-US" dirty="0" smtClean="0"/>
              <a:t>}</a:t>
            </a:r>
            <a:endParaRPr lang="en-US" dirty="0"/>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9" name="Rectangle: Rounded Corners 8"/>
          <p:cNvSpPr/>
          <p:nvPr/>
        </p:nvSpPr>
        <p:spPr>
          <a:xfrm>
            <a:off x="7804148" y="2417004"/>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Person</a:t>
            </a:r>
            <a:endParaRPr lang="en-US" sz="2800" b="1" dirty="0">
              <a:solidFill>
                <a:schemeClr val="bg2"/>
              </a:solidFill>
            </a:endParaRPr>
          </a:p>
        </p:txBody>
      </p:sp>
      <p:sp>
        <p:nvSpPr>
          <p:cNvPr id="12" name="Rectangle: Rounded Corners 11"/>
          <p:cNvSpPr/>
          <p:nvPr/>
        </p:nvSpPr>
        <p:spPr>
          <a:xfrm>
            <a:off x="9251948" y="3925315"/>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Employee</a:t>
            </a:r>
            <a:endParaRPr lang="en-US" sz="2800" b="1" dirty="0">
              <a:solidFill>
                <a:schemeClr val="bg2"/>
              </a:solidFill>
            </a:endParaRPr>
          </a:p>
        </p:txBody>
      </p:sp>
      <p:sp>
        <p:nvSpPr>
          <p:cNvPr id="17" name="AutoShape 6"/>
          <p:cNvSpPr>
            <a:spLocks noChangeArrowheads="1"/>
          </p:cNvSpPr>
          <p:nvPr/>
        </p:nvSpPr>
        <p:spPr bwMode="auto">
          <a:xfrm>
            <a:off x="3884612" y="4757932"/>
            <a:ext cx="2471736" cy="625997"/>
          </a:xfrm>
          <a:prstGeom prst="wedgeRoundRectCallout">
            <a:avLst>
              <a:gd name="adj1" fmla="val 62205"/>
              <a:gd name="adj2" fmla="val -507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Student : Person</a:t>
            </a:r>
            <a:endParaRPr lang="bg-BG" sz="2400" b="1" dirty="0">
              <a:solidFill>
                <a:srgbClr val="FFFFFF"/>
              </a:solidFill>
            </a:endParaRPr>
          </a:p>
        </p:txBody>
      </p:sp>
      <p:sp>
        <p:nvSpPr>
          <p:cNvPr id="21" name="Rectangle: Rounded Corners 20"/>
          <p:cNvSpPr/>
          <p:nvPr/>
        </p:nvSpPr>
        <p:spPr>
          <a:xfrm>
            <a:off x="6280148" y="3925315"/>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Student</a:t>
            </a:r>
            <a:endParaRPr lang="en-US" sz="2800" b="1" dirty="0">
              <a:solidFill>
                <a:schemeClr val="bg2"/>
              </a:solidFill>
            </a:endParaRPr>
          </a:p>
        </p:txBody>
      </p:sp>
      <p:sp>
        <p:nvSpPr>
          <p:cNvPr id="14" name="Arrow: Right 20"/>
          <p:cNvSpPr/>
          <p:nvPr/>
        </p:nvSpPr>
        <p:spPr>
          <a:xfrm rot="19112432">
            <a:off x="7619598" y="3355577"/>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Arrow: Right 20"/>
          <p:cNvSpPr/>
          <p:nvPr/>
        </p:nvSpPr>
        <p:spPr>
          <a:xfrm rot="13513893">
            <a:off x="9498789" y="3375806"/>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096521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7" grpId="0" animBg="1"/>
      <p:bldP spid="21" grpId="0" animBg="1"/>
      <p:bldP spid="14" grpId="0" animBg="1"/>
      <p:bldP spid="16" grpId="0" animBg="1"/>
    </p:bldLst>
  </p:timing>
</p:sld>
</file>

<file path=ppt/theme/theme1.xml><?xml version="1.0" encoding="utf-8"?>
<a:theme xmlns:a="http://schemas.openxmlformats.org/drawingml/2006/main" name="SoftUni3_1">
  <a:themeElements>
    <a:clrScheme name="SoftUni Cello">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SoftUni-PowerPoint-Template-3-1</Template>
  <TotalTime>2274</TotalTime>
  <Words>4562</Words>
  <Application>Microsoft Office PowerPoint</Application>
  <PresentationFormat>Custom</PresentationFormat>
  <Paragraphs>603</Paragraphs>
  <Slides>41</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Malgun Gothic</vt:lpstr>
      <vt:lpstr>Arial</vt:lpstr>
      <vt:lpstr>Calibri</vt:lpstr>
      <vt:lpstr>Consolas</vt:lpstr>
      <vt:lpstr>Wingdings</vt:lpstr>
      <vt:lpstr>Wingdings 2</vt:lpstr>
      <vt:lpstr>SoftUni3_1</vt:lpstr>
      <vt:lpstr>Inheritance</vt:lpstr>
      <vt:lpstr>Table of Contents</vt:lpstr>
      <vt:lpstr>Have a Question?</vt:lpstr>
      <vt:lpstr>PowerPoint Presentation</vt:lpstr>
      <vt:lpstr>Inheritance</vt:lpstr>
      <vt:lpstr>Inheritance – Example</vt:lpstr>
      <vt:lpstr>PowerPoint Presentation</vt:lpstr>
      <vt:lpstr>Class Hierarchies</vt:lpstr>
      <vt:lpstr>Inheritance in C#</vt:lpstr>
      <vt:lpstr>Inheritance - Derived Class</vt:lpstr>
      <vt:lpstr>Using Inherited Members</vt:lpstr>
      <vt:lpstr>Reusing Constructors</vt:lpstr>
      <vt:lpstr>Thinking About Inheritance - Extends</vt:lpstr>
      <vt:lpstr>Transitive Realtion</vt:lpstr>
      <vt:lpstr>Multiple Inheritance</vt:lpstr>
      <vt:lpstr>PowerPoint Presentation</vt:lpstr>
      <vt:lpstr>Access to Base Class Members</vt:lpstr>
      <vt:lpstr>Problem: Single Inheritance</vt:lpstr>
      <vt:lpstr>Problem: Multiple Inheritance</vt:lpstr>
      <vt:lpstr>Problem: Hierarchical Inheritance</vt:lpstr>
      <vt:lpstr>PowerPoint Presentation</vt:lpstr>
      <vt:lpstr>Inheritance and Access Modifiers</vt:lpstr>
      <vt:lpstr>Shadowing Variables</vt:lpstr>
      <vt:lpstr>Shadowing Variables - Access</vt:lpstr>
      <vt:lpstr>Virtual Methods</vt:lpstr>
      <vt:lpstr>Sealed Modifier</vt:lpstr>
      <vt:lpstr>Inheritance Benefits – Extension</vt:lpstr>
      <vt:lpstr>Problem: Random List</vt:lpstr>
      <vt:lpstr>Solution: Random List</vt:lpstr>
      <vt:lpstr>PowerPoint Presentation</vt:lpstr>
      <vt:lpstr>Extension</vt:lpstr>
      <vt:lpstr>Composition</vt:lpstr>
      <vt:lpstr>Delegation</vt:lpstr>
      <vt:lpstr>Problem: Stack of Strings</vt:lpstr>
      <vt:lpstr>Solution: Stack of Strings</vt:lpstr>
      <vt:lpstr>Summary</vt:lpstr>
      <vt:lpstr>PowerPoint Presentation</vt:lpstr>
      <vt:lpstr>SoftUni Diamond Partners</vt:lpstr>
      <vt:lpstr>SoftUni Organizational Partners</vt:lpstr>
      <vt:lpstr>Trainings @ Software University (SoftUni)</vt:lpstr>
      <vt:lpstr>License</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 Inheritance</dc:title>
  <dc:subject>C# OOP – Practical Training Course @ SoftUni</dc:subject>
  <dc:creator>Software University (SoftUni)</dc:creator>
  <cp:keywords>C# OOP, Inheritance, SoftUni, Programming, coding, software development, education, training, course</cp:keywords>
  <dc:description>C# OOP Course @ SoftUni – https://softuni.bg/courses/csharp-oop-basics</dc:description>
  <cp:lastModifiedBy>Мариела Цветанова</cp:lastModifiedBy>
  <cp:revision>437</cp:revision>
  <dcterms:created xsi:type="dcterms:W3CDTF">2014-01-02T17:00:34Z</dcterms:created>
  <dcterms:modified xsi:type="dcterms:W3CDTF">2019-07-02T13:48:49Z</dcterms:modified>
  <cp:category>programming;computer programming;software development;web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