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501" r:id="rId9"/>
    <p:sldId id="502" r:id="rId10"/>
    <p:sldId id="505" r:id="rId11"/>
    <p:sldId id="504" r:id="rId12"/>
    <p:sldId id="506" r:id="rId13"/>
    <p:sldId id="572" r:id="rId14"/>
    <p:sldId id="528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73" r:id="rId23"/>
    <p:sldId id="517" r:id="rId24"/>
    <p:sldId id="575" r:id="rId25"/>
    <p:sldId id="518" r:id="rId26"/>
    <p:sldId id="520" r:id="rId27"/>
    <p:sldId id="574" r:id="rId28"/>
    <p:sldId id="349" r:id="rId29"/>
    <p:sldId id="576" r:id="rId30"/>
    <p:sldId id="581" r:id="rId31"/>
    <p:sldId id="582" r:id="rId32"/>
    <p:sldId id="579" r:id="rId33"/>
    <p:sldId id="5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92"/>
            <p14:sldId id="493"/>
            <p14:sldId id="494"/>
          </p14:sldIdLst>
        </p14:section>
        <p14:section name="Encapsulation" id="{BC4A3995-4CED-4320-A673-95328C9C809D}">
          <p14:sldIdLst>
            <p14:sldId id="495"/>
            <p14:sldId id="496"/>
            <p14:sldId id="497"/>
            <p14:sldId id="498"/>
          </p14:sldIdLst>
        </p14:section>
        <p14:section name="Access Modifiers" id="{4C2182BE-4B88-4D56-9DB6-E01540733B09}">
          <p14:sldIdLst>
            <p14:sldId id="501"/>
            <p14:sldId id="502"/>
            <p14:sldId id="505"/>
            <p14:sldId id="504"/>
            <p14:sldId id="506"/>
            <p14:sldId id="572"/>
            <p14:sldId id="528"/>
            <p14:sldId id="508"/>
            <p14:sldId id="509"/>
          </p14:sldIdLst>
        </p14:section>
        <p14:section name="Validation" id="{4952FA96-F6B1-4564-A053-CE2B5F00C729}">
          <p14:sldIdLst>
            <p14:sldId id="510"/>
            <p14:sldId id="511"/>
            <p14:sldId id="512"/>
            <p14:sldId id="513"/>
            <p14:sldId id="514"/>
            <p14:sldId id="573"/>
            <p14:sldId id="517"/>
            <p14:sldId id="575"/>
            <p14:sldId id="518"/>
            <p14:sldId id="520"/>
            <p14:sldId id="574"/>
          </p14:sldIdLst>
        </p14:section>
        <p14:section name="Conclusion" id="{10E03AB1-9AA8-4E86-9A64-D741901E50A2}">
          <p14:sldIdLst>
            <p14:sldId id="349"/>
            <p14:sldId id="576"/>
            <p14:sldId id="581"/>
            <p14:sldId id="582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77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9" d="100"/>
          <a:sy n="79" d="100"/>
        </p:scale>
        <p:origin x="82" y="1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8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1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03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7916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01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1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6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4745178"/>
            <a:ext cx="3465526" cy="525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23" y="1929995"/>
            <a:ext cx="2926006" cy="29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most </a:t>
            </a:r>
            <a:r>
              <a:rPr lang="en-GB" b="1" dirty="0">
                <a:solidFill>
                  <a:schemeClr val="bg1"/>
                </a:solidFill>
              </a:rPr>
              <a:t>permissive</a:t>
            </a:r>
            <a:r>
              <a:rPr lang="en-GB" dirty="0"/>
              <a:t> access level</a:t>
            </a:r>
          </a:p>
          <a:p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no restrictions </a:t>
            </a:r>
            <a:r>
              <a:rPr lang="en-GB" dirty="0"/>
              <a:t>on </a:t>
            </a:r>
            <a:br>
              <a:rPr lang="en-GB" dirty="0"/>
            </a:br>
            <a:r>
              <a:rPr lang="en-GB" dirty="0"/>
              <a:t>accessing public members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access class directly from a namespace you </a:t>
            </a:r>
            <a:br>
              <a:rPr lang="en-GB" dirty="0"/>
            </a:br>
            <a:r>
              <a:rPr lang="en-GB" dirty="0"/>
              <a:t>can use the </a:t>
            </a:r>
            <a:r>
              <a:rPr lang="en-GB" b="1" dirty="0">
                <a:solidFill>
                  <a:schemeClr val="bg1"/>
                </a:solidFill>
              </a:rPr>
              <a:t>using</a:t>
            </a:r>
            <a:r>
              <a:rPr lang="en-GB" dirty="0"/>
              <a:t> keyword to include the namespace </a:t>
            </a:r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0652" y="2957010"/>
            <a:ext cx="6788148" cy="2064769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349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class access modifier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Accessible to any other class in the same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064769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4969618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"Real Madrid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1969938"/>
            <a:chOff x="-306388" y="2138257"/>
            <a:chExt cx="3137848" cy="196993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602830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372271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18" y="1800934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28076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400" dirty="0">
                <a:effectLst/>
              </a:rPr>
              <a:t>public class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Person</a:t>
            </a:r>
            <a:r>
              <a:rPr lang="en-GB" sz="2400" dirty="0" smtClean="0">
                <a:effectLst/>
              </a:rPr>
              <a:t> </a:t>
            </a:r>
          </a:p>
          <a:p>
            <a:r>
              <a:rPr lang="en-GB" sz="2400" dirty="0" smtClean="0">
                <a:effectLst/>
              </a:rPr>
              <a:t>{</a:t>
            </a:r>
          </a:p>
          <a:p>
            <a:r>
              <a:rPr lang="en-GB" sz="2400" dirty="0">
                <a:effectLst/>
              </a:rPr>
              <a:t> </a:t>
            </a:r>
            <a:r>
              <a:rPr lang="en-GB" sz="2400" dirty="0" smtClean="0">
                <a:effectLst/>
              </a:rPr>
              <a:t> </a:t>
            </a:r>
            <a:r>
              <a:rPr lang="en-GB" sz="2400" dirty="0" smtClean="0">
                <a:solidFill>
                  <a:schemeClr val="accent2"/>
                </a:solidFill>
                <a:effectLst/>
              </a:rPr>
              <a:t>//</a:t>
            </a:r>
            <a:r>
              <a:rPr lang="bg-BG" sz="2400" dirty="0" smtClean="0">
                <a:solidFill>
                  <a:schemeClr val="accent2"/>
                </a:solidFill>
                <a:effectLst/>
              </a:rPr>
              <a:t> </a:t>
            </a:r>
            <a:r>
              <a:rPr lang="en-GB" sz="2400" dirty="0" smtClean="0">
                <a:solidFill>
                  <a:schemeClr val="accent2"/>
                </a:solidFill>
                <a:effectLst/>
              </a:rPr>
              <a:t>TODO: </a:t>
            </a:r>
            <a:r>
              <a:rPr lang="en-GB" sz="2400" i="1" dirty="0" smtClean="0">
                <a:solidFill>
                  <a:schemeClr val="accent2"/>
                </a:solidFill>
                <a:effectLst/>
              </a:rPr>
              <a:t>Add a constructor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 smtClean="0">
                <a:effectLst/>
              </a:rPr>
              <a:t>  public </a:t>
            </a:r>
            <a:r>
              <a:rPr lang="en-US" sz="2400" dirty="0">
                <a:effectLst/>
              </a:rPr>
              <a:t>string FirstName { get; private </a:t>
            </a:r>
            <a:r>
              <a:rPr lang="en-US" sz="2400" dirty="0" smtClean="0">
                <a:effectLst/>
              </a:rPr>
              <a:t>set; }</a:t>
            </a:r>
          </a:p>
          <a:p>
            <a:r>
              <a:rPr lang="en-US" sz="2400" dirty="0" smtClean="0">
                <a:effectLst/>
              </a:rPr>
              <a:t>  public string LastName { get; private set; }</a:t>
            </a:r>
          </a:p>
          <a:p>
            <a:r>
              <a:rPr lang="en-US" sz="2400" dirty="0" smtClean="0">
                <a:effectLst/>
              </a:rPr>
              <a:t>  public int Age { get; private set; }</a:t>
            </a:r>
          </a:p>
          <a:p>
            <a:r>
              <a:rPr lang="en-GB" sz="2400" dirty="0" smtClean="0">
                <a:effectLst/>
              </a:rPr>
              <a:t>  </a:t>
            </a:r>
            <a:r>
              <a:rPr lang="en-GB" sz="2400" dirty="0">
                <a:effectLst/>
              </a:rPr>
              <a:t>public override string ToString() </a:t>
            </a:r>
            <a:endParaRPr lang="en-GB" sz="2400" dirty="0" smtClean="0">
              <a:effectLst/>
            </a:endParaRPr>
          </a:p>
          <a:p>
            <a:r>
              <a:rPr lang="en-GB" sz="2400" dirty="0">
                <a:effectLst/>
              </a:rPr>
              <a:t> </a:t>
            </a:r>
            <a:r>
              <a:rPr lang="en-GB" sz="2400" dirty="0" smtClean="0">
                <a:effectLst/>
              </a:rPr>
              <a:t> {</a:t>
            </a:r>
            <a:endParaRPr lang="en-GB" sz="2400" dirty="0">
              <a:effectLst/>
            </a:endParaRPr>
          </a:p>
          <a:p>
            <a:r>
              <a:rPr lang="en-GB" sz="2400" dirty="0">
                <a:effectLst/>
              </a:rPr>
              <a:t>    return $"</a:t>
            </a:r>
            <a:r>
              <a:rPr lang="en-US" sz="2400" dirty="0">
                <a:effectLst/>
              </a:rPr>
              <a:t>{FirstName} {LastName} is {Age} years old.";</a:t>
            </a:r>
            <a:endParaRPr lang="en-GB" sz="2400" dirty="0">
              <a:effectLst/>
            </a:endParaRPr>
          </a:p>
          <a:p>
            <a:r>
              <a:rPr lang="en-GB" sz="2400" dirty="0">
                <a:effectLst/>
              </a:rPr>
              <a:t>  }</a:t>
            </a:r>
          </a:p>
          <a:p>
            <a:r>
              <a:rPr lang="en-GB" sz="2400" dirty="0">
                <a:effectLst/>
              </a:rPr>
              <a:t>}</a:t>
            </a:r>
            <a:endParaRPr lang="en-US" sz="24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422649"/>
            <a:ext cx="9063969" cy="443343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 smtClean="0">
                <a:effectLst/>
              </a:rPr>
              <a:t>var lines = int.Parse(Console.ReadLine());</a:t>
            </a:r>
          </a:p>
          <a:p>
            <a:r>
              <a:rPr lang="en-US" sz="2400" dirty="0" smtClean="0">
                <a:effectLst/>
              </a:rPr>
              <a:t>var people = new List&lt;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Person</a:t>
            </a:r>
            <a:r>
              <a:rPr lang="en-US" sz="2400" dirty="0" smtClean="0">
                <a:effectLst/>
              </a:rPr>
              <a:t>&gt;();</a:t>
            </a:r>
          </a:p>
          <a:p>
            <a:r>
              <a:rPr lang="en-US" sz="2400" dirty="0" smtClean="0">
                <a:effectLst/>
              </a:rPr>
              <a:t>for (int i = 0; i &lt; lines; i++) {</a:t>
            </a:r>
          </a:p>
          <a:p>
            <a:r>
              <a:rPr lang="en-US" sz="2400" dirty="0" smtClean="0">
                <a:effectLst/>
              </a:rPr>
              <a:t>  var cmdArgs = Console.ReadLine().Split();</a:t>
            </a:r>
          </a:p>
          <a:p>
            <a:r>
              <a:rPr lang="en-US" sz="2400" dirty="0" smtClean="0">
                <a:effectLst/>
              </a:rPr>
              <a:t>  </a:t>
            </a:r>
            <a:r>
              <a:rPr lang="en-US" sz="2400" i="1" dirty="0" smtClean="0">
                <a:solidFill>
                  <a:srgbClr val="00B050"/>
                </a:solidFill>
                <a:effectLst/>
              </a:rPr>
              <a:t>// Create variables for constructor parameters</a:t>
            </a:r>
            <a:endParaRPr lang="bg-BG" sz="2400" i="1" dirty="0" smtClean="0">
              <a:solidFill>
                <a:srgbClr val="00B050"/>
              </a:solidFill>
              <a:effectLst/>
            </a:endParaRPr>
          </a:p>
          <a:p>
            <a:r>
              <a:rPr lang="bg-BG" sz="2400" i="1" dirty="0">
                <a:solidFill>
                  <a:srgbClr val="00B050"/>
                </a:solidFill>
                <a:effectLst/>
              </a:rPr>
              <a:t> </a:t>
            </a:r>
            <a:r>
              <a:rPr lang="bg-BG" sz="2400" i="1" dirty="0" smtClean="0">
                <a:solidFill>
                  <a:srgbClr val="00B050"/>
                </a:solidFill>
                <a:effectLst/>
              </a:rPr>
              <a:t> // </a:t>
            </a:r>
            <a:r>
              <a:rPr lang="en-US" sz="2400" i="1" dirty="0" smtClean="0">
                <a:solidFill>
                  <a:srgbClr val="00B050"/>
                </a:solidFill>
                <a:effectLst/>
              </a:rPr>
              <a:t>Initialize a Person</a:t>
            </a:r>
          </a:p>
          <a:p>
            <a:r>
              <a:rPr lang="en-US" sz="2400" i="1" dirty="0">
                <a:solidFill>
                  <a:srgbClr val="00B050"/>
                </a:solidFill>
                <a:effectLst/>
              </a:rPr>
              <a:t>  </a:t>
            </a:r>
            <a:r>
              <a:rPr lang="en-US" sz="2400" i="1" dirty="0" smtClean="0">
                <a:solidFill>
                  <a:srgbClr val="00B050"/>
                </a:solidFill>
                <a:effectLst/>
              </a:rPr>
              <a:t>// Add it to the list</a:t>
            </a:r>
          </a:p>
          <a:p>
            <a:r>
              <a:rPr lang="en-US" sz="2400" dirty="0" smtClean="0">
                <a:effectLst/>
              </a:rPr>
              <a:t>}</a:t>
            </a:r>
          </a:p>
          <a:p>
            <a:r>
              <a:rPr lang="en-US" sz="2400" dirty="0" smtClean="0">
                <a:effectLst/>
              </a:rPr>
              <a:t>var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sorted</a:t>
            </a:r>
            <a:r>
              <a:rPr lang="en-US" sz="2400" dirty="0" smtClean="0">
                <a:effectLst/>
              </a:rPr>
              <a:t> = people.OrderBy(p =&gt; p.FirstName)</a:t>
            </a:r>
          </a:p>
          <a:p>
            <a:r>
              <a:rPr lang="en-US" sz="2400" dirty="0" smtClean="0">
                <a:effectLst/>
              </a:rPr>
              <a:t>       .ThenBy(p =&gt; p.Age).ToList();</a:t>
            </a:r>
          </a:p>
          <a:p>
            <a:r>
              <a:rPr lang="en-US" sz="2400" dirty="0" smtClean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 Print each person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3988217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Add getter for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dirty="0"/>
              <a:t>Add a method, which updates</a:t>
            </a:r>
            <a:br>
              <a:rPr lang="en-US" dirty="0"/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with a given percent</a:t>
            </a:r>
          </a:p>
          <a:p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47897" y="1989545"/>
            <a:ext cx="5665588" cy="2736534"/>
            <a:chOff x="-306388" y="2128097"/>
            <a:chExt cx="3137848" cy="273653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  <a:endPara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1247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+IncreaseSalary(decimal</a:t>
              </a:r>
              <a:r>
                <a:rPr lang="en-US" sz="2400" b="1" noProof="1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): </a:t>
              </a:r>
              <a:r>
                <a:rPr lang="en-US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7248" y="1673071"/>
            <a:ext cx="10138768" cy="3571662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 smtClean="0">
                <a:effectLst/>
              </a:rPr>
              <a:t>public </a:t>
            </a:r>
            <a:r>
              <a:rPr lang="en-US" dirty="0" smtClean="0">
                <a:effectLst/>
              </a:rPr>
              <a:t>decimal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Salary </a:t>
            </a:r>
            <a:r>
              <a:rPr lang="en-GB" dirty="0" smtClean="0">
                <a:effectLst/>
              </a:rPr>
              <a:t>{ get; private set;</a:t>
            </a:r>
            <a:r>
              <a:rPr lang="en-GB" dirty="0">
                <a:effectLst/>
              </a:rPr>
              <a:t> </a:t>
            </a:r>
            <a:r>
              <a:rPr lang="en-GB" dirty="0" smtClean="0">
                <a:effectLst/>
              </a:rPr>
              <a:t>}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public void </a:t>
            </a:r>
            <a:r>
              <a:rPr lang="en-US" noProof="1" smtClean="0">
                <a:solidFill>
                  <a:schemeClr val="bg1"/>
                </a:solidFill>
                <a:effectLst/>
              </a:rPr>
              <a:t>IncreaseSalary</a:t>
            </a:r>
            <a:r>
              <a:rPr lang="en-US" noProof="1" smtClean="0">
                <a:effectLst/>
              </a:rPr>
              <a:t>(decimal</a:t>
            </a:r>
            <a:r>
              <a:rPr lang="en-US" dirty="0" smtClean="0">
                <a:effectLst/>
              </a:rPr>
              <a:t> percentage)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{</a:t>
            </a:r>
          </a:p>
          <a:p>
            <a:r>
              <a:rPr lang="en-US" dirty="0">
                <a:effectLst/>
              </a:rPr>
              <a:t>   if (</a:t>
            </a:r>
            <a:r>
              <a:rPr lang="en-US" dirty="0" smtClean="0">
                <a:effectLst/>
              </a:rPr>
              <a:t>this.Age </a:t>
            </a:r>
            <a:r>
              <a:rPr lang="en-US" dirty="0">
                <a:effectLst/>
              </a:rPr>
              <a:t>&gt; 30)</a:t>
            </a:r>
          </a:p>
          <a:p>
            <a:r>
              <a:rPr lang="en-US" dirty="0">
                <a:effectLst/>
              </a:rPr>
              <a:t>     this.Salary += </a:t>
            </a:r>
            <a:r>
              <a:rPr lang="en-US" dirty="0" smtClean="0">
                <a:effectLst/>
              </a:rPr>
              <a:t>this.Salary </a:t>
            </a:r>
            <a:r>
              <a:rPr lang="en-US" dirty="0">
                <a:effectLst/>
              </a:rPr>
              <a:t>* percentage / 100;</a:t>
            </a:r>
          </a:p>
          <a:p>
            <a:r>
              <a:rPr lang="en-US" dirty="0">
                <a:effectLst/>
              </a:rPr>
              <a:t>   else</a:t>
            </a:r>
          </a:p>
          <a:p>
            <a:r>
              <a:rPr lang="en-US" dirty="0">
                <a:effectLst/>
              </a:rPr>
              <a:t>     this.Salary += </a:t>
            </a:r>
            <a:r>
              <a:rPr lang="en-US" dirty="0" smtClean="0">
                <a:effectLst/>
              </a:rPr>
              <a:t>this.Salary </a:t>
            </a:r>
            <a:r>
              <a:rPr lang="en-US" dirty="0">
                <a:effectLst/>
              </a:rPr>
              <a:t>* percentage / 200;</a:t>
            </a:r>
          </a:p>
          <a:p>
            <a:r>
              <a:rPr lang="en-GB" dirty="0">
                <a:effectLst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01773"/>
            <a:ext cx="10961783" cy="768084"/>
          </a:xfrm>
        </p:spPr>
        <p:txBody>
          <a:bodyPr/>
          <a:lstStyle/>
          <a:p>
            <a:r>
              <a:rPr lang="en-GB" dirty="0"/>
              <a:t>Validation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Setters are </a:t>
            </a:r>
            <a:r>
              <a:rPr lang="en-US" dirty="0" smtClean="0"/>
              <a:t>a good </a:t>
            </a:r>
            <a:r>
              <a:rPr lang="en-US" dirty="0"/>
              <a:t>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 smtClean="0"/>
              <a:t>Callers </a:t>
            </a:r>
            <a:r>
              <a:rPr lang="en-US" dirty="0"/>
              <a:t>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759655"/>
            <a:ext cx="8310879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public </a:t>
            </a:r>
            <a:r>
              <a:rPr lang="en-US" sz="2400" dirty="0" smtClean="0"/>
              <a:t>decimal </a:t>
            </a:r>
            <a:r>
              <a:rPr lang="en-US" sz="2400" dirty="0"/>
              <a:t>Salary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get { return this.salary }</a:t>
            </a:r>
            <a:endParaRPr lang="en-US" sz="2400" dirty="0"/>
          </a:p>
          <a:p>
            <a:r>
              <a:rPr lang="en-US" sz="2400" dirty="0"/>
              <a:t>  set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bg1"/>
                </a:solidFill>
              </a:rPr>
              <a:t>value &lt; 460</a:t>
            </a:r>
            <a:r>
              <a:rPr lang="en-US" sz="2400" dirty="0"/>
              <a:t>)</a:t>
            </a:r>
          </a:p>
          <a:p>
            <a:r>
              <a:rPr lang="en-US" sz="2400" dirty="0"/>
              <a:t>      throw new </a:t>
            </a:r>
            <a:r>
              <a:rPr lang="en-US" sz="2400" dirty="0">
                <a:solidFill>
                  <a:schemeClr val="bg1"/>
                </a:solidFill>
              </a:rPr>
              <a:t>ArgumentException</a:t>
            </a:r>
            <a:r>
              <a:rPr lang="en-US" sz="2400" dirty="0"/>
              <a:t>("...");</a:t>
            </a:r>
          </a:p>
          <a:p>
            <a:r>
              <a:rPr lang="en-US" sz="2400" dirty="0"/>
              <a:t>    this.salary = value;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 smtClean="0">
                <a:solidFill>
                  <a:schemeClr val="bg1"/>
                </a:solidFill>
              </a:rPr>
              <a:t>exceptions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0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02641" y="1883264"/>
            <a:ext cx="9003436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5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validation for every field</a:t>
            </a:r>
          </a:p>
          <a:p>
            <a:r>
              <a:rPr lang="en-US" dirty="0"/>
              <a:t>Names must be </a:t>
            </a:r>
            <a:br>
              <a:rPr lang="en-US" dirty="0"/>
            </a:br>
            <a:r>
              <a:rPr lang="en-US" dirty="0"/>
              <a:t>at least 3 symbols</a:t>
            </a:r>
          </a:p>
          <a:p>
            <a:r>
              <a:rPr lang="en-US" dirty="0"/>
              <a:t>Age cannot be zero or negative </a:t>
            </a:r>
          </a:p>
          <a:p>
            <a:r>
              <a:rPr lang="en-US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65029" y="1378706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602830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28076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 smtClean="0"/>
              <a:t>int</a:t>
            </a:r>
            <a:r>
              <a:rPr lang="en-US" dirty="0" smtClean="0"/>
              <a:t> </a:t>
            </a:r>
            <a:r>
              <a:rPr lang="en-US" dirty="0"/>
              <a:t>Age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get =&gt; </a:t>
            </a:r>
            <a:r>
              <a:rPr lang="en-US" noProof="1" smtClean="0"/>
              <a:t>this.age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private set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if (age &lt; 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throw new </a:t>
            </a:r>
            <a:r>
              <a:rPr lang="en-US" noProof="1" smtClean="0"/>
              <a:t>ArgumentException</a:t>
            </a:r>
            <a:r>
              <a:rPr lang="en-US" dirty="0" smtClean="0"/>
              <a:t>("...");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 smtClean="0"/>
              <a:t>this.age</a:t>
            </a:r>
            <a:r>
              <a:rPr lang="en-US" dirty="0" smtClean="0"/>
              <a:t> </a:t>
            </a:r>
            <a:r>
              <a:rPr lang="en-US" dirty="0"/>
              <a:t>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</a:t>
            </a:r>
            <a:r>
              <a:rPr lang="en-US" i="1" dirty="0" smtClean="0">
                <a:solidFill>
                  <a:schemeClr val="accent2"/>
                </a:solidFill>
              </a:rPr>
              <a:t>the rest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 smtClean="0"/>
              <a:t>Mutable == </a:t>
            </a:r>
            <a:br>
              <a:rPr lang="en-US" dirty="0" smtClean="0"/>
            </a:br>
            <a:r>
              <a:rPr lang="en-US" dirty="0" smtClean="0"/>
              <a:t>changeable</a:t>
            </a:r>
          </a:p>
          <a:p>
            <a:pPr lvl="1"/>
            <a:r>
              <a:rPr lang="en-US" dirty="0" smtClean="0"/>
              <a:t>Use the same memory 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endParaRPr lang="en-US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 smtClean="0"/>
              <a:t>Immutable == </a:t>
            </a:r>
            <a:br>
              <a:rPr lang="en-GB" dirty="0" smtClean="0"/>
            </a:br>
            <a:r>
              <a:rPr lang="en-GB" dirty="0" smtClean="0"/>
              <a:t>unchangeable</a:t>
            </a:r>
          </a:p>
          <a:p>
            <a:pPr lvl="1"/>
            <a:r>
              <a:rPr lang="en-GB" dirty="0" smtClean="0"/>
              <a:t>Create new memory </a:t>
            </a:r>
            <a:br>
              <a:rPr lang="en-GB" dirty="0" smtClean="0"/>
            </a:br>
            <a:r>
              <a:rPr lang="en-GB" dirty="0" smtClean="0"/>
              <a:t>every time they're </a:t>
            </a:r>
            <a:br>
              <a:rPr lang="en-GB" dirty="0" smtClean="0"/>
            </a:br>
            <a:r>
              <a:rPr lang="en-GB" dirty="0" smtClean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GB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CB7F-FF6D-4D30-96DB-E74D02BB4B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field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List&lt;Person&gt;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players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List&lt;Person&gt; Players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get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players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9607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IReadOnlyCollection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encapsulate collections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</a:t>
            </a:r>
            <a:r>
              <a:rPr lang="en-US" dirty="0" smtClean="0"/>
              <a:t>Fields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7799" y="2265574"/>
            <a:ext cx="8485726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 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layers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5229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team &amp; </a:t>
            </a:r>
            <a:r>
              <a:rPr lang="en-US" dirty="0" smtClean="0"/>
              <a:t>Reserve </a:t>
            </a:r>
            <a:r>
              <a:rPr lang="en-US" dirty="0"/>
              <a:t>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23069" y="1228351"/>
            <a:ext cx="5423454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602830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28076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</a:t>
            </a:r>
          </a:p>
          <a:p>
            <a:r>
              <a:rPr lang="en-US" dirty="0"/>
              <a:t>}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continues </a:t>
            </a:r>
            <a:r>
              <a:rPr lang="en-US" i="1" dirty="0">
                <a:solidFill>
                  <a:schemeClr val="accent2"/>
                </a:solidFill>
              </a:rPr>
              <a:t>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7049" y="1162688"/>
            <a:ext cx="9234443" cy="501942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IReadOnlyCollection</a:t>
            </a:r>
            <a:r>
              <a:rPr lang="en-US" dirty="0"/>
              <a:t>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 FirstTeam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get { return this.firstTeam.</a:t>
            </a:r>
            <a:r>
              <a:rPr lang="en-US" dirty="0">
                <a:solidFill>
                  <a:schemeClr val="bg1"/>
                </a:solidFill>
              </a:rPr>
              <a:t>AsReadOnly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// TODO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i="1" dirty="0">
                <a:solidFill>
                  <a:schemeClr val="accent2"/>
                </a:solidFill>
              </a:rPr>
              <a:t>Implement reserve team getter</a:t>
            </a:r>
            <a:endParaRPr lang="en-US" i="1" dirty="0"/>
          </a:p>
          <a:p>
            <a:r>
              <a:rPr lang="en-US" dirty="0"/>
              <a:t>public void AddPlayer(</a:t>
            </a:r>
            <a:r>
              <a:rPr lang="en-US" dirty="0">
                <a:solidFill>
                  <a:schemeClr val="bg1"/>
                </a:solidFill>
              </a:rPr>
              <a:t>Person player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(player.Age &lt; 40)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firstTeam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player</a:t>
            </a:r>
            <a:r>
              <a:rPr lang="en-US" dirty="0"/>
              <a:t>);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reserveTeam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player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69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736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938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 Hiding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6162-4793-4A56-8C04-26CF2817A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Encapsulation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</a:t>
            </a:r>
            <a:r>
              <a:rPr lang="en-US" dirty="0" smtClean="0"/>
              <a:t>data together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200" dirty="0"/>
              <a:t>Structural changes remain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200" dirty="0"/>
              <a:t>Allows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080988"/>
            <a:ext cx="1877092" cy="18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79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2981379"/>
            <a:chOff x="2478562" y="1839196"/>
            <a:chExt cx="6036284" cy="298137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02830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997371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432627"/>
              <a:ext cx="6036284" cy="1387948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5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Modifiers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Visibility of Class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It's the main </a:t>
            </a:r>
            <a:r>
              <a:rPr lang="en-US" dirty="0"/>
              <a:t>way to perform encapsulation and </a:t>
            </a:r>
            <a:r>
              <a:rPr lang="en-US" dirty="0" smtClean="0"/>
              <a:t>hide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from the outside world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default field and method </a:t>
            </a:r>
            <a:r>
              <a:rPr lang="en-US" dirty="0" smtClean="0"/>
              <a:t>modifier is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They are accessible </a:t>
            </a:r>
            <a:r>
              <a:rPr lang="en-US" dirty="0"/>
              <a:t>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594" y="2183500"/>
            <a:ext cx="4674790" cy="221865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108000" rIns="180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923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</TotalTime>
  <Words>1750</Words>
  <Application>Microsoft Office PowerPoint</Application>
  <PresentationFormat>Widescreen</PresentationFormat>
  <Paragraphs>453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Encapsulation</vt:lpstr>
      <vt:lpstr>Table of Contents</vt:lpstr>
      <vt:lpstr>Questions</vt:lpstr>
      <vt:lpstr>PowerPoint Presentation</vt:lpstr>
      <vt:lpstr>Encapsulation</vt:lpstr>
      <vt:lpstr>Encapsulation – Example</vt:lpstr>
      <vt:lpstr>Keyword this</vt:lpstr>
      <vt:lpstr>PowerPoint Presentation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 (2)</vt:lpstr>
      <vt:lpstr>Solution: Sort Persons by Name and Age</vt:lpstr>
      <vt:lpstr>Problem: Salary Increase</vt:lpstr>
      <vt:lpstr>Solution: Salary Increase</vt:lpstr>
      <vt:lpstr>PowerPoint Presentation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 (2)</vt:lpstr>
      <vt:lpstr>Problem: Team</vt:lpstr>
      <vt:lpstr>Solution: Team</vt:lpstr>
      <vt:lpstr>Solution: Team(2)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OOP – Practical Training Course @ SoftUni</dc:subject>
  <dc:creator>Software University (SoftUni)</dc:creator>
  <cp:keywords>C# OOP, C#, OOP, Software University, SoftUni, programming, coding, software development, education, training, course</cp:keywords>
  <dc:description>C# OOP Course @ SoftUni – https://softuni.bg/courses/csharp-oop-basics</dc:description>
  <cp:lastModifiedBy>Мариела Цветанова</cp:lastModifiedBy>
  <cp:revision>274</cp:revision>
  <dcterms:created xsi:type="dcterms:W3CDTF">2018-05-23T13:08:44Z</dcterms:created>
  <dcterms:modified xsi:type="dcterms:W3CDTF">2019-07-01T14:05:21Z</dcterms:modified>
  <cp:category>programming, education, software engineering, software development</cp:category>
</cp:coreProperties>
</file>