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8"/>
  </p:notesMasterIdLst>
  <p:handoutMasterIdLst>
    <p:handoutMasterId r:id="rId49"/>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7" r:id="rId22"/>
    <p:sldId id="691" r:id="rId23"/>
    <p:sldId id="667" r:id="rId24"/>
    <p:sldId id="668" r:id="rId25"/>
    <p:sldId id="669" r:id="rId26"/>
    <p:sldId id="670" r:id="rId27"/>
    <p:sldId id="699" r:id="rId28"/>
    <p:sldId id="671" r:id="rId29"/>
    <p:sldId id="703" r:id="rId30"/>
    <p:sldId id="702" r:id="rId31"/>
    <p:sldId id="672" r:id="rId32"/>
    <p:sldId id="673" r:id="rId33"/>
    <p:sldId id="674" r:id="rId34"/>
    <p:sldId id="675" r:id="rId35"/>
    <p:sldId id="676" r:id="rId36"/>
    <p:sldId id="689" r:id="rId37"/>
    <p:sldId id="690" r:id="rId38"/>
    <p:sldId id="680" r:id="rId39"/>
    <p:sldId id="681" r:id="rId40"/>
    <p:sldId id="682" r:id="rId41"/>
    <p:sldId id="683" r:id="rId42"/>
    <p:sldId id="684" r:id="rId43"/>
    <p:sldId id="700" r:id="rId44"/>
    <p:sldId id="701" r:id="rId45"/>
    <p:sldId id="686" r:id="rId46"/>
    <p:sldId id="68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7"/>
            <p14:sldId id="691"/>
            <p14:sldId id="667"/>
            <p14:sldId id="668"/>
            <p14:sldId id="669"/>
            <p14:sldId id="670"/>
            <p14:sldId id="699"/>
            <p14:sldId id="671"/>
            <p14:sldId id="703"/>
            <p14:sldId id="702"/>
          </p14:sldIdLst>
        </p14:section>
        <p14:section name="Abstract Classes" id="{0F8B7271-902A-4DEF-AACD-4D7437C0991C}">
          <p14:sldIdLst>
            <p14:sldId id="672"/>
            <p14:sldId id="673"/>
            <p14:sldId id="674"/>
            <p14:sldId id="675"/>
            <p14:sldId id="676"/>
            <p14:sldId id="689"/>
            <p14:sldId id="690"/>
            <p14:sldId id="680"/>
            <p14:sldId id="681"/>
            <p14:sldId id="682"/>
            <p14:sldId id="683"/>
          </p14:sldIdLst>
        </p14:section>
        <p14:section name="Conclusion" id="{10E03AB1-9AA8-4E86-9A64-D741901E50A2}">
          <p14:sldIdLst>
            <p14:sldId id="684"/>
            <p14:sldId id="700"/>
            <p14:sldId id="701"/>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1" autoAdjust="0"/>
    <p:restoredTop sz="84658" autoAdjust="0"/>
  </p:normalViewPr>
  <p:slideViewPr>
    <p:cSldViewPr snapToGrid="0" showGuides="1">
      <p:cViewPr varScale="1">
        <p:scale>
          <a:sx n="102" d="100"/>
          <a:sy n="102" d="100"/>
        </p:scale>
        <p:origin x="79" y="600"/>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12.7.2019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505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55559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668167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544112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3191224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2867816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Tree>
    <p:extLst>
      <p:ext uri="{BB962C8B-B14F-4D97-AF65-F5344CB8AC3E}">
        <p14:creationId xmlns:p14="http://schemas.microsoft.com/office/powerpoint/2010/main" val="29773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Tree>
    <p:extLst>
      <p:ext uri="{BB962C8B-B14F-4D97-AF65-F5344CB8AC3E}">
        <p14:creationId xmlns:p14="http://schemas.microsoft.com/office/powerpoint/2010/main" val="2090697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39</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424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40</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0249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41</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30835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4271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13809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46</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7/12/2019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7/12/2019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7/12/2019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32907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572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959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9551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589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7/12/2019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7435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306285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33582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53893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52915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78306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725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4149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7815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37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5789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985143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835648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3861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99465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34993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528793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82739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2237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07590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7/12/2019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809811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2775607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90025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05016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32925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86829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257298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01872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15887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66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7/12/2019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54599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79363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04558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16885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936989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93352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24081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04507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513206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558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7/12/2019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2061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8854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68505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10505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07897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39933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342024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217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7/12/2019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7/12/2019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7/12/2019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hyperlink" Target="http://www.xs-software.com/" TargetMode="External"/><Relationship Id="rId18" Type="http://schemas.openxmlformats.org/officeDocument/2006/relationships/image" Target="../media/image60.png"/><Relationship Id="rId26" Type="http://schemas.openxmlformats.org/officeDocument/2006/relationships/image" Target="../media/image63.jpeg"/><Relationship Id="rId3" Type="http://schemas.openxmlformats.org/officeDocument/2006/relationships/hyperlink" Target="http://www.infragistics.com/" TargetMode="External"/><Relationship Id="rId21" Type="http://schemas.openxmlformats.org/officeDocument/2006/relationships/hyperlink" Target="http://smartit.bg/" TargetMode="External"/><Relationship Id="rId7" Type="http://schemas.openxmlformats.org/officeDocument/2006/relationships/hyperlink" Target="https://netpeak.bg/" TargetMode="External"/><Relationship Id="rId12" Type="http://schemas.openxmlformats.org/officeDocument/2006/relationships/image" Target="../media/image57.png"/><Relationship Id="rId17" Type="http://schemas.openxmlformats.org/officeDocument/2006/relationships/hyperlink" Target="http://www.postbank.bg/" TargetMode="External"/><Relationship Id="rId25" Type="http://schemas.openxmlformats.org/officeDocument/2006/relationships/hyperlink" Target="https://stemo.bg/en/" TargetMode="External"/><Relationship Id="rId2" Type="http://schemas.openxmlformats.org/officeDocument/2006/relationships/notesSlide" Target="../notesSlides/notesSlide33.xml"/><Relationship Id="rId16" Type="http://schemas.openxmlformats.org/officeDocument/2006/relationships/image" Target="../media/image59.png"/><Relationship Id="rId20"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hyperlink" Target="http://www.telenor.bg/" TargetMode="External"/><Relationship Id="rId24" Type="http://schemas.openxmlformats.org/officeDocument/2006/relationships/image" Target="../media/image62.pn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motion-software.com/" TargetMode="External"/><Relationship Id="rId10" Type="http://schemas.openxmlformats.org/officeDocument/2006/relationships/image" Target="../media/image56.png"/><Relationship Id="rId19" Type="http://schemas.openxmlformats.org/officeDocument/2006/relationships/hyperlink" Target="https://www.superhosting.bg/" TargetMode="External"/><Relationship Id="rId4" Type="http://schemas.openxmlformats.org/officeDocument/2006/relationships/image" Target="../media/image54.png"/><Relationship Id="rId9" Type="http://schemas.openxmlformats.org/officeDocument/2006/relationships/hyperlink" Target="https://www.softwaregroup.com/" TargetMode="External"/><Relationship Id="rId14" Type="http://schemas.openxmlformats.org/officeDocument/2006/relationships/image" Target="../media/image58.png"/><Relationship Id="rId22" Type="http://schemas.openxmlformats.org/officeDocument/2006/relationships/image" Target="../media/image61.png"/></Relationships>
</file>

<file path=ppt/slides/_rels/slide44.xml.rels><?xml version="1.0" encoding="UTF-8" standalone="yes"?>
<Relationships xmlns="http://schemas.openxmlformats.org/package/2006/relationships"><Relationship Id="rId8" Type="http://schemas.openxmlformats.org/officeDocument/2006/relationships/image" Target="../media/image66.jpeg"/><Relationship Id="rId3" Type="http://schemas.openxmlformats.org/officeDocument/2006/relationships/hyperlink" Target="https://www.is-bg.net/" TargetMode="External"/><Relationship Id="rId7" Type="http://schemas.openxmlformats.org/officeDocument/2006/relationships/hyperlink" Target="http://www.world-of-myths.com/"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hyperlink" Target="https://www.onebitsoftware.net/" TargetMode="External"/><Relationship Id="rId10" Type="http://schemas.openxmlformats.org/officeDocument/2006/relationships/image" Target="../media/image67.gif"/><Relationship Id="rId4" Type="http://schemas.openxmlformats.org/officeDocument/2006/relationships/image" Target="../media/image64.jpeg"/><Relationship Id="rId9" Type="http://schemas.openxmlformats.org/officeDocument/2006/relationships/hyperlink" Target="https://www.lukanet.com/" TargetMode="External"/></Relationships>
</file>

<file path=ppt/slides/_rels/slide4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9.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194" y="2487637"/>
            <a:ext cx="3704632"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7" name="Rectangle 6"/>
          <p:cNvSpPr>
            <a:spLocks noChangeArrowheads="1"/>
          </p:cNvSpPr>
          <p:nvPr/>
        </p:nvSpPr>
        <p:spPr bwMode="auto">
          <a:xfrm>
            <a:off x="896708" y="1866452"/>
            <a:ext cx="7066562" cy="3139321"/>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(personTwo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342845" y="4635004"/>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1132" y="318640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b="1" dirty="0">
                <a:solidFill>
                  <a:schemeClr val="bg1"/>
                </a:solidFill>
              </a:rPr>
              <a:t>null</a:t>
            </a:r>
            <a:r>
              <a:rPr lang="en-US" dirty="0">
                <a:solidFill>
                  <a:schemeClr val="tx2">
                    <a:lumMod val="75000"/>
                  </a:schemeClr>
                </a:solidFill>
              </a:rPr>
              <a:t> can </a:t>
            </a:r>
            <a:br>
              <a:rPr lang="en-US" dirty="0">
                <a:solidFill>
                  <a:schemeClr val="tx2">
                    <a:lumMod val="75000"/>
                  </a:schemeClr>
                </a:solidFill>
              </a:rPr>
            </a:br>
            <a:r>
              <a:rPr lang="en-US" dirty="0">
                <a:solidFill>
                  <a:schemeClr val="tx2">
                    <a:lumMod val="75000"/>
                  </a:schemeClr>
                </a:solidFill>
              </a:rPr>
              <a:t>be performed using </a:t>
            </a:r>
            <a:br>
              <a:rPr lang="en-US" dirty="0">
                <a:solidFill>
                  <a:schemeClr val="tx2">
                    <a:lumMod val="75000"/>
                  </a:schemeClr>
                </a:solidFill>
              </a:rPr>
            </a:br>
            <a:r>
              <a:rPr lang="en-US" dirty="0">
                <a:solidFill>
                  <a:schemeClr val="tx2">
                    <a:lumMod val="75000"/>
                  </a:schemeClr>
                </a:solidFill>
              </a:rPr>
              <a:t>the 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585597"/>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int i = 0;</a:t>
            </a:r>
          </a:p>
          <a:p>
            <a:pPr>
              <a:spcAft>
                <a:spcPts val="600"/>
              </a:spcAft>
            </a:pPr>
            <a:r>
              <a:rPr lang="en-US" sz="2400" b="1" noProof="1">
                <a:latin typeface="Consolas" pitchFamily="49" charset="0"/>
                <a:cs typeface="Consolas" pitchFamily="49" charset="0"/>
              </a:rPr>
              <a:t>const max = 10; </a:t>
            </a:r>
          </a:p>
          <a:p>
            <a:pPr>
              <a:spcAft>
                <a:spcPts val="600"/>
              </a:spcAft>
            </a:pPr>
            <a:r>
              <a:rPr lang="en-US" sz="2400" b="1" noProof="1">
                <a:latin typeface="Consolas" pitchFamily="49" charset="0"/>
                <a:cs typeface="Consolas" pitchFamily="49" charset="0"/>
              </a:rPr>
              <a:t>while(true)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Console.WriteLine($”i is {i}”);</a:t>
            </a:r>
          </a:p>
          <a:p>
            <a:pPr>
              <a:spcAft>
                <a:spcPts val="600"/>
              </a:spcAft>
            </a:pPr>
            <a:r>
              <a:rPr lang="en-US" sz="2400" b="1" noProof="1">
                <a:latin typeface="Consolas" pitchFamily="49" charset="0"/>
                <a:cs typeface="Consolas" pitchFamily="49" charset="0"/>
              </a:rPr>
              <a:t>  i++;</a:t>
            </a:r>
          </a:p>
          <a:p>
            <a:pPr>
              <a:spcAft>
                <a:spcPts val="600"/>
              </a:spcAft>
            </a:pPr>
            <a:r>
              <a:rPr lang="en-US" sz="2400" b="1" noProof="1">
                <a:latin typeface="Consolas" pitchFamily="49" charset="0"/>
                <a:cs typeface="Consolas" pitchFamily="49" charset="0"/>
              </a:rPr>
              <a:t>  </a:t>
            </a:r>
            <a:r>
              <a:rPr lang="en-US" sz="2400" b="1" noProof="1">
                <a:latin typeface="Consolas" pitchFamily="49" charset="0"/>
              </a:rPr>
              <a:t>if(i </a:t>
            </a:r>
            <a:r>
              <a:rPr lang="en-US" sz="2400" b="1" noProof="1">
                <a:solidFill>
                  <a:schemeClr val="bg1"/>
                </a:solidFill>
                <a:latin typeface="Consolas" pitchFamily="49" charset="0"/>
              </a:rPr>
              <a:t>is</a:t>
            </a:r>
            <a:r>
              <a:rPr lang="en-US" sz="2400" b="1" noProof="1">
                <a:latin typeface="Consolas" pitchFamily="49" charset="0"/>
              </a:rPr>
              <a:t> max) break;</a:t>
            </a:r>
          </a:p>
          <a:p>
            <a:pPr>
              <a:spcAft>
                <a:spcPts val="600"/>
              </a:spcAft>
            </a:pPr>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80049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If(expr </a:t>
            </a:r>
            <a:r>
              <a:rPr lang="en-US" sz="2400" b="1" noProof="1">
                <a:solidFill>
                  <a:schemeClr val="bg1"/>
                </a:solidFill>
                <a:latin typeface="Consolas" pitchFamily="49" charset="0"/>
                <a:cs typeface="Consolas" pitchFamily="49" charset="0"/>
              </a:rPr>
              <a:t>is var </a:t>
            </a:r>
            <a:r>
              <a:rPr lang="en-US" sz="2400" b="1" noProof="1">
                <a:latin typeface="Consolas" pitchFamily="49" charset="0"/>
                <a:cs typeface="Consolas" pitchFamily="49" charset="0"/>
              </a:rPr>
              <a:t>varname)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i="1" noProof="1">
                <a:solidFill>
                  <a:schemeClr val="accent2">
                    <a:lumMod val="75000"/>
                  </a:schemeClr>
                </a:solidFill>
                <a:latin typeface="Consolas" pitchFamily="49" charset="0"/>
                <a:cs typeface="Consolas" pitchFamily="49" charset="0"/>
              </a:rPr>
              <a:t>// Do something with varname </a:t>
            </a:r>
          </a:p>
          <a:p>
            <a:pPr>
              <a:spcAft>
                <a:spcPts val="600"/>
              </a:spcAft>
            </a:pPr>
            <a:r>
              <a:rPr lang="en-US" sz="2400" b="1" noProof="1">
                <a:latin typeface="Consolas" pitchFamily="49" charset="0"/>
                <a:cs typeface="Consolas" pitchFamily="49" charset="0"/>
              </a:rPr>
              <a:t>} </a:t>
            </a:r>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sp>
        <p:nvSpPr>
          <p:cNvPr id="7" name="Rectangle 6"/>
          <p:cNvSpPr>
            <a:spLocks noChangeArrowheads="1"/>
          </p:cNvSpPr>
          <p:nvPr/>
        </p:nvSpPr>
        <p:spPr bwMode="auto">
          <a:xfrm>
            <a:off x="758370" y="2108202"/>
            <a:ext cx="10820400"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7" name="Rectangle 6"/>
          <p:cNvSpPr>
            <a:spLocks noChangeArrowheads="1"/>
          </p:cNvSpPr>
          <p:nvPr/>
        </p:nvSpPr>
        <p:spPr bwMode="auto">
          <a:xfrm>
            <a:off x="785621" y="2401112"/>
            <a:ext cx="7066562" cy="403187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a:t>
            </a:r>
          </a:p>
          <a:p>
            <a:pPr>
              <a:spcAft>
                <a:spcPts val="600"/>
              </a:spcAft>
            </a:pPr>
            <a:r>
              <a:rPr lang="en-US" sz="2400" b="1" noProof="1">
                <a:latin typeface="Consolas" pitchFamily="49" charset="0"/>
                <a:cs typeface="Consolas" pitchFamily="49" charset="0"/>
              </a:rPr>
              <a:t>personTwo = personOne as Person;</a:t>
            </a:r>
          </a:p>
          <a:p>
            <a:pPr>
              <a:spcAft>
                <a:spcPts val="600"/>
              </a:spcAft>
            </a:pPr>
            <a:r>
              <a:rPr lang="en-US" sz="2400" b="1" noProof="1">
                <a:latin typeface="Consolas" pitchFamily="49" charset="0"/>
                <a:cs typeface="Consolas" pitchFamily="49" charset="0"/>
              </a:rPr>
              <a:t>if (personTwo != null)</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specific for Person</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5038392" y="4720628"/>
            <a:ext cx="3169783" cy="739844"/>
          </a:xfrm>
          <a:prstGeom prst="wedgeRoundRectCallout">
            <a:avLst>
              <a:gd name="adj1" fmla="val -56429"/>
              <a:gd name="adj2" fmla="val -3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323869" y="3736228"/>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5" name="Slide Number Placeholder 4">
            <a:extLst>
              <a:ext uri="{FF2B5EF4-FFF2-40B4-BE49-F238E27FC236}">
                <a16:creationId xmlns:a16="http://schemas.microsoft.com/office/drawing/2014/main" id="{810A10F1-6666-4208-A728-B94843B2B24B}"/>
              </a:ext>
            </a:extLst>
          </p:cNvPr>
          <p:cNvSpPr>
            <a:spLocks noGrp="1"/>
          </p:cNvSpPr>
          <p:nvPr>
            <p:ph type="sldNum" sz="quarter" idx="14"/>
          </p:nvPr>
        </p:nvSpPr>
        <p:spPr/>
        <p:txBody>
          <a:bodyPr/>
          <a:lstStyle/>
          <a:p>
            <a:fld id="{C014DD1E-5D91-48A3-AD6D-45FBA980D106}" type="slidenum">
              <a:rPr lang="en-US" smtClean="0"/>
              <a:pPr/>
              <a:t>15</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36988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class Shape {}</a:t>
            </a:r>
          </a:p>
          <a:p>
            <a:r>
              <a:rPr lang="en-US" sz="2400" b="1" noProof="1">
                <a:latin typeface="Consolas" pitchFamily="49" charset="0"/>
                <a:cs typeface="Consolas" pitchFamily="49" charset="0"/>
              </a:rPr>
              <a:t>public class Circle : Shape {}</a:t>
            </a:r>
          </a:p>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Shape</a:t>
            </a:r>
            <a:r>
              <a:rPr lang="en-US" sz="2400" b="1" noProof="1">
                <a:latin typeface="Consolas" pitchFamily="49" charset="0"/>
                <a:cs typeface="Consolas" pitchFamily="49" charset="0"/>
              </a:rPr>
              <a:t> shape = new </a:t>
            </a:r>
            <a:r>
              <a:rPr lang="en-US" sz="2400" b="1" noProof="1">
                <a:solidFill>
                  <a:schemeClr val="bg1"/>
                </a:solidFill>
                <a:latin typeface="Consolas" pitchFamily="49" charset="0"/>
                <a:cs typeface="Consolas" pitchFamily="49" charset="0"/>
              </a:rPr>
              <a:t>Circle()</a:t>
            </a:r>
          </a:p>
          <a:p>
            <a:r>
              <a:rPr lang="en-US" sz="2400"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296679" y="2006514"/>
            <a:ext cx="5594047" cy="2000548"/>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int Sum(int a, int b, int c)</a:t>
            </a:r>
          </a:p>
          <a:p>
            <a:r>
              <a:rPr lang="en-US" sz="2400" b="1" noProof="1">
                <a:latin typeface="Consolas" pitchFamily="49" charset="0"/>
                <a:cs typeface="Consolas" pitchFamily="49" charset="0"/>
              </a:rPr>
              <a:t>  double Sum(Double a, Double b)</a:t>
            </a:r>
          </a:p>
          <a:p>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a:xfrm>
            <a:off x="11763375" y="6524625"/>
            <a:ext cx="428625" cy="196850"/>
          </a:xfrm>
        </p:spPr>
        <p:txBody>
          <a:bodyPr/>
          <a:lstStyle/>
          <a:p>
            <a:fld id="{C014DD1E-5D91-48A3-AD6D-45FBA980D106}" type="slidenum">
              <a:rPr lang="en-US" smtClean="0"/>
              <a:pPr/>
              <a:t>16</a:t>
            </a:fld>
            <a:endParaRPr lang="en-US" dirty="0"/>
          </a:p>
        </p:txBody>
      </p:sp>
      <p:sp>
        <p:nvSpPr>
          <p:cNvPr id="8" name="Rectangle 7"/>
          <p:cNvSpPr>
            <a:spLocks noChangeArrowheads="1"/>
          </p:cNvSpPr>
          <p:nvPr/>
        </p:nvSpPr>
        <p:spPr bwMode="auto">
          <a:xfrm>
            <a:off x="685800" y="1857666"/>
            <a:ext cx="8760041" cy="1938992"/>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static int MyMethod(int a, int b) {}</a:t>
            </a:r>
          </a:p>
          <a:p>
            <a:r>
              <a:rPr lang="en-US" sz="2400" b="1" noProof="1">
                <a:latin typeface="Consolas" pitchFamily="49" charset="0"/>
                <a:cs typeface="Consolas" pitchFamily="49" charset="0"/>
              </a:rPr>
              <a:t>  static double MyMethod(double a, double b) { … }</a:t>
            </a:r>
          </a:p>
          <a:p>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2003850" y="1579801"/>
            <a:ext cx="8184300" cy="47705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MathOperation</a:t>
            </a:r>
          </a:p>
        </p:txBody>
      </p:sp>
      <p:sp>
        <p:nvSpPr>
          <p:cNvPr id="19" name="Rectangle 18"/>
          <p:cNvSpPr>
            <a:spLocks noChangeArrowheads="1"/>
          </p:cNvSpPr>
          <p:nvPr/>
        </p:nvSpPr>
        <p:spPr bwMode="auto">
          <a:xfrm>
            <a:off x="2003850" y="2056856"/>
            <a:ext cx="8184300" cy="1246495"/>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+Add(decimal, decimal, decimal): decimal</a:t>
            </a:r>
          </a:p>
        </p:txBody>
      </p:sp>
      <p:sp>
        <p:nvSpPr>
          <p:cNvPr id="9" name="Text Placeholder 5"/>
          <p:cNvSpPr txBox="1">
            <a:spLocks/>
          </p:cNvSpPr>
          <p:nvPr/>
        </p:nvSpPr>
        <p:spPr>
          <a:xfrm>
            <a:off x="2215241" y="4215433"/>
            <a:ext cx="7727043"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r>
              <a:rPr lang="en-US" b="1" noProof="1">
                <a:solidFill>
                  <a:schemeClr val="bg1"/>
                </a:solidFill>
              </a:rPr>
              <a:t>MathOperations</a:t>
            </a:r>
            <a:r>
              <a:rPr lang="en-US" b="1" noProof="1"/>
              <a:t> mo = new </a:t>
            </a:r>
            <a:r>
              <a:rPr lang="en-US" b="1" noProof="1">
                <a:solidFill>
                  <a:schemeClr val="bg1"/>
                </a:solidFill>
              </a:rPr>
              <a:t>MathOperations();</a:t>
            </a:r>
          </a:p>
          <a:p>
            <a:r>
              <a:rPr lang="en-US" b="1" noProof="1"/>
              <a:t>Console.WriteLine(mo.Add(2, 3));</a:t>
            </a:r>
          </a:p>
          <a:p>
            <a:r>
              <a:rPr lang="en-US" b="1" noProof="1"/>
              <a:t>Console.WriteLine(mo.Add(2.2, 3.3, 5.5));</a:t>
            </a:r>
          </a:p>
          <a:p>
            <a:r>
              <a:rPr lang="en-US" b="1" noProof="1"/>
              <a:t>Console.WriteLine(mo.Add(2.2m, 3.3m, 4.4m</a:t>
            </a:r>
            <a:r>
              <a:rPr lang="en-US" b="1"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50648" y="3554650"/>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606682" y="1302459"/>
            <a:ext cx="8978636" cy="4947508"/>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300"/>
              </a:spcAft>
            </a:pPr>
            <a:r>
              <a:rPr lang="en-US" b="1" dirty="0"/>
              <a:t>public int Add(int a, int b)</a:t>
            </a:r>
          </a:p>
          <a:p>
            <a:pPr>
              <a:spcAft>
                <a:spcPts val="300"/>
              </a:spcAft>
            </a:pPr>
            <a:r>
              <a:rPr lang="en-US" b="1" dirty="0"/>
              <a:t>{</a:t>
            </a:r>
          </a:p>
          <a:p>
            <a:pPr>
              <a:spcAft>
                <a:spcPts val="300"/>
              </a:spcAft>
            </a:pPr>
            <a:r>
              <a:rPr lang="en-US" b="1" dirty="0"/>
              <a:t>  return a + b;</a:t>
            </a:r>
          </a:p>
          <a:p>
            <a:pPr>
              <a:spcAft>
                <a:spcPts val="300"/>
              </a:spcAft>
            </a:pPr>
            <a:r>
              <a:rPr lang="en-US" b="1" dirty="0"/>
              <a:t>}</a:t>
            </a:r>
          </a:p>
          <a:p>
            <a:pPr>
              <a:spcAft>
                <a:spcPts val="300"/>
              </a:spcAft>
            </a:pPr>
            <a:r>
              <a:rPr lang="en-US" b="1" dirty="0"/>
              <a:t>public double Add(double a, double b, double c)</a:t>
            </a:r>
          </a:p>
          <a:p>
            <a:pPr>
              <a:spcAft>
                <a:spcPts val="300"/>
              </a:spcAft>
            </a:pPr>
            <a:r>
              <a:rPr lang="en-US" b="1" dirty="0"/>
              <a:t>{</a:t>
            </a:r>
          </a:p>
          <a:p>
            <a:pPr>
              <a:spcAft>
                <a:spcPts val="300"/>
              </a:spcAft>
            </a:pPr>
            <a:r>
              <a:rPr lang="en-US" b="1" dirty="0"/>
              <a:t>  return a + b + c;</a:t>
            </a:r>
          </a:p>
          <a:p>
            <a:pPr>
              <a:spcAft>
                <a:spcPts val="300"/>
              </a:spcAft>
            </a:pPr>
            <a:r>
              <a:rPr lang="en-US" b="1" dirty="0"/>
              <a:t>}</a:t>
            </a:r>
          </a:p>
          <a:p>
            <a:pPr>
              <a:spcAft>
                <a:spcPts val="300"/>
              </a:spcAft>
            </a:pPr>
            <a:r>
              <a:rPr lang="en-US" b="1" dirty="0"/>
              <a:t>public decimal Add(decimal a, decimal b, decimal c)</a:t>
            </a:r>
          </a:p>
          <a:p>
            <a:pPr>
              <a:spcAft>
                <a:spcPts val="300"/>
              </a:spcAft>
            </a:pPr>
            <a:r>
              <a:rPr lang="en-US" b="1" dirty="0"/>
              <a:t>{</a:t>
            </a:r>
          </a:p>
          <a:p>
            <a:pPr>
              <a:spcAft>
                <a:spcPts val="300"/>
              </a:spcAft>
            </a:pPr>
            <a:r>
              <a:rPr lang="en-US" b="1" dirty="0"/>
              <a:t>  return a + b + c;</a:t>
            </a:r>
          </a:p>
          <a:p>
            <a:pPr>
              <a:spcAft>
                <a:spcPts val="3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45747"/>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3" name="Text Placeholder 2"/>
          <p:cNvSpPr>
            <a:spLocks noGrp="1"/>
          </p:cNvSpPr>
          <p:nvPr>
            <p:ph type="body" sz="quarter" idx="13"/>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a:t>Overload Methods</a:t>
            </a:r>
            <a:endParaRPr lang="en-US"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a:bodyPr>
          <a:lstStyle/>
          <a:p>
            <a:r>
              <a:rPr lang="en-US" dirty="0"/>
              <a:t>Has two distinct aspects:</a:t>
            </a:r>
          </a:p>
          <a:p>
            <a:r>
              <a:rPr lang="en-US" dirty="0"/>
              <a:t>At run time, objects of a </a:t>
            </a:r>
            <a:r>
              <a:rPr lang="en-US" b="1" dirty="0">
                <a:solidFill>
                  <a:schemeClr val="bg1"/>
                </a:solidFill>
              </a:rPr>
              <a:t>derived</a:t>
            </a:r>
            <a:r>
              <a:rPr lang="en-US" dirty="0">
                <a:solidFill>
                  <a:schemeClr val="bg1"/>
                </a:solidFill>
              </a:rPr>
              <a:t> </a:t>
            </a:r>
            <a:r>
              <a:rPr lang="en-US" b="1" dirty="0">
                <a:solidFill>
                  <a:schemeClr val="bg1"/>
                </a:solidFill>
              </a:rPr>
              <a:t>class</a:t>
            </a:r>
            <a:r>
              <a:rPr lang="en-US" dirty="0">
                <a:solidFill>
                  <a:schemeClr val="bg1"/>
                </a:solidFill>
              </a:rPr>
              <a:t> </a:t>
            </a:r>
            <a:r>
              <a:rPr lang="en-US" dirty="0"/>
              <a:t>may be treated as </a:t>
            </a:r>
            <a:br>
              <a:rPr lang="en-US" dirty="0"/>
            </a:br>
            <a:r>
              <a:rPr lang="en-US" dirty="0"/>
              <a:t>objects of </a:t>
            </a:r>
            <a:r>
              <a:rPr lang="en-US" b="1" dirty="0">
                <a:solidFill>
                  <a:schemeClr val="bg1"/>
                </a:solidFill>
              </a:rPr>
              <a:t>a</a:t>
            </a:r>
            <a:r>
              <a:rPr lang="en-US" dirty="0">
                <a:solidFill>
                  <a:schemeClr val="bg1"/>
                </a:solidFill>
              </a:rPr>
              <a:t> </a:t>
            </a:r>
            <a:r>
              <a:rPr lang="en-US" b="1" dirty="0">
                <a:solidFill>
                  <a:schemeClr val="bg1"/>
                </a:solidFill>
              </a:rPr>
              <a:t>base</a:t>
            </a:r>
            <a:r>
              <a:rPr lang="en-US" dirty="0">
                <a:solidFill>
                  <a:schemeClr val="bg1"/>
                </a:solidFill>
              </a:rPr>
              <a:t> </a:t>
            </a:r>
            <a:r>
              <a:rPr lang="en-US" b="1" dirty="0">
                <a:solidFill>
                  <a:schemeClr val="bg1"/>
                </a:solidFill>
              </a:rPr>
              <a:t>class</a:t>
            </a:r>
            <a:r>
              <a:rPr lang="en-US" dirty="0">
                <a:solidFill>
                  <a:schemeClr val="bg1"/>
                </a:solidFill>
              </a:rPr>
              <a:t> </a:t>
            </a:r>
            <a:r>
              <a:rPr lang="en-US" b="1" dirty="0">
                <a:solidFill>
                  <a:schemeClr val="bg1"/>
                </a:solidFill>
              </a:rPr>
              <a:t>in</a:t>
            </a:r>
            <a:r>
              <a:rPr lang="en-US" dirty="0">
                <a:solidFill>
                  <a:schemeClr val="bg1"/>
                </a:solidFill>
              </a:rPr>
              <a:t> </a:t>
            </a:r>
            <a:r>
              <a:rPr lang="en-US" dirty="0"/>
              <a:t>places, such as method parameters </a:t>
            </a:r>
            <a:br>
              <a:rPr lang="en-US" dirty="0"/>
            </a:br>
            <a:r>
              <a:rPr lang="en-US" dirty="0"/>
              <a:t>and collections or arrays</a:t>
            </a:r>
          </a:p>
          <a:p>
            <a:pPr lvl="1"/>
            <a:r>
              <a:rPr lang="en-US" dirty="0"/>
              <a:t>When this occurs, the </a:t>
            </a:r>
            <a:r>
              <a:rPr lang="en-US" b="1" dirty="0">
                <a:solidFill>
                  <a:schemeClr val="bg1"/>
                </a:solidFill>
              </a:rPr>
              <a:t>object's</a:t>
            </a:r>
            <a:r>
              <a:rPr lang="en-US" dirty="0">
                <a:solidFill>
                  <a:schemeClr val="bg1"/>
                </a:solidFill>
              </a:rPr>
              <a:t> </a:t>
            </a:r>
            <a:r>
              <a:rPr lang="en-US" b="1" dirty="0">
                <a:solidFill>
                  <a:schemeClr val="bg1"/>
                </a:solidFill>
              </a:rPr>
              <a:t>declared</a:t>
            </a:r>
            <a:r>
              <a:rPr lang="en-US" dirty="0">
                <a:solidFill>
                  <a:schemeClr val="bg1"/>
                </a:solidFill>
              </a:rPr>
              <a:t> </a:t>
            </a:r>
            <a:r>
              <a:rPr lang="en-US" b="1" dirty="0">
                <a:solidFill>
                  <a:schemeClr val="bg1"/>
                </a:solidFill>
              </a:rPr>
              <a:t>type</a:t>
            </a:r>
            <a:r>
              <a:rPr lang="en-US" dirty="0">
                <a:solidFill>
                  <a:schemeClr val="bg1"/>
                </a:solidFill>
              </a:rPr>
              <a:t> </a:t>
            </a:r>
            <a:r>
              <a:rPr lang="en-US" dirty="0"/>
              <a:t>is no longer identical to </a:t>
            </a:r>
            <a:r>
              <a:rPr lang="en-US" b="1" dirty="0">
                <a:solidFill>
                  <a:schemeClr val="bg1"/>
                </a:solidFill>
              </a:rPr>
              <a:t>its</a:t>
            </a:r>
            <a:r>
              <a:rPr lang="en-US" dirty="0">
                <a:solidFill>
                  <a:schemeClr val="bg1"/>
                </a:solidFill>
              </a:rPr>
              <a:t> </a:t>
            </a:r>
            <a:r>
              <a:rPr lang="en-US" b="1" dirty="0">
                <a:solidFill>
                  <a:schemeClr val="bg1"/>
                </a:solidFill>
              </a:rPr>
              <a:t>run-time</a:t>
            </a:r>
            <a:r>
              <a:rPr lang="en-US" dirty="0">
                <a:solidFill>
                  <a:schemeClr val="bg1"/>
                </a:solidFill>
              </a:rPr>
              <a:t> </a:t>
            </a:r>
            <a:r>
              <a:rPr lang="en-US" b="1" dirty="0">
                <a:solidFill>
                  <a:schemeClr val="bg1"/>
                </a:solidFill>
              </a:rPr>
              <a:t>type</a:t>
            </a:r>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Base classes may define and implement </a:t>
            </a:r>
            <a:r>
              <a:rPr lang="en-US" b="1" dirty="0">
                <a:solidFill>
                  <a:schemeClr val="bg1"/>
                </a:solidFill>
              </a:rPr>
              <a:t>virtual</a:t>
            </a:r>
            <a:r>
              <a:rPr lang="en-US" dirty="0">
                <a:solidFill>
                  <a:schemeClr val="bg1"/>
                </a:solidFill>
              </a:rPr>
              <a:t> </a:t>
            </a:r>
            <a:r>
              <a:rPr lang="en-US" b="1" dirty="0">
                <a:solidFill>
                  <a:schemeClr val="bg1"/>
                </a:solidFill>
              </a:rPr>
              <a:t>methods</a:t>
            </a:r>
          </a:p>
          <a:p>
            <a:pPr lvl="1"/>
            <a:r>
              <a:rPr lang="en-US" dirty="0"/>
              <a:t>Derived classes can </a:t>
            </a:r>
            <a:r>
              <a:rPr lang="en-US" b="1" dirty="0">
                <a:solidFill>
                  <a:schemeClr val="bg1"/>
                </a:solidFill>
              </a:rPr>
              <a:t>override</a:t>
            </a:r>
            <a:r>
              <a:rPr lang="en-US" dirty="0"/>
              <a:t> </a:t>
            </a:r>
          </a:p>
          <a:p>
            <a:pPr lvl="1"/>
            <a:r>
              <a:rPr lang="en-US" dirty="0"/>
              <a:t>They provide </a:t>
            </a:r>
            <a:r>
              <a:rPr lang="en-US" b="1" dirty="0">
                <a:solidFill>
                  <a:schemeClr val="bg1"/>
                </a:solidFill>
              </a:rPr>
              <a:t>their</a:t>
            </a:r>
            <a:r>
              <a:rPr lang="en-US" dirty="0">
                <a:solidFill>
                  <a:schemeClr val="bg1"/>
                </a:solidFill>
              </a:rPr>
              <a:t> </a:t>
            </a:r>
            <a:r>
              <a:rPr lang="en-US" b="1" dirty="0">
                <a:solidFill>
                  <a:schemeClr val="bg1"/>
                </a:solidFill>
              </a:rPr>
              <a:t>own</a:t>
            </a:r>
            <a:r>
              <a:rPr lang="en-US" dirty="0">
                <a:solidFill>
                  <a:schemeClr val="bg1"/>
                </a:solidFill>
              </a:rPr>
              <a:t> </a:t>
            </a:r>
            <a:r>
              <a:rPr lang="en-US" b="1" dirty="0">
                <a:solidFill>
                  <a:schemeClr val="bg1"/>
                </a:solidFill>
              </a:rPr>
              <a:t>definition</a:t>
            </a:r>
            <a:r>
              <a:rPr lang="en-US" dirty="0">
                <a:solidFill>
                  <a:schemeClr val="bg1"/>
                </a:solidFill>
              </a:rPr>
              <a:t> </a:t>
            </a:r>
            <a:r>
              <a:rPr lang="en-US" b="1" dirty="0">
                <a:solidFill>
                  <a:schemeClr val="bg1"/>
                </a:solidFill>
              </a:rPr>
              <a:t>and</a:t>
            </a:r>
            <a:r>
              <a:rPr lang="en-US" dirty="0">
                <a:solidFill>
                  <a:schemeClr val="bg1"/>
                </a:solidFill>
              </a:rPr>
              <a:t> </a:t>
            </a:r>
            <a:r>
              <a:rPr lang="en-US" b="1" dirty="0">
                <a:solidFill>
                  <a:schemeClr val="bg1"/>
                </a:solidFill>
              </a:rPr>
              <a:t>implementation</a:t>
            </a:r>
          </a:p>
          <a:p>
            <a:r>
              <a:rPr lang="en-US" dirty="0"/>
              <a:t>At run-time, the CLR looks up the run-time type of the object </a:t>
            </a:r>
            <a:br>
              <a:rPr lang="en-US" dirty="0"/>
            </a:br>
            <a:r>
              <a:rPr lang="en-US" dirty="0"/>
              <a:t>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14488161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22</a:t>
            </a:fld>
            <a:endParaRPr lang="en-US" dirty="0"/>
          </a:p>
        </p:txBody>
      </p:sp>
      <p:sp>
        <p:nvSpPr>
          <p:cNvPr id="5" name="Rectangle 4"/>
          <p:cNvSpPr>
            <a:spLocks noChangeArrowheads="1"/>
          </p:cNvSpPr>
          <p:nvPr/>
        </p:nvSpPr>
        <p:spPr bwMode="auto">
          <a:xfrm>
            <a:off x="2882900" y="1947063"/>
            <a:ext cx="6426200" cy="440120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virtual</a:t>
            </a:r>
            <a:r>
              <a:rPr lang="en-US" sz="2400" b="1" noProof="1">
                <a:latin typeface="Consolas" pitchFamily="49" charset="0"/>
                <a:cs typeface="Consolas" pitchFamily="49" charset="0"/>
              </a:rPr>
              <a:t> double Area() {</a:t>
            </a:r>
          </a:p>
          <a:p>
            <a:pPr>
              <a:spcAft>
                <a:spcPts val="600"/>
              </a:spcAft>
            </a:pP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b</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public class Square :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override</a:t>
            </a:r>
            <a:r>
              <a:rPr lang="en-US" sz="2400" b="1" noProof="1">
                <a:latin typeface="Consolas" pitchFamily="49" charset="0"/>
                <a:cs typeface="Consolas" pitchFamily="49" charset="0"/>
              </a:rPr>
              <a:t> double Area() {</a:t>
            </a:r>
            <a:br>
              <a:rPr lang="en-US" sz="2400" b="1" noProof="1">
                <a:latin typeface="Consolas" pitchFamily="49" charset="0"/>
                <a:cs typeface="Consolas" pitchFamily="49" charset="0"/>
              </a:rPr>
            </a:b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8139152" y="5036053"/>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9" name="Rectangle 8"/>
          <p:cNvSpPr>
            <a:spLocks noChangeArrowheads="1"/>
          </p:cNvSpPr>
          <p:nvPr/>
        </p:nvSpPr>
        <p:spPr bwMode="auto">
          <a:xfrm>
            <a:off x="703555" y="1890426"/>
            <a:ext cx="7529286" cy="3585597"/>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static void Main()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Rectangle rect = new Rectangle(3.0, 4.0);</a:t>
            </a:r>
          </a:p>
          <a:p>
            <a:pPr>
              <a:spcAft>
                <a:spcPts val="600"/>
              </a:spcAft>
            </a:pPr>
            <a:r>
              <a:rPr lang="en-US" sz="2400" b="1" noProof="1">
                <a:latin typeface="Consolas" pitchFamily="49" charset="0"/>
                <a:cs typeface="Consolas" pitchFamily="49" charset="0"/>
              </a:rPr>
              <a:t>  Rectangle square = new Square(4.0);</a:t>
            </a:r>
          </a:p>
          <a:p>
            <a:pPr>
              <a:spcAft>
                <a:spcPts val="600"/>
              </a:spcAft>
            </a:pPr>
            <a:endParaRPr lang="en-US" sz="2400" b="1" noProof="1">
              <a:latin typeface="Consolas" pitchFamily="49" charset="0"/>
              <a:cs typeface="Consolas" pitchFamily="49" charset="0"/>
            </a:endParaRPr>
          </a:p>
          <a:p>
            <a:pPr>
              <a:spcAft>
                <a:spcPts val="600"/>
              </a:spcAft>
            </a:pPr>
            <a:r>
              <a:rPr lang="en-US" sz="2400" b="1" noProof="1">
                <a:latin typeface="Consolas" pitchFamily="49" charset="0"/>
                <a:cs typeface="Consolas" pitchFamily="49" charset="0"/>
              </a:rPr>
              <a:t>  Console.WriteLine(rect.Area());</a:t>
            </a:r>
          </a:p>
          <a:p>
            <a:pPr>
              <a:spcAft>
                <a:spcPts val="600"/>
              </a:spcAft>
            </a:pPr>
            <a:r>
              <a:rPr lang="en-US" sz="2400" b="1" noProof="1">
                <a:latin typeface="Consolas" pitchFamily="49" charset="0"/>
                <a:cs typeface="Consolas" pitchFamily="49" charset="0"/>
              </a:rPr>
              <a:t>  Console.WriteLine(square.Area());</a:t>
            </a:r>
          </a:p>
          <a:p>
            <a:pPr>
              <a:spcAft>
                <a:spcPts val="600"/>
              </a:spcAft>
            </a:pPr>
            <a:r>
              <a:rPr lang="en-US" sz="2400" b="1" noProof="1">
                <a:latin typeface="Consolas" pitchFamily="49" charset="0"/>
                <a:cs typeface="Consolas" pitchFamily="49" charset="0"/>
              </a:rPr>
              <a:t>}</a:t>
            </a:r>
          </a:p>
        </p:txBody>
      </p:sp>
      <p:sp>
        <p:nvSpPr>
          <p:cNvPr id="14" name="AutoShape 6"/>
          <p:cNvSpPr>
            <a:spLocks noChangeArrowheads="1"/>
          </p:cNvSpPr>
          <p:nvPr/>
        </p:nvSpPr>
        <p:spPr bwMode="auto">
          <a:xfrm>
            <a:off x="6096000" y="5082710"/>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grpSp>
        <p:nvGrpSpPr>
          <p:cNvPr id="4" name="Group 3"/>
          <p:cNvGrpSpPr/>
          <p:nvPr/>
        </p:nvGrpSpPr>
        <p:grpSpPr>
          <a:xfrm>
            <a:off x="3617912" y="1683841"/>
            <a:ext cx="4954588" cy="1802185"/>
            <a:chOff x="3617912" y="1683841"/>
            <a:chExt cx="4954588" cy="1802185"/>
          </a:xfrm>
          <a:solidFill>
            <a:schemeClr val="tx1">
              <a:lumMod val="40000"/>
              <a:lumOff val="60000"/>
              <a:alpha val="20000"/>
            </a:schemeClr>
          </a:solidFill>
        </p:grpSpPr>
        <p:sp>
          <p:nvSpPr>
            <p:cNvPr id="18" name="Rectangle 4"/>
            <p:cNvSpPr>
              <a:spLocks noChangeArrowheads="1"/>
            </p:cNvSpPr>
            <p:nvPr/>
          </p:nvSpPr>
          <p:spPr bwMode="auto">
            <a:xfrm>
              <a:off x="3619500" y="1683841"/>
              <a:ext cx="4953000" cy="477054"/>
            </a:xfrm>
            <a:prstGeom prst="rect">
              <a:avLst/>
            </a:prstGeom>
            <a:grp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Animal</a:t>
              </a:r>
            </a:p>
          </p:txBody>
        </p:sp>
        <p:sp>
          <p:nvSpPr>
            <p:cNvPr id="19" name="Rectangle 18"/>
            <p:cNvSpPr>
              <a:spLocks noChangeArrowheads="1"/>
            </p:cNvSpPr>
            <p:nvPr/>
          </p:nvSpPr>
          <p:spPr bwMode="auto">
            <a:xfrm>
              <a:off x="3619500" y="2160895"/>
              <a:ext cx="4953000" cy="861774"/>
            </a:xfrm>
            <a:prstGeom prst="rect">
              <a:avLst/>
            </a:prstGeom>
            <a:grp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FavouriteFood</a:t>
              </a:r>
            </a:p>
          </p:txBody>
        </p:sp>
        <p:sp>
          <p:nvSpPr>
            <p:cNvPr id="10" name="Rectangle 9"/>
            <p:cNvSpPr>
              <a:spLocks noChangeArrowheads="1"/>
            </p:cNvSpPr>
            <p:nvPr/>
          </p:nvSpPr>
          <p:spPr bwMode="auto">
            <a:xfrm>
              <a:off x="3617912" y="3008972"/>
              <a:ext cx="4953000" cy="477054"/>
            </a:xfrm>
            <a:prstGeom prst="rect">
              <a:avLst/>
            </a:prstGeom>
            <a:grp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+ExplainSelf():string</a:t>
              </a:r>
            </a:p>
          </p:txBody>
        </p:sp>
      </p:grpSp>
      <p:sp>
        <p:nvSpPr>
          <p:cNvPr id="11" name="Rectangle 4"/>
          <p:cNvSpPr>
            <a:spLocks noChangeArrowheads="1"/>
          </p:cNvSpPr>
          <p:nvPr/>
        </p:nvSpPr>
        <p:spPr bwMode="auto">
          <a:xfrm>
            <a:off x="838200" y="4495800"/>
            <a:ext cx="4953000" cy="47705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Cat</a:t>
            </a:r>
          </a:p>
        </p:txBody>
      </p:sp>
      <p:sp>
        <p:nvSpPr>
          <p:cNvPr id="14" name="Rectangle 13"/>
          <p:cNvSpPr>
            <a:spLocks noChangeArrowheads="1"/>
          </p:cNvSpPr>
          <p:nvPr/>
        </p:nvSpPr>
        <p:spPr bwMode="auto">
          <a:xfrm>
            <a:off x="838200" y="4972854"/>
            <a:ext cx="4953000" cy="47705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cxnSp>
        <p:nvCxnSpPr>
          <p:cNvPr id="6" name="Straight Arrow Connector 5"/>
          <p:cNvCxnSpPr>
            <a:cxnSpLocks/>
          </p:cNvCxnSpPr>
          <p:nvPr/>
        </p:nvCxnSpPr>
        <p:spPr>
          <a:xfrm flipV="1">
            <a:off x="4924933"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47705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Dog</a:t>
            </a:r>
          </a:p>
        </p:txBody>
      </p:sp>
      <p:sp>
        <p:nvSpPr>
          <p:cNvPr id="15" name="Rectangle 14"/>
          <p:cNvSpPr>
            <a:spLocks noChangeArrowheads="1"/>
          </p:cNvSpPr>
          <p:nvPr/>
        </p:nvSpPr>
        <p:spPr bwMode="auto">
          <a:xfrm>
            <a:off x="6477000" y="4972854"/>
            <a:ext cx="4953000" cy="47705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661218" y="1291725"/>
            <a:ext cx="8905182" cy="4847481"/>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abstract class Animal { </a:t>
            </a:r>
            <a:br>
              <a:rPr lang="en-US" b="1" dirty="0"/>
            </a:br>
            <a:r>
              <a:rPr lang="en-US" b="1" dirty="0"/>
              <a:t>  </a:t>
            </a:r>
            <a:r>
              <a:rPr lang="en-US" b="1" dirty="0">
                <a:solidFill>
                  <a:srgbClr val="00B050"/>
                </a:solidFill>
              </a:rPr>
              <a:t>//Create Constructor</a:t>
            </a:r>
          </a:p>
          <a:p>
            <a:pPr>
              <a:spcAft>
                <a:spcPts val="600"/>
              </a:spcAft>
            </a:pPr>
            <a:r>
              <a:rPr lang="en-US" b="1" dirty="0"/>
              <a:t>  public string Name { get; private set; }</a:t>
            </a:r>
          </a:p>
          <a:p>
            <a:pPr>
              <a:spcAft>
                <a:spcPts val="600"/>
              </a:spcAft>
            </a:pPr>
            <a:r>
              <a:rPr lang="en-US" b="1" dirty="0"/>
              <a:t>  public string FavouriteFood { get; private set; }</a:t>
            </a:r>
          </a:p>
          <a:p>
            <a:pPr>
              <a:spcAft>
                <a:spcPts val="600"/>
              </a:spcAft>
            </a:pPr>
            <a:r>
              <a:rPr lang="en-US" b="1" dirty="0"/>
              <a:t>  public virtual string </a:t>
            </a:r>
            <a:r>
              <a:rPr lang="en-US" b="1" noProof="1"/>
              <a:t>ExplainSelf</a:t>
            </a:r>
            <a:r>
              <a:rPr lang="en-US" b="1" dirty="0"/>
              <a:t>()</a:t>
            </a:r>
            <a:r>
              <a:rPr lang="bg-BG" b="1" dirty="0"/>
              <a:t> </a:t>
            </a:r>
            <a:r>
              <a:rPr lang="en-US" b="1" dirty="0"/>
              <a:t>{</a:t>
            </a:r>
          </a:p>
          <a:p>
            <a:pPr>
              <a:spcAft>
                <a:spcPts val="600"/>
              </a:spcAft>
            </a:pPr>
            <a:r>
              <a:rPr lang="en-US" b="1" dirty="0"/>
              <a:t>    return string.Format(</a:t>
            </a:r>
          </a:p>
          <a:p>
            <a:pPr>
              <a:spcAft>
                <a:spcPts val="600"/>
              </a:spcAft>
            </a:pPr>
            <a:r>
              <a:rPr lang="en-US" b="1" dirty="0"/>
              <a:t>      "I am {0} and my favourite food is {1}",</a:t>
            </a:r>
          </a:p>
          <a:p>
            <a:pPr>
              <a:spcAft>
                <a:spcPts val="600"/>
              </a:spcAft>
            </a:pPr>
            <a:r>
              <a:rPr lang="en-US" b="1" dirty="0"/>
              <a:t>      this.Name,</a:t>
            </a:r>
          </a:p>
          <a:p>
            <a:pPr>
              <a:spcAft>
                <a:spcPts val="600"/>
              </a:spcAft>
            </a:pPr>
            <a:r>
              <a:rPr lang="en-US" b="1" dirty="0"/>
              <a:t>      </a:t>
            </a:r>
            <a:r>
              <a:rPr lang="en-US" b="1" noProof="1"/>
              <a:t>this.FavouriteFood);</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1300000" y="1294837"/>
            <a:ext cx="9716341" cy="4478149"/>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Dog : Animal</a:t>
            </a:r>
          </a:p>
          <a:p>
            <a:pPr>
              <a:spcAft>
                <a:spcPts val="600"/>
              </a:spcAft>
            </a:pPr>
            <a:r>
              <a:rPr lang="en-US" b="1" dirty="0"/>
              <a:t>{</a:t>
            </a:r>
          </a:p>
          <a:p>
            <a:pPr>
              <a:spcAft>
                <a:spcPts val="600"/>
              </a:spcAft>
            </a:pPr>
            <a:r>
              <a:rPr lang="en-US" b="1" dirty="0"/>
              <a:t>  public Dog(string name, string favouriteFood)</a:t>
            </a:r>
          </a:p>
          <a:p>
            <a:pPr>
              <a:spcAft>
                <a:spcPts val="600"/>
              </a:spcAft>
            </a:pPr>
            <a:r>
              <a:rPr lang="en-US" b="1" dirty="0"/>
              <a:t>    : base(name, </a:t>
            </a:r>
            <a:r>
              <a:rPr lang="en-US" b="1" noProof="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"DJAAF";</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300000" y="1294837"/>
            <a:ext cx="9716341" cy="4478149"/>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Cat : Animal</a:t>
            </a:r>
          </a:p>
          <a:p>
            <a:pPr>
              <a:spcAft>
                <a:spcPts val="600"/>
              </a:spcAft>
            </a:pPr>
            <a:r>
              <a:rPr lang="en-US" b="1" dirty="0"/>
              <a:t>{</a:t>
            </a:r>
          </a:p>
          <a:p>
            <a:pPr>
              <a:spcAft>
                <a:spcPts val="600"/>
              </a:spcAft>
            </a:pPr>
            <a:r>
              <a:rPr lang="en-US" b="1" dirty="0"/>
              <a:t>  public Cat(string name, string favouriteFood)</a:t>
            </a:r>
          </a:p>
          <a:p>
            <a:pPr>
              <a:spcAft>
                <a:spcPts val="600"/>
              </a:spcAft>
            </a:pPr>
            <a:r>
              <a:rPr lang="en-US" b="1" dirty="0"/>
              <a:t>    : base(name, </a:t>
            </a:r>
            <a:r>
              <a:rPr lang="en-US" b="1" noProof="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"MEEOW";</a:t>
            </a:r>
          </a:p>
          <a:p>
            <a:pPr>
              <a:spcAft>
                <a:spcPts val="600"/>
              </a:spcAft>
            </a:pPr>
            <a:r>
              <a:rPr lang="en-US" b="1" dirty="0"/>
              <a:t>  }</a:t>
            </a:r>
          </a:p>
          <a:p>
            <a:pPr>
              <a:spcAft>
                <a:spcPts val="600"/>
              </a:spcAft>
            </a:pPr>
            <a:r>
              <a:rPr lang="en-US" b="1" dirty="0"/>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1996026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rPr>
              <a:t>virtual</a:t>
            </a:r>
            <a:r>
              <a:rPr lang="en-US" dirty="0"/>
              <a:t> keyword</a:t>
            </a:r>
          </a:p>
          <a:p>
            <a:pPr>
              <a:spcBef>
                <a:spcPts val="1200"/>
              </a:spcBef>
            </a:pPr>
            <a:r>
              <a:rPr lang="en-US" dirty="0"/>
              <a:t>Overriding method must have the </a:t>
            </a:r>
            <a:r>
              <a:rPr lang="en-US" b="1" dirty="0">
                <a:solidFill>
                  <a:schemeClr val="bg1"/>
                </a:solidFill>
              </a:rPr>
              <a:t>abstract</a:t>
            </a:r>
            <a:r>
              <a:rPr lang="en-US" dirty="0"/>
              <a:t> or </a:t>
            </a:r>
            <a:r>
              <a:rPr lang="en-US" b="1" dirty="0">
                <a:solidFill>
                  <a:schemeClr val="bg1"/>
                </a:solidFill>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It is recommended that </a:t>
            </a:r>
            <a:r>
              <a:rPr lang="en-US" b="1" dirty="0">
                <a:solidFill>
                  <a:schemeClr val="bg1"/>
                </a:solidFill>
              </a:rPr>
              <a:t>virtual</a:t>
            </a:r>
            <a:r>
              <a:rPr lang="en-US" dirty="0"/>
              <a:t> members use </a:t>
            </a:r>
            <a:r>
              <a:rPr lang="en-US" b="1" dirty="0">
                <a:solidFill>
                  <a:schemeClr val="bg1"/>
                </a:solidFill>
              </a:rPr>
              <a:t>base</a:t>
            </a:r>
            <a:r>
              <a:rPr lang="en-US" dirty="0"/>
              <a:t> to call the </a:t>
            </a:r>
            <a:br>
              <a:rPr lang="en-US" dirty="0"/>
            </a:br>
            <a:r>
              <a:rPr lang="en-US" b="1" dirty="0">
                <a:solidFill>
                  <a:schemeClr val="bg1"/>
                </a:solidFill>
              </a:rPr>
              <a:t>base class implementation </a:t>
            </a:r>
            <a:r>
              <a:rPr lang="en-US" dirty="0"/>
              <a:t>of that member in their own </a:t>
            </a:r>
            <a:br>
              <a:rPr lang="en-US" dirty="0"/>
            </a:br>
            <a:r>
              <a:rPr lang="en-US" dirty="0"/>
              <a:t>implementation. Letting the base class behavior occur enables </a:t>
            </a:r>
            <a:br>
              <a:rPr lang="en-US" dirty="0"/>
            </a:br>
            <a:r>
              <a:rPr lang="en-US" dirty="0"/>
              <a:t>the derived class to concentrate on implementing behavior </a:t>
            </a:r>
            <a:br>
              <a:rPr lang="en-US" dirty="0"/>
            </a:br>
            <a:r>
              <a:rPr lang="en-US" dirty="0"/>
              <a:t>specific to the derived class. If the base class implementation is not called, it is up to the derived class to make their behavior </a:t>
            </a:r>
            <a:br>
              <a:rPr lang="en-US" dirty="0"/>
            </a:br>
            <a:r>
              <a:rPr lang="en-US" dirty="0"/>
              <a:t>compatible with 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420410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spcBef>
                <a:spcPts val="1200"/>
              </a:spcBef>
              <a:buClr>
                <a:schemeClr val="tx1"/>
              </a:buClr>
            </a:pPr>
            <a:r>
              <a:rPr lang="en-US" dirty="0"/>
              <a:t> Virtual members </a:t>
            </a:r>
            <a:r>
              <a:rPr lang="en-US" b="1" dirty="0">
                <a:solidFill>
                  <a:schemeClr val="bg1"/>
                </a:solidFill>
              </a:rPr>
              <a:t>remain virtual indefinitely</a:t>
            </a:r>
            <a:r>
              <a:rPr lang="en-US" dirty="0"/>
              <a:t>, regardless of how many classes have been declared between the virtual member and the class that originally declared it</a:t>
            </a:r>
          </a:p>
          <a:p>
            <a:r>
              <a:rPr lang="en-US" dirty="0"/>
              <a:t>A derived class can stop virtual inheritance by declaring an override as </a:t>
            </a:r>
            <a:r>
              <a:rPr lang="en-US" b="1" dirty="0">
                <a:solidFill>
                  <a:schemeClr val="bg1"/>
                </a:solidFill>
              </a:rPr>
              <a:t>sealed</a:t>
            </a:r>
          </a:p>
          <a:p>
            <a:r>
              <a:rPr lang="en-US" dirty="0"/>
              <a:t>Sealed methods can be replaced by derived classes by using the </a:t>
            </a:r>
            <a:r>
              <a:rPr lang="en-US" b="1" dirty="0">
                <a:solidFill>
                  <a:schemeClr val="bg1"/>
                </a:solidFill>
              </a:rPr>
              <a:t>new</a:t>
            </a:r>
            <a:r>
              <a:rPr lang="en-US" dirty="0"/>
              <a:t> keyword</a:t>
            </a:r>
          </a:p>
          <a:p>
            <a:r>
              <a:rPr lang="en-US" dirty="0"/>
              <a:t>The </a:t>
            </a:r>
            <a:r>
              <a:rPr lang="en-US" b="1" dirty="0">
                <a:solidFill>
                  <a:schemeClr val="bg1"/>
                </a:solidFill>
              </a:rPr>
              <a:t>override</a:t>
            </a:r>
            <a:r>
              <a:rPr lang="en-US" dirty="0"/>
              <a:t> modifier extends the base class virtual method, </a:t>
            </a:r>
            <a:br>
              <a:rPr lang="en-US" dirty="0"/>
            </a:br>
            <a:r>
              <a:rPr lang="en-US" dirty="0"/>
              <a:t>and the </a:t>
            </a:r>
            <a:r>
              <a:rPr lang="en-US" b="1" dirty="0">
                <a:solidFill>
                  <a:schemeClr val="bg1"/>
                </a:solidFill>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2800" noProof="1"/>
              <a:t>Preventing Derived Classes from Overriding Virtual Members</a:t>
            </a:r>
            <a:endParaRPr lang="en-US" sz="2800"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30</a:t>
            </a:fld>
            <a:endParaRPr lang="en-US" dirty="0"/>
          </a:p>
        </p:txBody>
      </p:sp>
    </p:spTree>
    <p:extLst>
      <p:ext uri="{BB962C8B-B14F-4D97-AF65-F5344CB8AC3E}">
        <p14:creationId xmlns:p14="http://schemas.microsoft.com/office/powerpoint/2010/main" val="3434228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398" y="1148441"/>
            <a:ext cx="1509204"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2879" y="2736850"/>
            <a:ext cx="1017037"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65" y="2833335"/>
            <a:ext cx="1119674"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357" y="2311416"/>
            <a:ext cx="219648"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997" y="2311416"/>
            <a:ext cx="208383"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108224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it must be 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32</a:t>
            </a:fld>
            <a:endParaRPr lang="en-US" dirty="0"/>
          </a:p>
        </p:txBody>
      </p:sp>
      <p:sp>
        <p:nvSpPr>
          <p:cNvPr id="8" name="Text Placeholder 5"/>
          <p:cNvSpPr txBox="1">
            <a:spLocks/>
          </p:cNvSpPr>
          <p:nvPr/>
        </p:nvSpPr>
        <p:spPr>
          <a:xfrm>
            <a:off x="2531120" y="1806266"/>
            <a:ext cx="8490859" cy="1622734"/>
          </a:xfrm>
          <a:prstGeom prst="rect">
            <a:avLst/>
          </a:prstGeom>
          <a:solidFill>
            <a:schemeClr val="tx1">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 </a:t>
            </a:r>
            <a:r>
              <a:rPr lang="en-US" sz="2400" b="1" dirty="0">
                <a:solidFill>
                  <a:schemeClr val="bg1"/>
                </a:solidFill>
              </a:rPr>
              <a:t>abstract</a:t>
            </a:r>
            <a:r>
              <a:rPr lang="en-US" sz="2400" b="1" dirty="0"/>
              <a:t> class Shape {} </a:t>
            </a:r>
          </a:p>
          <a:p>
            <a:r>
              <a:rPr lang="en-US" sz="2400" b="1" dirty="0"/>
              <a:t>public class Circle : Shape {}</a:t>
            </a:r>
          </a:p>
          <a:p>
            <a:r>
              <a:rPr lang="en-US" sz="2400" b="1" dirty="0">
                <a:solidFill>
                  <a:schemeClr val="bg1"/>
                </a:solidFill>
              </a:rPr>
              <a:t>Shape</a:t>
            </a:r>
            <a:r>
              <a:rPr lang="en-US" sz="2400" b="1" dirty="0"/>
              <a:t> shape = </a:t>
            </a:r>
            <a:r>
              <a:rPr lang="en-US" sz="2400" b="1" dirty="0">
                <a:solidFill>
                  <a:schemeClr val="bg1"/>
                </a:solidFill>
              </a:rPr>
              <a:t>new Shape(); </a:t>
            </a:r>
            <a:r>
              <a:rPr lang="en-US" sz="2400" b="1" i="1" dirty="0">
                <a:solidFill>
                  <a:schemeClr val="accent2"/>
                </a:solidFill>
              </a:rPr>
              <a:t>// Compile time error</a:t>
            </a:r>
          </a:p>
          <a:p>
            <a:r>
              <a:rPr lang="en-US" sz="2400" b="1" dirty="0">
                <a:solidFill>
                  <a:schemeClr val="bg1"/>
                </a:solidFill>
              </a:rPr>
              <a:t>Shape</a:t>
            </a:r>
            <a:r>
              <a:rPr lang="en-US" sz="2400" b="1" dirty="0"/>
              <a:t> circle = </a:t>
            </a:r>
            <a:r>
              <a:rPr lang="en-US" sz="2400" b="1" dirty="0">
                <a:solidFill>
                  <a:schemeClr val="bg1"/>
                </a:solidFill>
              </a:rPr>
              <a:t>new Circle(); </a:t>
            </a:r>
            <a:r>
              <a:rPr lang="en-US" sz="2400" b="1" i="1" dirty="0">
                <a:solidFill>
                  <a:schemeClr val="accent2"/>
                </a:solidFill>
              </a:rPr>
              <a:t>//</a:t>
            </a:r>
            <a:r>
              <a:rPr lang="en-US" sz="2400" b="1" dirty="0"/>
              <a:t> </a:t>
            </a:r>
            <a:r>
              <a:rPr lang="en-US" sz="2400" b="1" i="1" dirty="0">
                <a:solidFill>
                  <a:schemeClr val="accent2"/>
                </a:solidFill>
              </a:rPr>
              <a:t>Polymorphism</a:t>
            </a:r>
          </a:p>
        </p:txBody>
      </p:sp>
    </p:spTree>
    <p:extLst>
      <p:ext uri="{BB962C8B-B14F-4D97-AF65-F5344CB8AC3E}">
        <p14:creationId xmlns:p14="http://schemas.microsoft.com/office/powerpoint/2010/main" val="124602091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 Elements</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5" name="Rectangle 4"/>
          <p:cNvSpPr>
            <a:spLocks noChangeArrowheads="1"/>
          </p:cNvSpPr>
          <p:nvPr/>
        </p:nvSpPr>
        <p:spPr bwMode="auto">
          <a:xfrm>
            <a:off x="856339" y="1366031"/>
            <a:ext cx="10591800" cy="4454278"/>
          </a:xfrm>
          <a:prstGeom prst="rect">
            <a:avLst/>
          </a:prstGeom>
          <a:solidFill>
            <a:schemeClr val="tx1">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public abstract class Shape</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private Point </a:t>
            </a:r>
            <a:r>
              <a:rPr lang="en-US" sz="2800" b="1" noProof="1">
                <a:latin typeface="Consolas" pitchFamily="49" charset="0"/>
                <a:cs typeface="Consolas" pitchFamily="49" charset="0"/>
              </a:rPr>
              <a:t>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protected Shape</a:t>
            </a:r>
            <a:r>
              <a:rPr lang="en-US" sz="2800" b="1" noProof="1">
                <a:latin typeface="Consolas" pitchFamily="49" charset="0"/>
                <a:cs typeface="Consolas" pitchFamily="49" charset="0"/>
              </a:rPr>
              <a:t>(Point startPoint)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this.startPoint = 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public Point StartPoint() </a:t>
            </a:r>
            <a:r>
              <a:rPr lang="en-US" sz="2800" b="1" noProof="1">
                <a:latin typeface="Consolas" pitchFamily="49" charset="0"/>
                <a:cs typeface="Consolas" pitchFamily="49" charset="0"/>
              </a:rPr>
              <a:t>=&gt; this.startPoint;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void Draw();</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432764" y="1819922"/>
            <a:ext cx="2156717" cy="512928"/>
          </a:xfrm>
          <a:prstGeom prst="wedgeRoundRectCallout">
            <a:avLst>
              <a:gd name="adj1" fmla="val -58123"/>
              <a:gd name="adj2" fmla="val 4678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fields</a:t>
            </a:r>
            <a:endParaRPr lang="bg-BG" sz="2400" b="1" dirty="0">
              <a:solidFill>
                <a:schemeClr val="bg2"/>
              </a:solidFill>
            </a:endParaRPr>
          </a:p>
        </p:txBody>
      </p:sp>
      <p:sp>
        <p:nvSpPr>
          <p:cNvPr id="10" name="AutoShape 6"/>
          <p:cNvSpPr>
            <a:spLocks noChangeArrowheads="1"/>
          </p:cNvSpPr>
          <p:nvPr/>
        </p:nvSpPr>
        <p:spPr bwMode="auto">
          <a:xfrm>
            <a:off x="8165530" y="2715477"/>
            <a:ext cx="2932020" cy="587690"/>
          </a:xfrm>
          <a:prstGeom prst="wedgeRoundRectCallout">
            <a:avLst>
              <a:gd name="adj1" fmla="val -55469"/>
              <a:gd name="adj2" fmla="val -2024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constructor</a:t>
            </a:r>
            <a:endParaRPr lang="bg-BG" sz="2400" b="1" dirty="0">
              <a:solidFill>
                <a:schemeClr val="bg2"/>
              </a:solidFill>
            </a:endParaRPr>
          </a:p>
        </p:txBody>
      </p:sp>
      <p:sp>
        <p:nvSpPr>
          <p:cNvPr id="11" name="AutoShape 6"/>
          <p:cNvSpPr>
            <a:spLocks noChangeArrowheads="1"/>
          </p:cNvSpPr>
          <p:nvPr/>
        </p:nvSpPr>
        <p:spPr bwMode="auto">
          <a:xfrm>
            <a:off x="8686012" y="4993056"/>
            <a:ext cx="2649649" cy="587690"/>
          </a:xfrm>
          <a:prstGeom prst="wedgeRoundRectCallout">
            <a:avLst>
              <a:gd name="adj1" fmla="val -55363"/>
              <a:gd name="adj2" fmla="val -5336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methods </a:t>
            </a:r>
          </a:p>
        </p:txBody>
      </p:sp>
      <p:sp>
        <p:nvSpPr>
          <p:cNvPr id="12" name="AutoShape 6"/>
          <p:cNvSpPr>
            <a:spLocks noChangeArrowheads="1"/>
          </p:cNvSpPr>
          <p:nvPr/>
        </p:nvSpPr>
        <p:spPr bwMode="auto">
          <a:xfrm>
            <a:off x="4230394" y="5491969"/>
            <a:ext cx="3935136" cy="503520"/>
          </a:xfrm>
          <a:prstGeom prst="wedgeRoundRectCallout">
            <a:avLst>
              <a:gd name="adj1" fmla="val -54427"/>
              <a:gd name="adj2" fmla="val -51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chemeClr val="bg2"/>
                </a:solidFill>
              </a:rPr>
              <a:t>Implemented by child classes</a:t>
            </a:r>
          </a:p>
        </p:txBody>
      </p:sp>
    </p:spTree>
    <p:extLst>
      <p:ext uri="{BB962C8B-B14F-4D97-AF65-F5344CB8AC3E}">
        <p14:creationId xmlns:p14="http://schemas.microsoft.com/office/powerpoint/2010/main" val="3123220420"/>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34</a:t>
            </a:fld>
            <a:endParaRPr lang="en-US" dirty="0"/>
          </a:p>
        </p:txBody>
      </p:sp>
      <p:grpSp>
        <p:nvGrpSpPr>
          <p:cNvPr id="6" name="Group 5"/>
          <p:cNvGrpSpPr/>
          <p:nvPr/>
        </p:nvGrpSpPr>
        <p:grpSpPr>
          <a:xfrm>
            <a:off x="4359165" y="1356637"/>
            <a:ext cx="3473670" cy="2258514"/>
            <a:chOff x="3276600" y="1069853"/>
            <a:chExt cx="5424600" cy="2258514"/>
          </a:xfrm>
          <a:solidFill>
            <a:schemeClr val="tx1">
              <a:lumMod val="40000"/>
              <a:lumOff val="60000"/>
              <a:alpha val="29000"/>
            </a:schemeClr>
          </a:solidFill>
        </p:grpSpPr>
        <p:grpSp>
          <p:nvGrpSpPr>
            <p:cNvPr id="4" name="Group 3"/>
            <p:cNvGrpSpPr/>
            <p:nvPr/>
          </p:nvGrpSpPr>
          <p:grpSpPr>
            <a:xfrm>
              <a:off x="3276600" y="1069853"/>
              <a:ext cx="5424600" cy="1376552"/>
              <a:chOff x="3276600" y="1107032"/>
              <a:chExt cx="5424600" cy="1376552"/>
            </a:xfrm>
            <a:grpFill/>
          </p:grpSpPr>
          <p:sp>
            <p:nvSpPr>
              <p:cNvPr id="18" name="Rectangle 4"/>
              <p:cNvSpPr>
                <a:spLocks noChangeArrowheads="1"/>
              </p:cNvSpPr>
              <p:nvPr/>
            </p:nvSpPr>
            <p:spPr bwMode="auto">
              <a:xfrm>
                <a:off x="3276600" y="1107032"/>
                <a:ext cx="5424600" cy="477054"/>
              </a:xfrm>
              <a:prstGeom prst="rect">
                <a:avLst/>
              </a:prstGeom>
              <a:grp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Shape</a:t>
                </a:r>
              </a:p>
            </p:txBody>
          </p:sp>
          <p:sp>
            <p:nvSpPr>
              <p:cNvPr id="19" name="Rectangle 18"/>
              <p:cNvSpPr>
                <a:spLocks noChangeArrowheads="1"/>
              </p:cNvSpPr>
              <p:nvPr/>
            </p:nvSpPr>
            <p:spPr bwMode="auto">
              <a:xfrm>
                <a:off x="3276600" y="1621810"/>
                <a:ext cx="5424600" cy="861774"/>
              </a:xfrm>
              <a:prstGeom prst="rect">
                <a:avLst/>
              </a:prstGeom>
              <a:grp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grpSp>
        <p:sp>
          <p:nvSpPr>
            <p:cNvPr id="10" name="Rectangle 9"/>
            <p:cNvSpPr>
              <a:spLocks noChangeArrowheads="1"/>
            </p:cNvSpPr>
            <p:nvPr/>
          </p:nvSpPr>
          <p:spPr bwMode="auto">
            <a:xfrm>
              <a:off x="3276600" y="2483584"/>
              <a:ext cx="5424600" cy="844783"/>
            </a:xfrm>
            <a:prstGeom prst="rect">
              <a:avLst/>
            </a:prstGeom>
            <a:grp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7" name="Group 6"/>
          <p:cNvGrpSpPr/>
          <p:nvPr/>
        </p:nvGrpSpPr>
        <p:grpSpPr>
          <a:xfrm>
            <a:off x="1012054" y="4096661"/>
            <a:ext cx="3538492" cy="2194918"/>
            <a:chOff x="609600" y="4343400"/>
            <a:chExt cx="4343400" cy="2194918"/>
          </a:xfrm>
        </p:grpSpPr>
        <p:sp>
          <p:nvSpPr>
            <p:cNvPr id="12" name="Rectangle 4"/>
            <p:cNvSpPr>
              <a:spLocks noChangeArrowheads="1"/>
            </p:cNvSpPr>
            <p:nvPr/>
          </p:nvSpPr>
          <p:spPr bwMode="auto">
            <a:xfrm>
              <a:off x="609600" y="4343400"/>
              <a:ext cx="4343400" cy="47705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Rectangle</a:t>
              </a:r>
            </a:p>
          </p:txBody>
        </p:sp>
        <p:sp>
          <p:nvSpPr>
            <p:cNvPr id="13" name="Rectangle 12"/>
            <p:cNvSpPr>
              <a:spLocks noChangeArrowheads="1"/>
            </p:cNvSpPr>
            <p:nvPr/>
          </p:nvSpPr>
          <p:spPr bwMode="auto">
            <a:xfrm>
              <a:off x="609600" y="4824681"/>
              <a:ext cx="4343400" cy="86177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76544"/>
              <a:ext cx="4343400" cy="86177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8" name="Group 7"/>
          <p:cNvGrpSpPr/>
          <p:nvPr/>
        </p:nvGrpSpPr>
        <p:grpSpPr>
          <a:xfrm>
            <a:off x="7711590" y="4096661"/>
            <a:ext cx="3468356" cy="1803117"/>
            <a:chOff x="7230525" y="4343400"/>
            <a:chExt cx="4343400" cy="1803117"/>
          </a:xfrm>
        </p:grpSpPr>
        <p:sp>
          <p:nvSpPr>
            <p:cNvPr id="20" name="Rectangle 4"/>
            <p:cNvSpPr>
              <a:spLocks noChangeArrowheads="1"/>
            </p:cNvSpPr>
            <p:nvPr/>
          </p:nvSpPr>
          <p:spPr bwMode="auto">
            <a:xfrm>
              <a:off x="7230525" y="4343400"/>
              <a:ext cx="4343400" cy="47705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Circle</a:t>
              </a:r>
            </a:p>
          </p:txBody>
        </p:sp>
        <p:sp>
          <p:nvSpPr>
            <p:cNvPr id="21" name="Rectangle 20"/>
            <p:cNvSpPr>
              <a:spLocks noChangeArrowheads="1"/>
            </p:cNvSpPr>
            <p:nvPr/>
          </p:nvSpPr>
          <p:spPr bwMode="auto">
            <a:xfrm>
              <a:off x="7230525" y="4824681"/>
              <a:ext cx="4343400" cy="460062"/>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4743"/>
              <a:ext cx="4343400" cy="861774"/>
            </a:xfrm>
            <a:prstGeom prst="rect">
              <a:avLst/>
            </a:prstGeom>
            <a:solidFill>
              <a:schemeClr val="tx1">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sp>
        <p:nvSpPr>
          <p:cNvPr id="9" name="Bent Arrow 8"/>
          <p:cNvSpPr/>
          <p:nvPr/>
        </p:nvSpPr>
        <p:spPr>
          <a:xfrm rot="5400000">
            <a:off x="805807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8" name="Bent Arrow 27"/>
          <p:cNvSpPr/>
          <p:nvPr/>
        </p:nvSpPr>
        <p:spPr>
          <a:xfrm rot="16200000" flipH="1">
            <a:off x="332011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7D88D088-EB69-44AD-BEAA-9DAF451D2F54}"/>
              </a:ext>
            </a:extLst>
          </p:cNvPr>
          <p:cNvSpPr txBox="1"/>
          <p:nvPr/>
        </p:nvSpPr>
        <p:spPr>
          <a:xfrm>
            <a:off x="760412" y="6402736"/>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271122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1711668" y="1321511"/>
            <a:ext cx="8985924" cy="4546611"/>
          </a:xfrm>
          <a:prstGeom prst="rect">
            <a:avLst/>
          </a:prstGeom>
          <a:solidFill>
            <a:schemeClr val="tx1">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a:t>
            </a:r>
            <a:r>
              <a:rPr lang="en-US" sz="2600" dirty="0">
                <a:solidFill>
                  <a:schemeClr val="bg1"/>
                </a:solidFill>
                <a:effectLst/>
              </a:rPr>
              <a:t>abstract</a:t>
            </a:r>
            <a:r>
              <a:rPr lang="en-US" sz="2600" dirty="0">
                <a:solidFill>
                  <a:schemeClr val="tx1"/>
                </a:solidFill>
                <a:effectLst/>
              </a:rPr>
              <a:t> class Shape</a:t>
            </a:r>
          </a:p>
          <a:p>
            <a:r>
              <a:rPr lang="en-US" sz="2600" dirty="0">
                <a:solidFill>
                  <a:schemeClr val="tx1"/>
                </a:solidFill>
                <a:effectLst/>
              </a:rPr>
              <a:t>{</a:t>
            </a: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CalculatePerimeter();</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CalculateArea();</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virtual</a:t>
            </a:r>
            <a:r>
              <a:rPr lang="en-US" sz="2600" dirty="0">
                <a:solidFill>
                  <a:schemeClr val="tx1"/>
                </a:solidFill>
                <a:effectLst/>
              </a:rPr>
              <a:t> string Draw()</a:t>
            </a:r>
          </a:p>
          <a:p>
            <a:r>
              <a:rPr lang="en-US" sz="2600" dirty="0">
                <a:solidFill>
                  <a:schemeClr val="tx1"/>
                </a:solidFill>
                <a:effectLst/>
              </a:rPr>
              <a:t>    {</a:t>
            </a:r>
          </a:p>
          <a:p>
            <a:r>
              <a:rPr lang="en-US" sz="2600" dirty="0">
                <a:solidFill>
                  <a:schemeClr val="tx1"/>
                </a:solidFill>
                <a:effectLst/>
              </a:rPr>
              <a:t>        return "Drawing ";</a:t>
            </a:r>
          </a:p>
          <a:p>
            <a:r>
              <a:rPr lang="en-US" sz="2600" dirty="0">
                <a:solidFill>
                  <a:schemeClr val="tx1"/>
                </a:solidFill>
                <a:effectLst/>
              </a:rPr>
              <a:t>    }</a:t>
            </a:r>
          </a:p>
          <a:p>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223159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36</a:t>
            </a:fld>
            <a:endParaRPr lang="en-US" dirty="0"/>
          </a:p>
        </p:txBody>
      </p:sp>
      <p:sp>
        <p:nvSpPr>
          <p:cNvPr id="11" name="Text Placeholder 5"/>
          <p:cNvSpPr txBox="1">
            <a:spLocks/>
          </p:cNvSpPr>
          <p:nvPr/>
        </p:nvSpPr>
        <p:spPr>
          <a:xfrm>
            <a:off x="1986876" y="1321511"/>
            <a:ext cx="8435508" cy="4915943"/>
          </a:xfrm>
          <a:prstGeom prst="rect">
            <a:avLst/>
          </a:prstGeom>
          <a:solidFill>
            <a:schemeClr val="tx1">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Rectangle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CalculatePerimeter()</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this.sideA * 2 + this.sideB * 2;</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CalculateArea()</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this.sideA * this.sideB;</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base.Draw() + "Rectangle";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41222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37</a:t>
            </a:fld>
            <a:endParaRPr lang="en-US" dirty="0"/>
          </a:p>
        </p:txBody>
      </p:sp>
      <p:sp>
        <p:nvSpPr>
          <p:cNvPr id="11" name="Text Placeholder 5"/>
          <p:cNvSpPr txBox="1">
            <a:spLocks/>
          </p:cNvSpPr>
          <p:nvPr/>
        </p:nvSpPr>
        <p:spPr>
          <a:xfrm>
            <a:off x="1534114" y="1321511"/>
            <a:ext cx="9341032" cy="4915943"/>
          </a:xfrm>
          <a:prstGeom prst="rect">
            <a:avLst/>
          </a:prstGeom>
          <a:solidFill>
            <a:schemeClr val="tx1">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Circle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CalculatePerimeter()</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2 *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"Circle";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181167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r>
              <a:rPr lang="en-US" dirty="0"/>
              <a:t>Modifier </a:t>
            </a:r>
            <a:r>
              <a:rPr lang="en-US" b="1" dirty="0">
                <a:solidFill>
                  <a:schemeClr val="bg1"/>
                </a:solidFill>
              </a:rPr>
              <a:t>prevents</a:t>
            </a:r>
            <a:r>
              <a:rPr lang="en-US" dirty="0"/>
              <a:t> other classes from </a:t>
            </a:r>
            <a:r>
              <a:rPr lang="en-US" b="1" dirty="0">
                <a:solidFill>
                  <a:schemeClr val="bg1"/>
                </a:solidFill>
              </a:rPr>
              <a:t>inheriting</a:t>
            </a:r>
            <a:r>
              <a:rPr lang="en-US" dirty="0"/>
              <a:t> from it</a:t>
            </a:r>
            <a:endParaRPr lang="en-US" dirty="0">
              <a:solidFill>
                <a:schemeClr val="tx2">
                  <a:lumMod val="75000"/>
                </a:schemeClr>
              </a:solidFill>
            </a:endParaRPr>
          </a:p>
          <a:p>
            <a:endParaRPr lang="bg-BG" dirty="0"/>
          </a:p>
          <a:p>
            <a:endParaRPr lang="en-US" dirty="0"/>
          </a:p>
          <a:p>
            <a:endParaRPr lang="en-US" dirty="0"/>
          </a:p>
          <a:p>
            <a:endParaRPr lang="en-US" dirty="0"/>
          </a:p>
          <a:p>
            <a:endParaRPr lang="en-US" dirty="0"/>
          </a:p>
          <a:p>
            <a:pPr marL="0" indent="0">
              <a:buNone/>
            </a:pPr>
            <a:endParaRPr lang="en-US" dirty="0"/>
          </a:p>
          <a:p>
            <a:pPr>
              <a:buClr>
                <a:schemeClr val="tx1"/>
              </a:buClr>
            </a:pPr>
            <a:endParaRPr lang="en-US" b="1" dirty="0">
              <a:solidFill>
                <a:schemeClr val="bg1"/>
              </a:solidFill>
            </a:endParaRPr>
          </a:p>
          <a:p>
            <a:pPr>
              <a:buClr>
                <a:schemeClr val="tx1"/>
              </a:buClr>
            </a:pPr>
            <a:r>
              <a:rPr lang="en-US" b="1" dirty="0">
                <a:solidFill>
                  <a:schemeClr val="bg1"/>
                </a:solidFill>
              </a:rPr>
              <a:t>Allows</a:t>
            </a:r>
            <a:r>
              <a:rPr lang="en-US" dirty="0"/>
              <a:t> classes </a:t>
            </a:r>
            <a:r>
              <a:rPr lang="en-US" b="1" dirty="0">
                <a:solidFill>
                  <a:schemeClr val="bg1"/>
                </a:solidFill>
              </a:rPr>
              <a:t>to derive from your class </a:t>
            </a:r>
            <a:r>
              <a:rPr lang="en-US" dirty="0"/>
              <a:t>and </a:t>
            </a:r>
            <a:r>
              <a:rPr lang="en-US" b="1" dirty="0">
                <a:solidFill>
                  <a:schemeClr val="bg1"/>
                </a:solidFill>
              </a:rPr>
              <a:t>prevent</a:t>
            </a:r>
            <a:r>
              <a:rPr lang="en-US" dirty="0"/>
              <a:t> them from </a:t>
            </a:r>
            <a:br>
              <a:rPr lang="en-US" dirty="0"/>
            </a:br>
            <a:r>
              <a:rPr lang="en-US" dirty="0">
                <a:solidFill>
                  <a:schemeClr val="tx2">
                    <a:lumMod val="75000"/>
                  </a:schemeClr>
                </a:solidFill>
              </a:rPr>
              <a:t>overriding</a:t>
            </a:r>
            <a:r>
              <a:rPr lang="en-US" dirty="0"/>
              <a:t> specific </a:t>
            </a:r>
            <a:r>
              <a:rPr lang="en-US" b="1" dirty="0">
                <a:solidFill>
                  <a:schemeClr val="bg1"/>
                </a:solidFill>
              </a:rPr>
              <a:t>virtual methods </a:t>
            </a:r>
            <a:r>
              <a:rPr lang="en-US" dirty="0"/>
              <a:t>or properties</a:t>
            </a:r>
            <a:endParaRPr lang="bg-BG"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en-US"/>
              <a:t>Keyword - </a:t>
            </a:r>
            <a:r>
              <a:rPr lang="en-US">
                <a:latin typeface="Consolas" panose="020B0609020204030204" pitchFamily="49" charset="0"/>
              </a:rPr>
              <a:t>sealed</a:t>
            </a:r>
            <a:endParaRPr lang="en-US" dirty="0">
              <a:latin typeface="Consolas" panose="020B0609020204030204" pitchFamily="49" charset="0"/>
            </a:endParaRP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38</a:t>
            </a:fld>
            <a:endParaRPr lang="en-US" dirty="0"/>
          </a:p>
        </p:txBody>
      </p:sp>
      <p:sp>
        <p:nvSpPr>
          <p:cNvPr id="6" name="Rectangle 5"/>
          <p:cNvSpPr>
            <a:spLocks noChangeArrowheads="1"/>
          </p:cNvSpPr>
          <p:nvPr/>
        </p:nvSpPr>
        <p:spPr bwMode="auto">
          <a:xfrm>
            <a:off x="828467" y="1712481"/>
            <a:ext cx="9753716" cy="118494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abstract class Shape {}</a:t>
            </a:r>
          </a:p>
          <a:p>
            <a:pPr fontAlgn="base">
              <a:spcAft>
                <a:spcPts val="300"/>
              </a:spcAft>
            </a:pPr>
            <a:r>
              <a:rPr lang="en-US" sz="2200" b="1" noProof="1">
                <a:latin typeface="Consolas" pitchFamily="49" charset="0"/>
                <a:cs typeface="Consolas" pitchFamily="49" charset="0"/>
              </a:rPr>
              <a:t>public </a:t>
            </a:r>
            <a:r>
              <a:rPr lang="en-US" sz="2200" b="1" noProof="1">
                <a:solidFill>
                  <a:schemeClr val="bg1"/>
                </a:solidFill>
                <a:latin typeface="Consolas" pitchFamily="49" charset="0"/>
                <a:cs typeface="Consolas" pitchFamily="49" charset="0"/>
              </a:rPr>
              <a:t>sealed</a:t>
            </a:r>
            <a:r>
              <a:rPr lang="en-US" sz="2200" b="1" noProof="1">
                <a:latin typeface="Consolas" pitchFamily="49" charset="0"/>
                <a:cs typeface="Consolas" pitchFamily="49" charset="0"/>
              </a:rPr>
              <a:t> class Rectangle : Shape {}</a:t>
            </a:r>
          </a:p>
          <a:p>
            <a:pPr fontAlgn="base">
              <a:spcAft>
                <a:spcPts val="300"/>
              </a:spcAft>
            </a:pPr>
            <a:r>
              <a:rPr lang="en-US" sz="2200" b="1" noProof="1">
                <a:latin typeface="Consolas" pitchFamily="49" charset="0"/>
                <a:cs typeface="Consolas" pitchFamily="49" charset="0"/>
              </a:rPr>
              <a:t>public class Sqaure : Rectangle {}       </a:t>
            </a:r>
            <a:r>
              <a:rPr lang="en-US" sz="2200" b="1" i="1" noProof="1">
                <a:solidFill>
                  <a:schemeClr val="accent2"/>
                </a:solidFill>
                <a:latin typeface="Consolas" pitchFamily="49" charset="0"/>
                <a:cs typeface="Consolas" pitchFamily="49" charset="0"/>
              </a:rPr>
              <a:t>// Compile time error</a:t>
            </a:r>
          </a:p>
        </p:txBody>
      </p:sp>
      <p:sp>
        <p:nvSpPr>
          <p:cNvPr id="9" name="Rectangle 8">
            <a:extLst>
              <a:ext uri="{FF2B5EF4-FFF2-40B4-BE49-F238E27FC236}">
                <a16:creationId xmlns:a16="http://schemas.microsoft.com/office/drawing/2014/main" id="{AF417121-9A09-45B1-B785-A46400161E77}"/>
              </a:ext>
            </a:extLst>
          </p:cNvPr>
          <p:cNvSpPr>
            <a:spLocks noChangeArrowheads="1"/>
          </p:cNvSpPr>
          <p:nvPr/>
        </p:nvSpPr>
        <p:spPr bwMode="auto">
          <a:xfrm>
            <a:off x="828466" y="3034434"/>
            <a:ext cx="9753717" cy="2316019"/>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class Rectangle : Shape {</a:t>
            </a:r>
          </a:p>
          <a:p>
            <a:pPr fontAlgn="base">
              <a:spcAft>
                <a:spcPts val="300"/>
              </a:spcAft>
            </a:pPr>
            <a:r>
              <a:rPr lang="en-US" sz="2200" b="1" noProof="1">
                <a:latin typeface="Consolas" pitchFamily="49" charset="0"/>
                <a:cs typeface="Consolas" pitchFamily="49" charset="0"/>
              </a:rPr>
              <a:t>  public sealed override double GetArea() { … }</a:t>
            </a:r>
          </a:p>
          <a:p>
            <a:pPr fontAlgn="base">
              <a:spcAft>
                <a:spcPts val="300"/>
              </a:spcAft>
            </a:pPr>
            <a:r>
              <a:rPr lang="en-US" sz="2200" b="1" noProof="1">
                <a:latin typeface="Consolas" pitchFamily="49" charset="0"/>
                <a:cs typeface="Consolas" pitchFamily="49" charset="0"/>
              </a:rPr>
              <a:t>}</a:t>
            </a:r>
          </a:p>
          <a:p>
            <a:pPr fontAlgn="base">
              <a:spcAft>
                <a:spcPts val="300"/>
              </a:spcAft>
            </a:pPr>
            <a:r>
              <a:rPr lang="en-US" sz="2200" b="1" noProof="1">
                <a:latin typeface="Consolas" pitchFamily="49" charset="0"/>
                <a:cs typeface="Consolas" pitchFamily="49" charset="0"/>
              </a:rPr>
              <a:t>public class Square : Rectangle {</a:t>
            </a:r>
          </a:p>
          <a:p>
            <a:pPr fontAlgn="base">
              <a:spcAft>
                <a:spcPts val="300"/>
              </a:spcAft>
            </a:pPr>
            <a:r>
              <a:rPr lang="en-US" sz="2200" b="1" noProof="1">
                <a:latin typeface="Consolas" pitchFamily="49" charset="0"/>
                <a:cs typeface="Consolas" pitchFamily="49" charset="0"/>
              </a:rPr>
              <a:t>  public override double GetArea() { … } </a:t>
            </a:r>
            <a:r>
              <a:rPr lang="en-US" sz="2200" b="1" i="1" noProof="1">
                <a:solidFill>
                  <a:schemeClr val="accent2"/>
                </a:solidFill>
                <a:latin typeface="Consolas" pitchFamily="49" charset="0"/>
                <a:cs typeface="Consolas" pitchFamily="49" charset="0"/>
              </a:rPr>
              <a:t>// Compile time error</a:t>
            </a:r>
            <a:r>
              <a:rPr lang="en-US" sz="2200" b="1" noProof="1">
                <a:latin typeface="Consolas" pitchFamily="49" charset="0"/>
                <a:cs typeface="Consolas" pitchFamily="49" charset="0"/>
              </a:rPr>
              <a:t> </a:t>
            </a:r>
          </a:p>
          <a:p>
            <a:pPr fontAlgn="base">
              <a:spcAft>
                <a:spcPts val="300"/>
              </a:spcAft>
            </a:pPr>
            <a:r>
              <a:rPr lang="en-US" sz="2200" b="1" noProof="1">
                <a:latin typeface="Consolas" pitchFamily="49" charset="0"/>
                <a:cs typeface="Consolas" pitchFamily="49" charset="0"/>
              </a:rPr>
              <a:t>}</a:t>
            </a:r>
          </a:p>
        </p:txBody>
      </p:sp>
    </p:spTree>
    <p:extLst>
      <p:ext uri="{BB962C8B-B14F-4D97-AF65-F5344CB8AC3E}">
        <p14:creationId xmlns:p14="http://schemas.microsoft.com/office/powerpoint/2010/main" val="383101155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Association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39</a:t>
            </a:fld>
            <a:endParaRPr lang="en-US" dirty="0"/>
          </a:p>
        </p:txBody>
      </p:sp>
      <p:sp>
        <p:nvSpPr>
          <p:cNvPr id="741379" name="Rectangle 3"/>
          <p:cNvSpPr>
            <a:spLocks noGrp="1" noChangeArrowheads="1"/>
          </p:cNvSpPr>
          <p:nvPr>
            <p:ph idx="4294967295"/>
          </p:nvPr>
        </p:nvSpPr>
        <p:spPr>
          <a:xfrm>
            <a:off x="0" y="1150938"/>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6800" y="5020662"/>
            <a:ext cx="3605228" cy="1200329"/>
          </a:xfrm>
          <a:prstGeom prst="rect">
            <a:avLst/>
          </a:prstGeom>
        </p:spPr>
        <p:txBody>
          <a:bodyPr wrap="square">
            <a:spAutoFit/>
          </a:bodyPr>
          <a:lstStyle/>
          <a:p>
            <a:pPr marL="357188" lvl="1" algn="ctr"/>
            <a:r>
              <a:rPr lang="en-US" sz="3600" b="1" dirty="0"/>
              <a:t>With a type</a:t>
            </a:r>
          </a:p>
          <a:p>
            <a:pPr marL="357188" lvl="1" algn="ctr"/>
            <a:r>
              <a:rPr lang="en-US" sz="3600" b="1" dirty="0"/>
              <a:t> </a:t>
            </a:r>
            <a:r>
              <a:rPr lang="en-US" sz="3600" b="1" dirty="0">
                <a:solidFill>
                  <a:schemeClr val="tx2">
                    <a:lumMod val="75000"/>
                  </a:schemeClr>
                </a:solidFill>
              </a:rPr>
              <a:t>(class)</a:t>
            </a:r>
          </a:p>
        </p:txBody>
      </p:sp>
      <p:sp>
        <p:nvSpPr>
          <p:cNvPr id="7" name="Rectangle 6"/>
          <p:cNvSpPr/>
          <p:nvPr/>
        </p:nvSpPr>
        <p:spPr>
          <a:xfrm>
            <a:off x="7346680" y="5006148"/>
            <a:ext cx="3479094" cy="1200329"/>
          </a:xfrm>
          <a:prstGeom prst="rect">
            <a:avLst/>
          </a:prstGeom>
        </p:spPr>
        <p:txBody>
          <a:bodyPr wrap="none">
            <a:spAutoFit/>
          </a:bodyPr>
          <a:lstStyle/>
          <a:p>
            <a:pPr marL="357188" lvl="1" algn="ctr"/>
            <a:r>
              <a:rPr lang="en-US" sz="3600" b="1" dirty="0"/>
              <a:t>With instances </a:t>
            </a:r>
          </a:p>
          <a:p>
            <a:pPr marL="357188" lvl="1" algn="ctr"/>
            <a:r>
              <a:rPr lang="en-US" sz="3600" b="1"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152"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7964" y="2057400"/>
            <a:ext cx="2825496" cy="2825496"/>
          </a:xfrm>
          <a:prstGeom prst="rect">
            <a:avLst/>
          </a:prstGeom>
        </p:spPr>
      </p:pic>
    </p:spTree>
    <p:extLst>
      <p:ext uri="{BB962C8B-B14F-4D97-AF65-F5344CB8AC3E}">
        <p14:creationId xmlns:p14="http://schemas.microsoft.com/office/powerpoint/2010/main" val="5980579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199" y="1540616"/>
            <a:ext cx="2751601"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Initialization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40</a:t>
            </a:fld>
            <a:endParaRPr lang="en-US" dirty="0"/>
          </a:p>
        </p:txBody>
      </p:sp>
      <p:sp>
        <p:nvSpPr>
          <p:cNvPr id="741379" name="Rectangle 3"/>
          <p:cNvSpPr>
            <a:spLocks noGrp="1" noChangeArrowheads="1"/>
          </p:cNvSpPr>
          <p:nvPr>
            <p:ph idx="4294967295"/>
          </p:nvPr>
        </p:nvSpPr>
        <p:spPr>
          <a:xfrm>
            <a:off x="0" y="1150938"/>
            <a:ext cx="5827713" cy="9064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90403" y="4953000"/>
            <a:ext cx="5228126" cy="1200329"/>
          </a:xfrm>
          <a:prstGeom prst="rect">
            <a:avLst/>
          </a:prstGeom>
        </p:spPr>
        <p:txBody>
          <a:bodyPr wrap="square">
            <a:spAutoFit/>
          </a:bodyPr>
          <a:lstStyle/>
          <a:p>
            <a:pPr marL="357188" lvl="1" algn="ctr"/>
            <a:r>
              <a:rPr lang="en-US" sz="3600" b="1" dirty="0"/>
              <a:t>Just before the</a:t>
            </a:r>
          </a:p>
          <a:p>
            <a:pPr marL="357188" lvl="1" algn="ctr"/>
            <a:r>
              <a:rPr lang="en-US" sz="3600" b="1" dirty="0"/>
              <a:t> </a:t>
            </a:r>
            <a:r>
              <a:rPr lang="en-US" sz="3600" b="1" dirty="0">
                <a:solidFill>
                  <a:schemeClr val="tx2">
                    <a:lumMod val="75000"/>
                  </a:schemeClr>
                </a:solidFill>
              </a:rPr>
              <a:t>first time</a:t>
            </a:r>
            <a:r>
              <a:rPr lang="en-US" sz="3600" b="1" dirty="0"/>
              <a:t> usage</a:t>
            </a:r>
          </a:p>
        </p:txBody>
      </p:sp>
      <p:sp>
        <p:nvSpPr>
          <p:cNvPr id="7" name="Rectangle 6"/>
          <p:cNvSpPr/>
          <p:nvPr/>
        </p:nvSpPr>
        <p:spPr>
          <a:xfrm>
            <a:off x="6647864" y="4953000"/>
            <a:ext cx="4849021" cy="1200329"/>
          </a:xfrm>
          <a:prstGeom prst="rect">
            <a:avLst/>
          </a:prstGeom>
        </p:spPr>
        <p:txBody>
          <a:bodyPr wrap="none">
            <a:spAutoFit/>
          </a:bodyPr>
          <a:lstStyle/>
          <a:p>
            <a:pPr marL="357188" lvl="1" algn="ctr"/>
            <a:r>
              <a:rPr lang="en-US" sz="3600" b="1" dirty="0"/>
              <a:t>When the </a:t>
            </a:r>
            <a:r>
              <a:rPr lang="en-US" sz="3600" b="1" dirty="0">
                <a:solidFill>
                  <a:schemeClr val="tx2">
                    <a:lumMod val="75000"/>
                  </a:schemeClr>
                </a:solidFill>
              </a:rPr>
              <a:t>constructor</a:t>
            </a:r>
            <a:r>
              <a:rPr lang="en-US" sz="3600" b="1" dirty="0"/>
              <a:t> </a:t>
            </a:r>
          </a:p>
          <a:p>
            <a:pPr marL="357188" lvl="1" algn="ctr"/>
            <a:r>
              <a:rPr lang="en-US" sz="3600" b="1"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271"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026" y="1928504"/>
            <a:ext cx="2885550" cy="2885550"/>
          </a:xfrm>
          <a:prstGeom prst="rect">
            <a:avLst/>
          </a:prstGeom>
        </p:spPr>
      </p:pic>
    </p:spTree>
    <p:extLst>
      <p:ext uri="{BB962C8B-B14F-4D97-AF65-F5344CB8AC3E}">
        <p14:creationId xmlns:p14="http://schemas.microsoft.com/office/powerpoint/2010/main" val="373009480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Memory Clearance</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41</a:t>
            </a:fld>
            <a:endParaRPr lang="en-US" dirty="0"/>
          </a:p>
        </p:txBody>
      </p:sp>
      <p:sp>
        <p:nvSpPr>
          <p:cNvPr id="741379" name="Rectangle 3"/>
          <p:cNvSpPr>
            <a:spLocks noGrp="1" noChangeArrowheads="1"/>
          </p:cNvSpPr>
          <p:nvPr>
            <p:ph idx="4294967295"/>
          </p:nvPr>
        </p:nvSpPr>
        <p:spPr>
          <a:xfrm>
            <a:off x="174173" y="1165452"/>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190345" y="1180149"/>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  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5544" y="5258141"/>
            <a:ext cx="4458082" cy="646331"/>
          </a:xfrm>
          <a:prstGeom prst="rect">
            <a:avLst/>
          </a:prstGeom>
        </p:spPr>
        <p:txBody>
          <a:bodyPr wrap="square">
            <a:spAutoFit/>
          </a:bodyPr>
          <a:lstStyle/>
          <a:p>
            <a:pPr marL="357188" lvl="1"/>
            <a:r>
              <a:rPr lang="en-US" sz="3600" b="1" dirty="0"/>
              <a:t>On program exit</a:t>
            </a:r>
          </a:p>
        </p:txBody>
      </p:sp>
      <p:sp>
        <p:nvSpPr>
          <p:cNvPr id="7" name="Rectangle 6"/>
          <p:cNvSpPr/>
          <p:nvPr/>
        </p:nvSpPr>
        <p:spPr>
          <a:xfrm>
            <a:off x="7105995" y="5258141"/>
            <a:ext cx="4798108" cy="646331"/>
          </a:xfrm>
          <a:prstGeom prst="rect">
            <a:avLst/>
          </a:prstGeom>
        </p:spPr>
        <p:txBody>
          <a:bodyPr wrap="none">
            <a:spAutoFit/>
          </a:bodyPr>
          <a:lstStyle/>
          <a:p>
            <a:r>
              <a:rPr lang="en-US" sz="3600" b="1" dirty="0"/>
              <a:t>By the garbage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369" y="2102955"/>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9595" y="2119085"/>
            <a:ext cx="2822264" cy="2822264"/>
          </a:xfrm>
          <a:prstGeom prst="rect">
            <a:avLst/>
          </a:prstGeom>
        </p:spPr>
      </p:pic>
    </p:spTree>
    <p:extLst>
      <p:ext uri="{BB962C8B-B14F-4D97-AF65-F5344CB8AC3E}">
        <p14:creationId xmlns:p14="http://schemas.microsoft.com/office/powerpoint/2010/main" val="299225160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947" y="4535549"/>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8697" y="4535549"/>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0975" y="2475025"/>
            <a:ext cx="5792330"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765" y="1444763"/>
            <a:ext cx="2447538" cy="86337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8697" y="1444763"/>
            <a:ext cx="4184702" cy="863377"/>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078" y="1444763"/>
            <a:ext cx="2713010" cy="86337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5971904" y="3505287"/>
            <a:ext cx="2519002" cy="863377"/>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19"/>
          </p:cNvPr>
          <p:cNvPicPr>
            <a:picLocks noChangeAspect="1" noChangeArrowheads="1"/>
          </p:cNvPicPr>
          <p:nvPr/>
        </p:nvPicPr>
        <p:blipFill rotWithShape="1">
          <a:blip r:embed="rId20" cstate="hqprint">
            <a:extLst>
              <a:ext uri="{28A0092B-C50C-407E-A947-70E740481C1C}">
                <a14:useLocalDpi xmlns:a14="http://schemas.microsoft.com/office/drawing/2010/main" val="0"/>
              </a:ext>
            </a:extLst>
          </a:blip>
          <a:srcRect l="-34663" t="-10753" r="-34663" b="-10753"/>
          <a:stretch/>
        </p:blipFill>
        <p:spPr bwMode="auto">
          <a:xfrm>
            <a:off x="8853643" y="3505287"/>
            <a:ext cx="2269662" cy="863377"/>
          </a:xfrm>
          <a:prstGeom prst="roundRect">
            <a:avLst/>
          </a:prstGeom>
          <a:solidFill>
            <a:schemeClr val="bg2"/>
          </a:solidFill>
          <a:ln>
            <a:solidFill>
              <a:schemeClr val="tx1"/>
            </a:solidFill>
          </a:ln>
          <a:effectLst/>
        </p:spPr>
      </p:pic>
      <p:pic>
        <p:nvPicPr>
          <p:cNvPr id="37" name="SmartIT">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14503" t="-16504" r="-14503" b="-16504"/>
          <a:stretch/>
        </p:blipFill>
        <p:spPr>
          <a:xfrm>
            <a:off x="1068698" y="3505287"/>
            <a:ext cx="4540472" cy="863377"/>
          </a:xfrm>
          <a:prstGeom prst="roundRect">
            <a:avLst/>
          </a:prstGeom>
          <a:solidFill>
            <a:schemeClr val="bg2"/>
          </a:solidFill>
          <a:ln>
            <a:solidFill>
              <a:schemeClr val="tx1"/>
            </a:solidFill>
          </a:ln>
          <a:effectLst/>
        </p:spPr>
      </p:pic>
      <p:pic>
        <p:nvPicPr>
          <p:cNvPr id="28" name="Codexio">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8589" t="-22282" r="-30138" b="-23831"/>
          <a:stretch/>
        </p:blipFill>
        <p:spPr>
          <a:xfrm>
            <a:off x="6704669" y="5565810"/>
            <a:ext cx="1748647" cy="863377"/>
          </a:xfrm>
          <a:prstGeom prst="roundRect">
            <a:avLst/>
          </a:prstGeom>
          <a:solidFill>
            <a:schemeClr val="bg2"/>
          </a:solidFill>
          <a:ln>
            <a:solidFill>
              <a:schemeClr val="tx1"/>
            </a:solidFill>
          </a:ln>
          <a:effectLst/>
        </p:spPr>
      </p:pic>
      <p:pic>
        <p:nvPicPr>
          <p:cNvPr id="16" name="Infragistics">
            <a:hlinkClick r:id="rId25"/>
            <a:extLst>
              <a:ext uri="{FF2B5EF4-FFF2-40B4-BE49-F238E27FC236}">
                <a16:creationId xmlns:a16="http://schemas.microsoft.com/office/drawing/2014/main" id="{0FDF11E6-F5ED-4FB2-96CD-9D306D28A0DB}"/>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4204" r="-4204"/>
          <a:stretch>
            <a:fillRect/>
          </a:stretch>
        </p:blipFill>
        <p:spPr>
          <a:xfrm>
            <a:off x="3490493" y="5565810"/>
            <a:ext cx="2873046" cy="863377"/>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1897477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2273" y="1710773"/>
            <a:ext cx="8227457" cy="4150197"/>
            <a:chOff x="1492446" y="2067924"/>
            <a:chExt cx="6811766" cy="3436077"/>
          </a:xfrm>
        </p:grpSpPr>
        <p:pic>
          <p:nvPicPr>
            <p:cNvPr id="2" name="Picture 1">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4090810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38499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interface</a:t>
            </a:r>
            <a:r>
              <a:rPr lang="en-US" sz="2800" b="1" noProof="1">
                <a:latin typeface="Consolas" pitchFamily="49" charset="0"/>
                <a:cs typeface="Consolas" pitchFamily="49" charset="0"/>
              </a:rPr>
              <a:t> IAnimal {}</a:t>
            </a:r>
          </a:p>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class Mammal {}</a:t>
            </a:r>
          </a:p>
          <a:p>
            <a:pPr algn="just"/>
            <a:r>
              <a:rPr lang="en-US" sz="2800"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3359635"/>
            <a:ext cx="7827300" cy="1815882"/>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class Person : Mammal, Animal {}</a:t>
            </a:r>
          </a:p>
          <a:p>
            <a:pPr algn="just"/>
            <a:r>
              <a:rPr lang="en-US" sz="2800" b="1" noProof="1">
                <a:latin typeface="Consolas" pitchFamily="49" charset="0"/>
                <a:cs typeface="Consolas" pitchFamily="49" charset="0"/>
              </a:rPr>
              <a:t>Animal person    = new Person();</a:t>
            </a:r>
          </a:p>
          <a:p>
            <a:pPr algn="just"/>
            <a:r>
              <a:rPr lang="en-US" sz="2800" b="1" noProof="1">
                <a:latin typeface="Consolas" pitchFamily="49" charset="0"/>
                <a:cs typeface="Consolas" pitchFamily="49" charset="0"/>
              </a:rPr>
              <a:t>Mammal personOne = new Person();</a:t>
            </a:r>
          </a:p>
          <a:p>
            <a:pPr algn="just"/>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77112" y="3796658"/>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619201" y="536913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Reference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5123156" y="3779208"/>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6255798" y="532387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Object</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585597"/>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 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3709000" y="505583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943428" y="372078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9</a:t>
            </a:fld>
            <a:endParaRPr lang="en-US"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a:xfrm>
            <a:off x="190402" y="1196125"/>
            <a:ext cx="11818096" cy="5201066"/>
          </a:xfrm>
        </p:spPr>
        <p:txBody>
          <a:bodyPr>
            <a:normAutofit/>
          </a:bodyPr>
          <a:lstStyle/>
          <a:p>
            <a:pPr>
              <a:buClr>
                <a:schemeClr val="tx1"/>
              </a:buClr>
            </a:pP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r>
              <a:rPr lang="en-US" b="1" dirty="0">
                <a:solidFill>
                  <a:schemeClr val="bg1"/>
                </a:solidFill>
              </a:rPr>
              <a:t>matching</a:t>
            </a:r>
            <a:r>
              <a:rPr lang="en-US" dirty="0"/>
              <a:t>:</a:t>
            </a:r>
          </a:p>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p>
          <a:p>
            <a:pPr lvl="1">
              <a:buClr>
                <a:schemeClr val="tx1"/>
              </a:buClr>
            </a:pPr>
            <a:r>
              <a:rPr lang="en-US" b="1" dirty="0">
                <a:solidFill>
                  <a:schemeClr val="bg1"/>
                </a:solidFill>
              </a:rPr>
              <a:t>Constant pattern</a:t>
            </a:r>
            <a:r>
              <a:rPr lang="en-US" dirty="0"/>
              <a:t> - tests whether an expression evaluates </a:t>
            </a:r>
            <a:br>
              <a:rPr lang="en-US" dirty="0"/>
            </a:br>
            <a:r>
              <a:rPr lang="en-US" dirty="0"/>
              <a:t>to a specified constant value</a:t>
            </a:r>
          </a:p>
          <a:p>
            <a:pPr lvl="1">
              <a:buClr>
                <a:schemeClr val="tx1"/>
              </a:buClr>
            </a:pPr>
            <a:r>
              <a:rPr lang="en-US" b="1" noProof="1">
                <a:solidFill>
                  <a:schemeClr val="bg1"/>
                </a:solidFill>
              </a:rPr>
              <a:t>var</a:t>
            </a:r>
            <a:r>
              <a:rPr lang="en-US" b="1" dirty="0">
                <a:solidFill>
                  <a:schemeClr val="bg1"/>
                </a:solidFill>
              </a:rPr>
              <a:t> pattern</a:t>
            </a:r>
            <a:r>
              <a:rPr lang="en-US" dirty="0"/>
              <a:t> -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9221</TotalTime>
  <Words>4497</Words>
  <Application>Microsoft Office PowerPoint</Application>
  <PresentationFormat>Widescreen</PresentationFormat>
  <Paragraphs>667</Paragraphs>
  <Slides>46</Slides>
  <Notes>36</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Polymorphism(2)</vt:lpstr>
      <vt:lpstr>Runtime Polymorphism</vt:lpstr>
      <vt:lpstr>Runtime Polymorphism (2)</vt:lpstr>
      <vt:lpstr>Problem: Animals</vt:lpstr>
      <vt:lpstr>Solution: Animals</vt:lpstr>
      <vt:lpstr>Solution: Animals (2)</vt:lpstr>
      <vt:lpstr>Solution: Animals (3)</vt:lpstr>
      <vt:lpstr>Rules for Overriding Method</vt:lpstr>
      <vt:lpstr>Rules for Overriding Method</vt:lpstr>
      <vt:lpstr>Preventing Derived Classes from Overriding Virtual Members</vt:lpstr>
      <vt:lpstr>PowerPoint Presentation</vt:lpstr>
      <vt:lpstr>Abstract Classes</vt:lpstr>
      <vt:lpstr>Abstract Classes Elements</vt:lpstr>
      <vt:lpstr>Problem: Shapes</vt:lpstr>
      <vt:lpstr>Solution: Shapes</vt:lpstr>
      <vt:lpstr>Solution: Shapes (2)</vt:lpstr>
      <vt:lpstr>Solution: Shapes (3)</vt:lpstr>
      <vt:lpstr>Keyword - sealed</vt:lpstr>
      <vt:lpstr>Association</vt:lpstr>
      <vt:lpstr>Initialization</vt:lpstr>
      <vt:lpstr>Memory Clearance</vt:lpstr>
      <vt:lpstr>Summary</vt:lpstr>
      <vt:lpstr>SoftUni Diamond Partners</vt:lpstr>
      <vt:lpstr>SoftUni Organizational Partners</vt:lpstr>
      <vt:lpstr>Trainings @ Software University (SoftUni)</vt:lpstr>
      <vt:lpstr>License</vt:lpstr>
    </vt:vector>
  </TitlesOfParts>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Polyphormism</dc:title>
  <dc:subject>C# OOP – Practical Training Course @ SoftUni</dc:subject>
  <dc:creator>Software University Foundation</dc:creator>
  <cp:keywords>C# OOP, C#, OOP, Software University, SoftUni, programming, coding, software development, education, training, course</cp:keywords>
  <dc:description>Comment - C# OOP course @ SoftUni – https://softuni.bg/trainings/2244/csharp-oop-february-2019</dc:description>
  <cp:lastModifiedBy>Стамо Петков</cp:lastModifiedBy>
  <cp:revision>408</cp:revision>
  <dcterms:created xsi:type="dcterms:W3CDTF">2018-05-23T13:08:44Z</dcterms:created>
  <dcterms:modified xsi:type="dcterms:W3CDTF">2019-07-12T12:58:39Z</dcterms:modified>
  <cp:category>programming, education, software engineering, software development</cp:category>
</cp:coreProperties>
</file>