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  <p:sldMasterId id="2147483685" r:id="rId3"/>
  </p:sldMasterIdLst>
  <p:notesMasterIdLst>
    <p:notesMasterId r:id="rId40"/>
  </p:notesMasterIdLst>
  <p:handoutMasterIdLst>
    <p:handoutMasterId r:id="rId41"/>
  </p:handoutMasterIdLst>
  <p:sldIdLst>
    <p:sldId id="519" r:id="rId4"/>
    <p:sldId id="525" r:id="rId5"/>
    <p:sldId id="1134" r:id="rId6"/>
    <p:sldId id="520" r:id="rId7"/>
    <p:sldId id="536" r:id="rId8"/>
    <p:sldId id="527" r:id="rId9"/>
    <p:sldId id="534" r:id="rId10"/>
    <p:sldId id="490" r:id="rId11"/>
    <p:sldId id="522" r:id="rId12"/>
    <p:sldId id="523" r:id="rId13"/>
    <p:sldId id="524" r:id="rId14"/>
    <p:sldId id="491" r:id="rId15"/>
    <p:sldId id="492" r:id="rId16"/>
    <p:sldId id="493" r:id="rId17"/>
    <p:sldId id="503" r:id="rId18"/>
    <p:sldId id="504" r:id="rId19"/>
    <p:sldId id="1131" r:id="rId20"/>
    <p:sldId id="526" r:id="rId21"/>
    <p:sldId id="537" r:id="rId22"/>
    <p:sldId id="495" r:id="rId23"/>
    <p:sldId id="497" r:id="rId24"/>
    <p:sldId id="498" r:id="rId25"/>
    <p:sldId id="499" r:id="rId26"/>
    <p:sldId id="539" r:id="rId27"/>
    <p:sldId id="541" r:id="rId28"/>
    <p:sldId id="507" r:id="rId29"/>
    <p:sldId id="501" r:id="rId30"/>
    <p:sldId id="508" r:id="rId31"/>
    <p:sldId id="509" r:id="rId32"/>
    <p:sldId id="518" r:id="rId33"/>
    <p:sldId id="1127" r:id="rId34"/>
    <p:sldId id="1128" r:id="rId35"/>
    <p:sldId id="1135" r:id="rId36"/>
    <p:sldId id="1136" r:id="rId37"/>
    <p:sldId id="405" r:id="rId38"/>
    <p:sldId id="400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AA8938-F605-4647-BD82-DA9A4B722BB0}">
          <p14:sldIdLst>
            <p14:sldId id="519"/>
            <p14:sldId id="525"/>
            <p14:sldId id="1134"/>
          </p14:sldIdLst>
        </p14:section>
        <p14:section name="Exceptions" id="{702384F3-A2CA-47A8-8446-461808AF8E87}">
          <p14:sldIdLst>
            <p14:sldId id="520"/>
            <p14:sldId id="536"/>
            <p14:sldId id="527"/>
            <p14:sldId id="534"/>
            <p14:sldId id="490"/>
          </p14:sldIdLst>
        </p14:section>
        <p14:section name="Handling Exceptions" id="{321E67D0-0C05-48BA-81D5-BABDA259CEE6}">
          <p14:sldIdLst>
            <p14:sldId id="522"/>
            <p14:sldId id="523"/>
            <p14:sldId id="524"/>
            <p14:sldId id="491"/>
            <p14:sldId id="492"/>
            <p14:sldId id="493"/>
            <p14:sldId id="503"/>
            <p14:sldId id="504"/>
            <p14:sldId id="1131"/>
            <p14:sldId id="526"/>
          </p14:sldIdLst>
        </p14:section>
        <p14:section name="Throwing Exceptions" id="{9FB960B9-EF5E-4C41-8078-647F9403DFB0}">
          <p14:sldIdLst>
            <p14:sldId id="537"/>
            <p14:sldId id="495"/>
            <p14:sldId id="497"/>
            <p14:sldId id="498"/>
            <p14:sldId id="499"/>
            <p14:sldId id="539"/>
          </p14:sldIdLst>
        </p14:section>
        <p14:section name="Best Practices" id="{22F54899-CF17-4C1C-8AF9-AE0448EE644D}">
          <p14:sldIdLst>
            <p14:sldId id="541"/>
            <p14:sldId id="507"/>
            <p14:sldId id="501"/>
            <p14:sldId id="508"/>
            <p14:sldId id="509"/>
            <p14:sldId id="518"/>
          </p14:sldIdLst>
        </p14:section>
        <p14:section name="Conclusion" id="{911D922C-24D3-4B62-A94F-E8C57DA57B67}">
          <p14:sldIdLst>
            <p14:sldId id="1127"/>
            <p14:sldId id="1128"/>
            <p14:sldId id="1135"/>
            <p14:sldId id="113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0A22E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7" autoAdjust="0"/>
    <p:restoredTop sz="94533" autoAdjust="0"/>
  </p:normalViewPr>
  <p:slideViewPr>
    <p:cSldViewPr>
      <p:cViewPr>
        <p:scale>
          <a:sx n="75" d="100"/>
          <a:sy n="75" d="100"/>
        </p:scale>
        <p:origin x="739" y="3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78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233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08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079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073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799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07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6589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0794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152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0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02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93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848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7157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4255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6440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40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87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36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69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9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16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2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1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4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0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30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892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E03154-67DD-4056-8907-5F7123F885BB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17484FE-4AE5-402A-8F45-8233A8C35A0E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9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3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74E03154-67DD-4056-8907-5F7123F885BB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5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4E03154-67DD-4056-8907-5F7123F885BB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9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2" r:id="rId15"/>
    <p:sldLayoutId id="2147483700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5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basic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6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6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4.gif"/><Relationship Id="rId4" Type="http://schemas.openxmlformats.org/officeDocument/2006/relationships/image" Target="../media/image61.jpeg"/><Relationship Id="rId9" Type="http://schemas.openxmlformats.org/officeDocument/2006/relationships/hyperlink" Target="https://www.lukanet.com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316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407"/>
            <a:ext cx="2950749" cy="351497"/>
          </a:xfrm>
        </p:spPr>
        <p:txBody>
          <a:bodyPr/>
          <a:lstStyle/>
          <a:p>
            <a:pPr lvl="0" defTabSz="1218438"/>
            <a:r>
              <a:rPr lang="en-US" sz="1798" dirty="0">
                <a:solidFill>
                  <a:srgbClr val="234465">
                    <a:lumMod val="75000"/>
                  </a:srgbClr>
                </a:solidFill>
                <a:hlinkClick r:id="rId2"/>
              </a:rPr>
              <a:t>http://softuni.bg</a:t>
            </a:r>
            <a:endParaRPr lang="en-US" sz="1798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651001"/>
            <a:ext cx="2950749" cy="95839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291"/>
            <a:ext cx="2950749" cy="831693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1036" name="Picture 12" descr="Ð ÐµÐ·ÑÐ»ÑÐ°Ñ Ñ Ð¸Ð·Ð¾Ð±ÑÐ°Ð¶ÐµÐ½Ð¸Ðµ Ð·Ð° programmer png">
            <a:extLst>
              <a:ext uri="{FF2B5EF4-FFF2-40B4-BE49-F238E27FC236}">
                <a16:creationId xmlns:a16="http://schemas.microsoft.com/office/drawing/2014/main" id="{687CFE1B-B89E-40FB-8A4F-4804C8D5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57" y="2438400"/>
            <a:ext cx="2603110" cy="260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06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C# exceptions can be handled by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  exception types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C7EBD-9FCD-4C6A-A4EC-5135C2B41C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559" y="2366968"/>
            <a:ext cx="7589702" cy="26653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4" descr="C:\Documents\Courses\OOP\OOP Images\sticker,375x360.png">
            <a:extLst>
              <a:ext uri="{FF2B5EF4-FFF2-40B4-BE49-F238E27FC236}">
                <a16:creationId xmlns:a16="http://schemas.microsoft.com/office/drawing/2014/main" id="{AF0AE878-7FE9-42B6-ACDA-9251DA8D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566" y="3759168"/>
            <a:ext cx="1295400" cy="12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9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 Blocks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7BAD4-B6C4-43A2-8F0D-36F28D4F01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08212" y="1179145"/>
            <a:ext cx="7926323" cy="522853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"You entered a valid Int32 number {0}.", s);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"The number is too big to fit in Int32!");</a:t>
            </a:r>
          </a:p>
          <a:p>
            <a:pPr marL="0" indent="0" eaLnBrk="0" hangingPunct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GB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When catching an exception of a particular class, all its inheritors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3200" dirty="0"/>
              <a:t>    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Handles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ArithmeticException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dirty="0"/>
              <a:t>its descendants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4212" y="2463985"/>
            <a:ext cx="10439400" cy="26653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cause an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 ae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arithmetic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42" name="Picture 2" descr="Ð ÐµÐ·ÑÐ»ÑÐ°Ñ Ñ Ð¸Ð·Ð¾Ð±ÑÐ°Ð¶ÐµÐ½Ð¸Ðµ Ð·Ð° bug net png">
            <a:extLst>
              <a:ext uri="{FF2B5EF4-FFF2-40B4-BE49-F238E27FC236}">
                <a16:creationId xmlns:a16="http://schemas.microsoft.com/office/drawing/2014/main" id="{F0588981-328D-46E3-A98A-4508D707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855" y="1726406"/>
            <a:ext cx="1981757" cy="340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494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2309432" y="1318990"/>
            <a:ext cx="8265030" cy="538705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(OverflowException)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"The number is too big to fit in Int32!");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2" y="2629949"/>
            <a:ext cx="2066671" cy="609716"/>
          </a:xfrm>
          <a:prstGeom prst="wedgeRoundRectCallout">
            <a:avLst>
              <a:gd name="adj1" fmla="val -60362"/>
              <a:gd name="adj2" fmla="val 146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3798940"/>
            <a:ext cx="2743200" cy="609716"/>
          </a:xfrm>
          <a:prstGeom prst="wedgeRoundRectCallout">
            <a:avLst>
              <a:gd name="adj1" fmla="val -57316"/>
              <a:gd name="adj2" fmla="val -93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2" y="4916682"/>
            <a:ext cx="2743200" cy="609716"/>
          </a:xfrm>
          <a:prstGeom prst="wedgeRoundRectCallout">
            <a:avLst>
              <a:gd name="adj1" fmla="val -55175"/>
              <a:gd name="adj2" fmla="val -203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</p:spTree>
    <p:extLst>
      <p:ext uri="{BB962C8B-B14F-4D97-AF65-F5344CB8AC3E}">
        <p14:creationId xmlns:p14="http://schemas.microsoft.com/office/powerpoint/2010/main" val="2452949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For handling all exceptions (even unmanaged) use the </a:t>
            </a:r>
            <a:br>
              <a:rPr lang="en-US" sz="3200" dirty="0"/>
            </a:br>
            <a:r>
              <a:rPr lang="en-US" sz="3200" dirty="0"/>
              <a:t>construction:</a:t>
            </a:r>
            <a:endParaRPr lang="bg-BG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760412" y="2895637"/>
            <a:ext cx="7924800" cy="30469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ex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Handle the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34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</a:t>
            </a:r>
            <a:r>
              <a:rPr lang="en-US" dirty="0" smtClean="0"/>
              <a:t>a given </a:t>
            </a:r>
            <a:r>
              <a:rPr lang="en-US" dirty="0"/>
              <a:t>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7511133" cy="252992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0043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1342626" y="1264834"/>
            <a:ext cx="9503571" cy="532453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void TestTryFinally()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try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return;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catch (FormatException)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finally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Console.WriteLine("This cleanup code is always executed.");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Console.WriteLine("This code is after the try-finally block.");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80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33CEF-A5E6-4F6B-AF02-6F7B07A7C5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5986" y="2350784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7242" y="2280208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Run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1641" y="2297031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5986" y="3690726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7242" y="3614526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5986" y="5025045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3571" y="4948845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1641" y="3614526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4142" y="4948845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4D6915-A245-46CF-A53A-46609BD941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BFCCC-6AAA-454C-B680-036AA2AB58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512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C5893118-B276-42EE-AA0B-EAF300179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93816" y="1828800"/>
            <a:ext cx="40011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2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8DEAA1-88A1-4F41-9A7F-F19C963E8A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</a:p>
        </p:txBody>
      </p:sp>
      <p:pic>
        <p:nvPicPr>
          <p:cNvPr id="12290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C80D3C62-45FC-4E2B-B484-01C105B2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24" y="990600"/>
            <a:ext cx="5061575" cy="284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3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Best Practices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Creating Custom Exceptions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0B706-7644-42F7-B743-D2AB01A9B0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Exceptions are thrown (raised)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Used to notify the calling code in case of </a:t>
            </a:r>
            <a:r>
              <a:rPr lang="en-US" sz="3200" dirty="0" smtClean="0"/>
              <a:t>an error </a:t>
            </a:r>
            <a:r>
              <a:rPr lang="en-US" sz="3200" dirty="0"/>
              <a:t>or unusual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situation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program execution stops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travels over the stack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Until a matching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300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3000" dirty="0"/>
              <a:t> an exception with an error message:</a:t>
            </a:r>
          </a:p>
          <a:p>
            <a:pPr>
              <a:spcBef>
                <a:spcPct val="30000"/>
              </a:spcBef>
            </a:pPr>
            <a:endParaRPr lang="bg-BG" sz="3000" dirty="0"/>
          </a:p>
          <a:p>
            <a:pPr>
              <a:spcBef>
                <a:spcPct val="0"/>
              </a:spcBef>
            </a:pPr>
            <a:r>
              <a:rPr lang="en-US" sz="3000" dirty="0"/>
              <a:t>Exceptions can accept message and cause:</a:t>
            </a:r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5000" dirty="0"/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Note</a:t>
            </a:r>
            <a:r>
              <a:rPr lang="bg-BG" sz="3000" b="1" dirty="0"/>
              <a:t>:</a:t>
            </a:r>
            <a:r>
              <a:rPr lang="en-US" sz="3000" b="1" dirty="0"/>
              <a:t> </a:t>
            </a:r>
            <a:r>
              <a:rPr lang="en-US" sz="3000" dirty="0"/>
              <a:t>if the original exception is not passed, the initial cause of the exception is lost</a:t>
            </a:r>
            <a:endParaRPr lang="bg-BG" sz="30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throw</a:t>
            </a:r>
            <a:r>
              <a:rPr lang="en-US" dirty="0"/>
              <a:t> Keyword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36612" y="1711730"/>
            <a:ext cx="6867231" cy="40011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819400"/>
            <a:ext cx="10269509" cy="2554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(SqlException sqlEx)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("Cannot save invoice.", sqlEx);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887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re-thrown 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412" y="1752600"/>
            <a:ext cx="7721574" cy="313932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0993" y="5073372"/>
            <a:ext cx="7721574" cy="144655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4397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Throwing Exceptions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751012" y="1219200"/>
            <a:ext cx="8686800" cy="536743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alue)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throw new System.ArgumentOutOfRangeException(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"value",</a:t>
            </a:r>
            <a:endParaRPr lang="bg-BG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"Sqrt for negative numbers is undefined!");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return Math.Sqrt(</a:t>
            </a: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alue);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try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Sqrt(-1);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catch (ArgumentOutOfRangeException ex)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Console.Error.WriteLine("Error: " + ex.Message);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throw;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5483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CE2DFE-53DC-4CD1-BB4E-1795824C3A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D8CA1-0867-4C1A-B8B1-DB6CBEC144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13314" name="Picture 2" descr="Ð ÐµÐ·ÑÐ»ÑÐ°Ñ Ñ Ð¸Ð·Ð¾Ð±ÑÐ°Ð¶ÐµÐ½Ð¸Ðµ Ð·Ð° throw png">
            <a:extLst>
              <a:ext uri="{FF2B5EF4-FFF2-40B4-BE49-F238E27FC236}">
                <a16:creationId xmlns:a16="http://schemas.microsoft.com/office/drawing/2014/main" id="{E3C60B04-10F9-403D-9B15-9DD08031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80" y="1600200"/>
            <a:ext cx="3386266" cy="21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6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96A6EE-918D-4581-BE39-1B2A14BE5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15366" name="Picture 6" descr="Ð ÐµÐ·ÑÐ»ÑÐ°Ñ Ñ Ð¸Ð·Ð¾Ð±ÑÐ°Ð¶ÐµÐ½Ð¸Ðµ Ð·Ð° brain training png">
            <a:extLst>
              <a:ext uri="{FF2B5EF4-FFF2-40B4-BE49-F238E27FC236}">
                <a16:creationId xmlns:a16="http://schemas.microsoft.com/office/drawing/2014/main" id="{41F5FE03-FB2E-43BC-A169-24A5512D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87" y="1219200"/>
            <a:ext cx="340725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4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</a:t>
            </a:r>
            <a:r>
              <a:rPr lang="en-US" dirty="0" smtClean="0"/>
              <a:t>egin </a:t>
            </a:r>
            <a:r>
              <a:rPr lang="en-US" dirty="0"/>
              <a:t>with the exceptions lowest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</a:t>
            </a:r>
            <a:r>
              <a:rPr lang="en-US" dirty="0" smtClean="0"/>
              <a:t>ontinue </a:t>
            </a:r>
            <a:r>
              <a:rPr lang="en-US" dirty="0"/>
              <a:t>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</a:t>
            </a:r>
            <a:r>
              <a:rPr lang="en-US" dirty="0" smtClean="0"/>
              <a:t>therwise </a:t>
            </a:r>
            <a:r>
              <a:rPr lang="en-US" dirty="0"/>
              <a:t>a compilation error 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should handle only these exceptions which it </a:t>
            </a:r>
            <a:br>
              <a:rPr lang="en-US" dirty="0"/>
            </a:br>
            <a:r>
              <a:rPr lang="en-US" dirty="0"/>
              <a:t>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Handling all exceptions disregarding their </a:t>
            </a:r>
            <a:r>
              <a:rPr lang="en-US" dirty="0"/>
              <a:t>type is a popular </a:t>
            </a:r>
            <a:r>
              <a:rPr lang="en-US" b="1" dirty="0">
                <a:solidFill>
                  <a:schemeClr val="bg1"/>
                </a:solidFill>
              </a:rPr>
              <a:t>bad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(</a:t>
            </a:r>
            <a:r>
              <a:rPr lang="en-US" dirty="0" smtClean="0"/>
              <a:t>anti-pattern</a:t>
            </a:r>
            <a:r>
              <a:rPr lang="en-US" dirty="0"/>
              <a:t>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catch block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45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an invalid parameter value is passed to a method: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requested operation is not supported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 method is still not implemented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If no suitable standard exception class is available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Create own exception class (inherit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3000" dirty="0"/>
              <a:t>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Exception </a:t>
            </a:r>
            <a:r>
              <a:rPr lang="en-US" dirty="0"/>
              <a:t>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raising an </a:t>
            </a:r>
            <a:r>
              <a:rPr lang="en-US" dirty="0" smtClean="0"/>
              <a:t>exception, </a:t>
            </a:r>
            <a:r>
              <a:rPr lang="en-US" dirty="0"/>
              <a:t>always pass to the </a:t>
            </a:r>
            <a:r>
              <a:rPr lang="en-US" dirty="0" smtClean="0"/>
              <a:t>constructor a </a:t>
            </a:r>
            <a:r>
              <a:rPr lang="en-US" b="1" dirty="0">
                <a:solidFill>
                  <a:schemeClr val="bg1"/>
                </a:solidFill>
              </a:rPr>
              <a:t>good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b="1" dirty="0">
                <a:solidFill>
                  <a:schemeClr val="bg1"/>
                </a:solidFill>
              </a:rPr>
              <a:t>explanation message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When throwing an exception always pass a good description of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Size should be integer in range [1…15]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Invalid state. First call Initialize()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Unexpected error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Invalid argument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3" name="Picture 2" descr="accept, accord, check, correct, green, ok, success, y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4114800"/>
            <a:ext cx="1230782" cy="9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ncel, close, cross, delete, exit, no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711" y="5457391"/>
            <a:ext cx="1230782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7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CLR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</a:t>
            </a:r>
            <a:r>
              <a:rPr lang="bg-BG" dirty="0"/>
              <a:t> </a:t>
            </a:r>
            <a:r>
              <a:rPr lang="en-US" dirty="0"/>
              <a:t>Practices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41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csharp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exceptions inherit an exception class</a:t>
            </a:r>
            <a:br>
              <a:rPr lang="en-US" dirty="0"/>
            </a:br>
            <a:r>
              <a:rPr lang="en-US" dirty="0"/>
              <a:t>(commonly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362" y="2511691"/>
            <a:ext cx="9239250" cy="193899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TankException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TankException(string msg)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0472" y="5200210"/>
            <a:ext cx="9239249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TankException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("Not enough fuel to travel");</a:t>
            </a:r>
          </a:p>
        </p:txBody>
      </p:sp>
    </p:spTree>
    <p:extLst>
      <p:ext uri="{BB962C8B-B14F-4D97-AF65-F5344CB8AC3E}">
        <p14:creationId xmlns:p14="http://schemas.microsoft.com/office/powerpoint/2010/main" val="11616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31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7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102" y="1752600"/>
            <a:ext cx="7331546" cy="427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Exceptions provide a </a:t>
            </a:r>
            <a:r>
              <a:rPr lang="en-US" sz="3199" b="1" dirty="0">
                <a:solidFill>
                  <a:schemeClr val="bg1"/>
                </a:solidFill>
              </a:rPr>
              <a:t>flexible</a:t>
            </a:r>
            <a:r>
              <a:rPr lang="en-US" sz="3199" dirty="0">
                <a:solidFill>
                  <a:schemeClr val="bg2"/>
                </a:solidFill>
              </a:rPr>
              <a:t> error handling mechanism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7063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b="1" dirty="0">
                <a:solidFill>
                  <a:schemeClr val="bg1"/>
                </a:solidFill>
              </a:rPr>
              <a:t>Try-finally</a:t>
            </a:r>
            <a:r>
              <a:rPr lang="en-US" sz="3199" dirty="0">
                <a:solidFill>
                  <a:schemeClr val="bg2"/>
                </a:solidFill>
              </a:rPr>
              <a:t> </a:t>
            </a:r>
            <a:r>
              <a:rPr lang="en-US" sz="3199" dirty="0" smtClean="0">
                <a:solidFill>
                  <a:schemeClr val="bg2"/>
                </a:solidFill>
              </a:rPr>
              <a:t>ensures a </a:t>
            </a:r>
            <a:r>
              <a:rPr lang="en-US" sz="3199" dirty="0">
                <a:solidFill>
                  <a:schemeClr val="bg2"/>
                </a:solidFill>
              </a:rPr>
              <a:t>given code block is always executed</a:t>
            </a:r>
          </a:p>
          <a:p>
            <a:pPr marL="914263" lvl="1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Even when an exception is thrown</a:t>
            </a:r>
          </a:p>
          <a:p>
            <a:pPr marL="457063" indent="-45706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199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7" y="6400026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43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986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328C19-DCB1-42C8-9ED4-50162FE80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FC66A-35D4-4167-8A53-A3656BF360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Paradigm of Exceptions in OOP</a:t>
            </a:r>
          </a:p>
        </p:txBody>
      </p:sp>
      <p:pic>
        <p:nvPicPr>
          <p:cNvPr id="2050" name="Picture 2" descr="Ð ÐµÐ·ÑÐ»ÑÐ°Ñ Ñ Ð¸Ð·Ð¾Ð±ÑÐ°Ð¶ÐµÐ½Ð¸Ðµ Ð·Ð° exception png">
            <a:extLst>
              <a:ext uri="{FF2B5EF4-FFF2-40B4-BE49-F238E27FC236}">
                <a16:creationId xmlns:a16="http://schemas.microsoft.com/office/drawing/2014/main" id="{7E3605BF-6D83-4B2C-B955-718011DE9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4" y="1219139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4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Simplify code construction and maintenance</a:t>
            </a:r>
            <a:endParaRPr lang="bg-BG" dirty="0"/>
          </a:p>
          <a:p>
            <a:r>
              <a:rPr lang="en-US" dirty="0"/>
              <a:t>Allow the problematic situations to be processed </a:t>
            </a:r>
            <a:br>
              <a:rPr lang="en-US" dirty="0"/>
            </a:br>
            <a:r>
              <a:rPr lang="en-US" dirty="0"/>
              <a:t>at multiple levels</a:t>
            </a:r>
          </a:p>
          <a:p>
            <a:r>
              <a:rPr lang="en-US" dirty="0"/>
              <a:t>Exception objects have detailed information about </a:t>
            </a:r>
            <a:br>
              <a:rPr lang="en-US" dirty="0"/>
            </a:br>
            <a:r>
              <a:rPr lang="en-US" dirty="0"/>
              <a:t>the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C6143-E062-425D-8EDA-74B593596E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176C2-B4E7-4B5A-9579-E07D5368AADE}"/>
              </a:ext>
            </a:extLst>
          </p:cNvPr>
          <p:cNvSpPr txBox="1"/>
          <p:nvPr/>
        </p:nvSpPr>
        <p:spPr>
          <a:xfrm>
            <a:off x="2064972" y="4267200"/>
            <a:ext cx="9936298" cy="1142337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There are two ways to write error-free programs; only the third one works. (Alan J. Perlis)</a:t>
            </a:r>
          </a:p>
        </p:txBody>
      </p:sp>
    </p:spTree>
    <p:extLst>
      <p:ext uri="{BB962C8B-B14F-4D97-AF65-F5344CB8AC3E}">
        <p14:creationId xmlns:p14="http://schemas.microsoft.com/office/powerpoint/2010/main" val="24834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668240" cy="527604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C#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</a:t>
            </a:r>
            <a:r>
              <a:rPr lang="en-US" dirty="0" smtClean="0"/>
              <a:t>a base </a:t>
            </a:r>
            <a:r>
              <a:rPr lang="en-US" dirty="0"/>
              <a:t>for all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exceptions in 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 smtClean="0"/>
              <a:t>a text </a:t>
            </a:r>
            <a:r>
              <a:rPr lang="en-US" dirty="0"/>
              <a:t>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 the snapshot of the stack at the </a:t>
            </a:r>
          </a:p>
          <a:p>
            <a:pPr marL="1218072" lvl="2" indent="0">
              <a:lnSpc>
                <a:spcPct val="100000"/>
              </a:lnSpc>
              <a:buNone/>
            </a:pPr>
            <a:r>
              <a:rPr lang="en-US" dirty="0"/>
              <a:t>    moment of exception throwing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exception </a:t>
            </a:r>
            <a:r>
              <a:rPr lang="en-US" dirty="0" smtClean="0"/>
              <a:t>that caused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current </a:t>
            </a:r>
            <a:r>
              <a:rPr lang="en-US" dirty="0"/>
              <a:t>exception </a:t>
            </a:r>
            <a:r>
              <a:rPr lang="ru-RU" dirty="0"/>
              <a:t>(</a:t>
            </a:r>
            <a:r>
              <a:rPr lang="en-US" dirty="0"/>
              <a:t>if any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49467-BAE1-496B-AE5E-48B0048B4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B3ADF-8536-40C1-99D2-3D8DFD39A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Exceptions in .NET Framework are organized in a </a:t>
            </a:r>
          </a:p>
          <a:p>
            <a:pPr marL="0" indent="0">
              <a:buNone/>
            </a:pPr>
            <a:r>
              <a:rPr lang="en-US" sz="3200" dirty="0"/>
              <a:t>     hierarchy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421D-450E-41DB-BC3A-FDFA94AFE6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63F90EB-2CD1-40C1-ACBB-C04C857E3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5412" y="2448854"/>
            <a:ext cx="8789078" cy="3570946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9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.NET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 system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System.SystemException</a:t>
            </a:r>
            <a:endParaRPr lang="bg-BG" sz="32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System.ArgumentException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System.FormatException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System.NullReferenceException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System.StackOverflowException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User-defined exceptions should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70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A7DD36-91E0-40B2-AA14-45B85A03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0E6C-4558-435F-9DE3-EFA8E18991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Catching and Processing Errors</a:t>
            </a:r>
          </a:p>
        </p:txBody>
      </p:sp>
      <p:pic>
        <p:nvPicPr>
          <p:cNvPr id="4" name="Picture 2" descr="Ð ÐµÐ·ÑÐ»ÑÐ°Ñ Ñ Ð¸Ð·Ð¾Ð±ÑÐ°Ð¶ÐµÐ½Ð¸Ðµ Ð·Ð° 404 png">
            <a:extLst>
              <a:ext uri="{FF2B5EF4-FFF2-40B4-BE49-F238E27FC236}">
                <a16:creationId xmlns:a16="http://schemas.microsoft.com/office/drawing/2014/main" id="{5687D31C-6063-48C9-89FB-2C059DD15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1175016"/>
            <a:ext cx="30543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75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1600</Words>
  <Application>Microsoft Office PowerPoint</Application>
  <PresentationFormat>Custom</PresentationFormat>
  <Paragraphs>384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2_SoftUni3_1</vt:lpstr>
      <vt:lpstr>Exception Handling</vt:lpstr>
      <vt:lpstr>Table of Contents</vt:lpstr>
      <vt:lpstr>Have a Question?</vt:lpstr>
      <vt:lpstr>PowerPoint Presentation</vt:lpstr>
      <vt:lpstr>What are Exceptions?</vt:lpstr>
      <vt:lpstr>The System.Exception Class</vt:lpstr>
      <vt:lpstr>Exception Hierarchy in .NET</vt:lpstr>
      <vt:lpstr>Types of Exceptions</vt:lpstr>
      <vt:lpstr>PowerPoint Presentation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How Do Exceptions Work?</vt:lpstr>
      <vt:lpstr>PowerPoint Presentation</vt:lpstr>
      <vt:lpstr>PowerPoint Presentation</vt:lpstr>
      <vt:lpstr>Throwing Exceptions</vt:lpstr>
      <vt:lpstr>Using throw Keyword</vt:lpstr>
      <vt:lpstr>Re-Throwing Exceptions</vt:lpstr>
      <vt:lpstr>Throwing Exceptions – Example</vt:lpstr>
      <vt:lpstr>PowerPoint Presentation</vt:lpstr>
      <vt:lpstr>PowerPoint Presentation</vt:lpstr>
      <vt:lpstr>Using catch block</vt:lpstr>
      <vt:lpstr>Choosing the Exception Type</vt:lpstr>
      <vt:lpstr>Exceptions – Best Practices</vt:lpstr>
      <vt:lpstr>Exceptions – Best Practices (2)</vt:lpstr>
      <vt:lpstr>Creating Custom Exceptions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Exception Handling</dc:title>
  <dc:subject>C# OOP Basics – Practical Training Course @ SoftUni</dc:subject>
  <dc:creator/>
  <cp:keywords>C# OOP Basics, C#, OOP, Software University, SoftUni, programming, coding, software development, education, training, course</cp:keywords>
  <dc:description>C# OOP Basics Course @ SoftUni – https://softuni.bg/courses/csharp-oop-basics</dc:description>
  <cp:lastModifiedBy/>
  <cp:revision>1</cp:revision>
  <dcterms:created xsi:type="dcterms:W3CDTF">2014-01-02T17:00:34Z</dcterms:created>
  <dcterms:modified xsi:type="dcterms:W3CDTF">2019-07-03T08:49:16Z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