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1077" r:id="rId2"/>
    <p:sldId id="1078" r:id="rId3"/>
    <p:sldId id="1076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32" r:id="rId17"/>
    <p:sldId id="1033" r:id="rId18"/>
    <p:sldId id="1034" r:id="rId19"/>
    <p:sldId id="1035" r:id="rId20"/>
    <p:sldId id="1036" r:id="rId21"/>
    <p:sldId id="1037" r:id="rId22"/>
    <p:sldId id="1038" r:id="rId23"/>
    <p:sldId id="1039" r:id="rId24"/>
    <p:sldId id="1040" r:id="rId25"/>
    <p:sldId id="1041" r:id="rId26"/>
    <p:sldId id="1042" r:id="rId27"/>
    <p:sldId id="1079" r:id="rId28"/>
    <p:sldId id="1044" r:id="rId29"/>
    <p:sldId id="1045" r:id="rId30"/>
    <p:sldId id="1046" r:id="rId31"/>
    <p:sldId id="1047" r:id="rId32"/>
    <p:sldId id="1048" r:id="rId33"/>
    <p:sldId id="1049" r:id="rId34"/>
    <p:sldId id="1051" r:id="rId35"/>
    <p:sldId id="1052" r:id="rId36"/>
    <p:sldId id="1053" r:id="rId37"/>
    <p:sldId id="1054" r:id="rId38"/>
    <p:sldId id="1080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81" r:id="rId47"/>
    <p:sldId id="1082" r:id="rId48"/>
    <p:sldId id="1083" r:id="rId49"/>
    <p:sldId id="1066" r:id="rId50"/>
    <p:sldId id="1067" r:id="rId51"/>
    <p:sldId id="1068" r:id="rId52"/>
    <p:sldId id="1069" r:id="rId53"/>
    <p:sldId id="1070" r:id="rId54"/>
    <p:sldId id="1071" r:id="rId55"/>
    <p:sldId id="349" r:id="rId56"/>
    <p:sldId id="528" r:id="rId57"/>
    <p:sldId id="1084" r:id="rId58"/>
    <p:sldId id="1085" r:id="rId59"/>
    <p:sldId id="405" r:id="rId60"/>
    <p:sldId id="40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77"/>
            <p14:sldId id="1078"/>
            <p14:sldId id="1076"/>
          </p14:sldIdLst>
        </p14:section>
        <p14:section name="Unit Testing" id="{4C2182BE-4B88-4D56-9DB6-E01540733B09}">
          <p14:sldIdLst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  <p14:sldId id="1041"/>
            <p14:sldId id="1042"/>
            <p14:sldId id="1079"/>
            <p14:sldId id="1044"/>
            <p14:sldId id="1045"/>
            <p14:sldId id="1046"/>
            <p14:sldId id="1047"/>
            <p14:sldId id="1048"/>
            <p14:sldId id="1049"/>
            <p14:sldId id="1051"/>
            <p14:sldId id="1052"/>
            <p14:sldId id="1053"/>
            <p14:sldId id="1054"/>
            <p14:sldId id="1080"/>
            <p14:sldId id="1056"/>
            <p14:sldId id="1057"/>
            <p14:sldId id="1058"/>
            <p14:sldId id="1059"/>
            <p14:sldId id="1060"/>
            <p14:sldId id="1061"/>
            <p14:sldId id="1062"/>
            <p14:sldId id="1081"/>
            <p14:sldId id="1082"/>
            <p14:sldId id="1083"/>
            <p14:sldId id="1066"/>
            <p14:sldId id="1067"/>
            <p14:sldId id="1068"/>
            <p14:sldId id="1069"/>
            <p14:sldId id="1070"/>
            <p14:sldId id="1071"/>
          </p14:sldIdLst>
        </p14:section>
        <p14:section name="Conclusion" id="{10E03AB1-9AA8-4E86-9A64-D741901E50A2}">
          <p14:sldIdLst>
            <p14:sldId id="349"/>
            <p14:sldId id="528"/>
            <p14:sldId id="1084"/>
            <p14:sldId id="108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9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33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1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53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7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09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339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073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9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0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advanced-high-quality-cod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9.png"/><Relationship Id="rId26" Type="http://schemas.openxmlformats.org/officeDocument/2006/relationships/image" Target="../media/image7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8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7.png"/><Relationship Id="rId22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6.gif"/><Relationship Id="rId4" Type="http://schemas.openxmlformats.org/officeDocument/2006/relationships/image" Target="../media/image73.jpeg"/><Relationship Id="rId9" Type="http://schemas.openxmlformats.org/officeDocument/2006/relationships/hyperlink" Target="https://www.lukanet.com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4672" y="2564143"/>
            <a:ext cx="4282656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69408"/>
            <a:ext cx="10961783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Can’t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9150" y="3887035"/>
            <a:ext cx="7638173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void TestSum()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3.0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18138"/>
            <a:ext cx="10961783" cy="499819"/>
          </a:xfrm>
        </p:spPr>
        <p:txBody>
          <a:bodyPr/>
          <a:lstStyle/>
          <a:p>
            <a:r>
              <a:rPr lang="en-US" dirty="0"/>
              <a:t>Setup and First Test</a:t>
            </a:r>
          </a:p>
          <a:p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848BD-4AF0-4272-80CA-FAAE7F8B7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6834" r="50756" b="15826"/>
          <a:stretch/>
        </p:blipFill>
        <p:spPr>
          <a:xfrm>
            <a:off x="4199798" y="787051"/>
            <a:ext cx="3792404" cy="39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Initially ported from </a:t>
            </a:r>
            <a:r>
              <a:rPr lang="en-GB" b="1" dirty="0">
                <a:solidFill>
                  <a:schemeClr val="bg1"/>
                </a:solidFill>
              </a:rPr>
              <a:t>Junit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version </a:t>
            </a:r>
            <a:r>
              <a:rPr lang="en-US" b="1" dirty="0">
                <a:solidFill>
                  <a:schemeClr val="bg1"/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b="1" dirty="0">
                <a:solidFill>
                  <a:schemeClr val="bg1"/>
                </a:solidFill>
              </a:rPr>
              <a:t>rewritten</a:t>
            </a:r>
          </a:p>
          <a:p>
            <a:r>
              <a:rPr lang="en-US" dirty="0"/>
              <a:t>NUnit is an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software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b="1" dirty="0">
                <a:solidFill>
                  <a:schemeClr val="bg1"/>
                </a:solidFill>
              </a:rPr>
              <a:t>.NET platforms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allows for </a:t>
            </a: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Readable </a:t>
            </a:r>
            <a:r>
              <a:rPr lang="en-GB" dirty="0"/>
              <a:t>Assert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b="1" dirty="0">
                <a:solidFill>
                  <a:schemeClr val="bg1"/>
                </a:solidFill>
              </a:rPr>
              <a:t>frequent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MS-Test has only one </a:t>
            </a:r>
            <a:br>
              <a:rPr lang="en-US" dirty="0"/>
            </a:br>
            <a:r>
              <a:rPr lang="en-US" dirty="0"/>
              <a:t>per VS version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message assertion </a:t>
            </a:r>
          </a:p>
          <a:p>
            <a:pPr lvl="1"/>
            <a:r>
              <a:rPr lang="en-US" dirty="0"/>
              <a:t>Can be done using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in NUnit</a:t>
            </a:r>
          </a:p>
          <a:p>
            <a:pPr lvl="1"/>
            <a:r>
              <a:rPr lang="en-US" dirty="0"/>
              <a:t>Must be done using </a:t>
            </a:r>
            <a:r>
              <a:rPr lang="en-US" b="1" dirty="0">
                <a:solidFill>
                  <a:schemeClr val="bg1"/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vs MSTest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console application project</a:t>
            </a:r>
          </a:p>
          <a:p>
            <a:r>
              <a:rPr lang="en-US" dirty="0"/>
              <a:t>Add BankAccount class</a:t>
            </a:r>
          </a:p>
          <a:p>
            <a:r>
              <a:rPr lang="en-US" dirty="0"/>
              <a:t>Create NUnit Project</a:t>
            </a:r>
          </a:p>
          <a:p>
            <a:r>
              <a:rPr lang="en-US" dirty="0"/>
              <a:t>Test the </a:t>
            </a:r>
            <a:r>
              <a:rPr lang="en-US" dirty="0" err="1"/>
              <a:t>BankAccount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What is Unit Testing?</a:t>
            </a:r>
          </a:p>
          <a:p>
            <a:r>
              <a:rPr lang="en-GB"/>
              <a:t>Unit Testing Basics</a:t>
            </a:r>
          </a:p>
          <a:p>
            <a:pPr lvl="1"/>
            <a:r>
              <a:rPr lang="en-GB"/>
              <a:t>3A Pattern</a:t>
            </a:r>
          </a:p>
          <a:p>
            <a:pPr lvl="1"/>
            <a:r>
              <a:rPr lang="en-GB"/>
              <a:t>Good Practices</a:t>
            </a:r>
          </a:p>
          <a:p>
            <a:r>
              <a:rPr lang="en-GB"/>
              <a:t>Unit Testing Frameworks – NUnit</a:t>
            </a:r>
          </a:p>
          <a:p>
            <a:r>
              <a:rPr lang="en-GB"/>
              <a:t>Mocking and Mock Objects</a:t>
            </a:r>
          </a:p>
          <a:p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Create a class </a:t>
            </a:r>
            <a:r>
              <a:rPr lang="en-US" noProof="1" smtClean="0"/>
              <a:t>library (.Net Core) </a:t>
            </a:r>
          </a:p>
          <a:p>
            <a:pPr lvl="1"/>
            <a:r>
              <a:rPr lang="en-US" dirty="0" smtClean="0"/>
              <a:t>Name </a:t>
            </a:r>
            <a:r>
              <a:rPr lang="en-US" dirty="0"/>
              <a:t>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pPr lvl="1"/>
            <a:r>
              <a:rPr lang="en-US" dirty="0"/>
              <a:t>Right click on the project to open the </a:t>
            </a:r>
            <a:r>
              <a:rPr lang="en-US" b="1" dirty="0">
                <a:solidFill>
                  <a:schemeClr val="bg1"/>
                </a:solidFill>
              </a:rPr>
              <a:t>NuGet package manager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b="1" dirty="0">
                <a:solidFill>
                  <a:schemeClr val="bg1"/>
                </a:solidFill>
              </a:rPr>
              <a:t>applicaton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Add BankAccount class for us to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04278" y="4646208"/>
            <a:ext cx="3862526" cy="1610011"/>
            <a:chOff x="5015144" y="4850394"/>
            <a:chExt cx="3862526" cy="1610011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961014"/>
            </a:xfrm>
            <a:prstGeom prst="rect">
              <a:avLst/>
            </a:prstGeom>
            <a:grpFill/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850394"/>
              <a:ext cx="3862526" cy="648997"/>
            </a:xfrm>
            <a:prstGeom prst="rect">
              <a:avLst/>
            </a:prstGeom>
            <a:grpFill/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800" noProof="1" smtClean="0"/>
                <a:t>BankAccount</a:t>
              </a:r>
              <a:endParaRPr lang="en-US" b="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8730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NUnit3TestAdapter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Explorer</a:t>
            </a:r>
            <a:r>
              <a:rPr lang="en-US" dirty="0"/>
              <a:t> (Ctrl + E, T or Test-&gt;Windows -&gt;TestExplorer)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884EC-2465-41D2-A103-C7384655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" y="1705120"/>
            <a:ext cx="5704606" cy="853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80761-5374-4E20-A640-B93958EE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" y="4866553"/>
            <a:ext cx="5034716" cy="727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8A76F-8394-4293-BCAA-6E8F1D3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4" y="3335916"/>
            <a:ext cx="6781581" cy="7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33154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bg1"/>
                </a:solidFill>
                <a:effectLst/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public void AccountInitializeWithPositiveValue()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  BankAccount account = new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BankAccount(2000m);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/>
                </a:solidFill>
                <a:effectLst/>
              </a:rPr>
              <a:t>    </a:t>
            </a:r>
            <a:r>
              <a:rPr lang="en-US" sz="2700" dirty="0" smtClean="0">
                <a:solidFill>
                  <a:schemeClr val="bg1"/>
                </a:solidFill>
                <a:effectLst/>
              </a:rPr>
              <a:t>Assert.That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(account.Amount, </a:t>
            </a:r>
            <a:r>
              <a:rPr lang="en-US" sz="2700" dirty="0">
                <a:solidFill>
                  <a:schemeClr val="bg1"/>
                </a:solidFill>
                <a:effectLst/>
              </a:rPr>
              <a:t>Is</a:t>
            </a:r>
            <a:r>
              <a:rPr lang="en-US" sz="2700" dirty="0">
                <a:solidFill>
                  <a:schemeClr val="tx1"/>
                </a:solidFill>
                <a:effectLst/>
              </a:rPr>
              <a:t>.EqualTo(2000m));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91665" y="1554653"/>
            <a:ext cx="3655690" cy="760521"/>
          </a:xfrm>
          <a:prstGeom prst="wedgeRoundRectCallout">
            <a:avLst>
              <a:gd name="adj1" fmla="val -58716"/>
              <a:gd name="adj2" fmla="val 31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06514" y="3198025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Method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Assert class comes with NUnit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Organize and clarify </a:t>
            </a:r>
            <a:r>
              <a:rPr lang="en-US" dirty="0"/>
              <a:t>test code by breaking down a test case into the following </a:t>
            </a:r>
            <a:r>
              <a:rPr lang="en-US" b="1" dirty="0">
                <a:solidFill>
                  <a:schemeClr val="bg1"/>
                </a:solidFill>
              </a:rPr>
              <a:t>functional sections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section invokes the test case with the arranged 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 section verifies the test case behaves as expected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AAA Testing Pattern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2977" y="1443841"/>
            <a:ext cx="9506046" cy="39703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Assert.That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account.Balance,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.EqualTo(50)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15883" y="3619069"/>
            <a:ext cx="3380569" cy="761261"/>
          </a:xfrm>
          <a:prstGeom prst="wedgeRoundRectCallout">
            <a:avLst>
              <a:gd name="adj1" fmla="val -58936"/>
              <a:gd name="adj2" fmla="val -21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provided solution in Visual Studio</a:t>
            </a:r>
            <a:endParaRPr lang="bg-BG" dirty="0"/>
          </a:p>
          <a:p>
            <a:r>
              <a:rPr lang="en-US" dirty="0"/>
              <a:t>Add new test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r>
              <a:rPr lang="en-US" dirty="0"/>
              <a:t>Create the following tests:</a:t>
            </a:r>
          </a:p>
          <a:p>
            <a:pPr lvl="1"/>
            <a:r>
              <a:rPr lang="en-US" dirty="0"/>
              <a:t>Test if weapon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after attack</a:t>
            </a:r>
          </a:p>
          <a:p>
            <a:pPr lvl="1"/>
            <a:r>
              <a:rPr lang="en-US" dirty="0"/>
              <a:t>Test attacking with a </a:t>
            </a:r>
            <a:r>
              <a:rPr lang="en-US" b="1" dirty="0">
                <a:solidFill>
                  <a:schemeClr val="bg1"/>
                </a:solidFill>
              </a:rPr>
              <a:t>broken weapon</a:t>
            </a:r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C4283-DEF2-4468-AE70-643E29A0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46" y="2036868"/>
            <a:ext cx="3158077" cy="2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74109" y="1221764"/>
            <a:ext cx="10243782" cy="48320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(axe.DurabilityPoints,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(9));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1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42976" y="1221764"/>
            <a:ext cx="9506047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Axe(1,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axe.Attack(dummy),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.InvalidOperationException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.With.Message.EqualTo(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is broken."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8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r>
              <a:rPr lang="en-US" dirty="0"/>
              <a:t>Create the following tests</a:t>
            </a:r>
          </a:p>
          <a:p>
            <a:pPr lvl="1"/>
            <a:r>
              <a:rPr lang="en-US" dirty="0"/>
              <a:t>Dummy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health</a:t>
            </a:r>
            <a:r>
              <a:rPr lang="en-US" dirty="0"/>
              <a:t> if attacked</a:t>
            </a:r>
          </a:p>
          <a:p>
            <a:pPr lvl="1"/>
            <a:r>
              <a:rPr lang="en-US" dirty="0"/>
              <a:t>Dead Dummy 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/>
              <a:t> if attacked</a:t>
            </a:r>
          </a:p>
          <a:p>
            <a:pPr lvl="1"/>
            <a:r>
              <a:rPr lang="en-US" sz="3000" dirty="0"/>
              <a:t>Dead Dummy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1"/>
            <a:r>
              <a:rPr lang="en-US" dirty="0"/>
              <a:t>Alive Dummy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69" y="1877430"/>
            <a:ext cx="3152406" cy="3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729473" y="1375745"/>
            <a:ext cx="8812566" cy="504404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DummyLosesHealthAfterAttack()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Dummy(20, 10);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(dummy.Health,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(15));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Write the rest of the tests</a:t>
            </a:r>
          </a:p>
        </p:txBody>
      </p:sp>
    </p:spTree>
    <p:extLst>
      <p:ext uri="{BB962C8B-B14F-4D97-AF65-F5344CB8AC3E}">
        <p14:creationId xmlns:p14="http://schemas.microsoft.com/office/powerpoint/2010/main" val="2657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6036123"/>
            <a:ext cx="10961783" cy="499819"/>
          </a:xfrm>
        </p:spPr>
        <p:txBody>
          <a:bodyPr/>
          <a:lstStyle/>
          <a:p>
            <a:r>
              <a:rPr lang="en-US" dirty="0"/>
              <a:t>How to Write Good Tests</a:t>
            </a:r>
          </a:p>
          <a:p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</a:t>
            </a:r>
          </a:p>
          <a:p>
            <a:endParaRPr lang="en-GB" dirty="0"/>
          </a:p>
          <a:p>
            <a:r>
              <a:rPr lang="en-GB" dirty="0"/>
              <a:t>Comparison</a:t>
            </a:r>
          </a:p>
          <a:p>
            <a:endParaRPr lang="en-GB" dirty="0"/>
          </a:p>
          <a:p>
            <a:r>
              <a:rPr lang="en-GB" dirty="0"/>
              <a:t>Exception</a:t>
            </a:r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509" y="3341337"/>
            <a:ext cx="8444880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, Is.EqualTo(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3509" y="1876033"/>
            <a:ext cx="8444880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Assert.That(bool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3508" y="4694691"/>
            <a:ext cx="8444881" cy="9541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Throws.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18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1" y="1796844"/>
            <a:ext cx="10726373" cy="9541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.Contain(string expected));</a:t>
            </a:r>
            <a:endParaRPr lang="en-GB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457854"/>
            <a:ext cx="9461090" cy="9541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expected,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5207478"/>
            <a:ext cx="9461090" cy="9541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Assert.That(FileInfo file,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</p:txBody>
      </p:sp>
    </p:spTree>
    <p:extLst>
      <p:ext uri="{BB962C8B-B14F-4D97-AF65-F5344CB8AC3E}">
        <p14:creationId xmlns:p14="http://schemas.microsoft.com/office/powerpoint/2010/main" val="28753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9279" y="2559409"/>
            <a:ext cx="9780341" cy="9541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19336" y="4183436"/>
            <a:ext cx="2828960" cy="1140542"/>
          </a:xfrm>
          <a:prstGeom prst="wedgeRoundRectCallout">
            <a:avLst>
              <a:gd name="adj1" fmla="val -62308"/>
              <a:gd name="adj2" fmla="val -278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failure messages help to find the problem</a:t>
            </a:r>
            <a:endParaRPr lang="bg-BG" sz="24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27" y="3726237"/>
            <a:ext cx="5332680" cy="1795838"/>
          </a:xfrm>
          <a:prstGeom prst="roundRect">
            <a:avLst>
              <a:gd name="adj" fmla="val 10240"/>
            </a:avLst>
          </a:prstGeom>
        </p:spPr>
      </p:pic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3262" y="1326165"/>
            <a:ext cx="7145475" cy="44012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TestInit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TearDown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4093" y="2183519"/>
            <a:ext cx="2365732" cy="803143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Executes before each test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06523" y="4438836"/>
            <a:ext cx="2508183" cy="690166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Executes after each test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7540" y="4627508"/>
            <a:ext cx="8564732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7540" y="3214458"/>
            <a:ext cx="8564732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76" y="4788094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5874" y="3482042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tests for </a:t>
            </a:r>
            <a:r>
              <a:rPr lang="en-US" b="1" dirty="0">
                <a:solidFill>
                  <a:schemeClr val="bg1"/>
                </a:solidFill>
              </a:rPr>
              <a:t>Axe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  <a:r>
              <a:rPr lang="en-US" dirty="0"/>
              <a:t> classes</a:t>
            </a:r>
          </a:p>
          <a:p>
            <a:r>
              <a:rPr lang="en-US" dirty="0"/>
              <a:t>Make sure that: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test methods are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assertions</a:t>
            </a:r>
            <a:r>
              <a:rPr lang="en-US" dirty="0"/>
              <a:t> (assert equals vs assert true)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  <a:p>
            <a:pPr lvl="1"/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no magic numbers</a:t>
            </a:r>
          </a:p>
          <a:p>
            <a:pPr lvl="1"/>
            <a:r>
              <a:rPr lang="en-US" dirty="0"/>
              <a:t>There is no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duplication</a:t>
            </a:r>
            <a:r>
              <a:rPr lang="en-US" dirty="0"/>
              <a:t> (Don’t Repeat Yourself)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60661" y="2070075"/>
            <a:ext cx="9926096" cy="358251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Axe axe;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[SetUp]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TestInit()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this.axe = new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Axe(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this.dummy = new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Dummy(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5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4471" y="1212338"/>
            <a:ext cx="10843057" cy="5410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Assert.That(axe.DurabilityPoints, Is.EqualTo(1)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 "Axe Durability doesn't change after attack");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Assert.That(() =&gt; axe.Attack(dummy),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Throws.InvalidOperationException.With.Message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.EqualTo("Axe is broken."));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32890"/>
            <a:ext cx="10961783" cy="499819"/>
          </a:xfrm>
        </p:spPr>
        <p:txBody>
          <a:bodyPr/>
          <a:lstStyle/>
          <a:p>
            <a:r>
              <a:rPr lang="en-US" dirty="0"/>
              <a:t>Isolating Behaviors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42" y="857793"/>
            <a:ext cx="372654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9703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93930" y="3429000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/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03885" y="2103140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  <a:endParaRPr lang="en-GB" sz="2800" b="1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IAccountManager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03967" y="5588236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83562" y="3187776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676" y="1792996"/>
            <a:ext cx="10840496" cy="44838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TestGetInfoById()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AccountManager 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public Account Account(String id) { … }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GetInfo(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id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23715" y="4301038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Fake interface implementation with fixed behavior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158558" y="2166151"/>
            <a:ext cx="1848592" cy="709684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Anonymous class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b="1" dirty="0">
                <a:solidFill>
                  <a:schemeClr val="bg1"/>
                </a:solidFill>
              </a:rPr>
              <a:t>Hero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test 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93061" y="3672739"/>
            <a:ext cx="7605876" cy="293269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TakeAttack(int attackPoints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2828" y="1117861"/>
            <a:ext cx="7386343" cy="25449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IWeapon </a:t>
            </a:r>
            <a:endParaRPr lang="en-GB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3997222"/>
            <a:ext cx="9753600" cy="16435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217251"/>
            <a:ext cx="9753600" cy="24191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433" y="1827737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8538" y="1932867"/>
            <a:ext cx="10093654" cy="33204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FakeTarget 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Health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GiveExperience()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20;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bool IsDead()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true;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1340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7857" y="1286824"/>
            <a:ext cx="11126066" cy="48716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= new FakeTarget();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new FakeWeapon();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Hero hero = new Hero(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2068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Database db = new BankDatabase()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AccountManager manager = new AccountManager(db);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51016" y="342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7812" y="3941934"/>
            <a:ext cx="9836375" cy="18158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mockContainer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mockView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13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9982" y="1313419"/>
            <a:ext cx="10832036" cy="40960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.Returns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463" y="1322948"/>
            <a:ext cx="10840496" cy="50194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 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Hero hero = new Hero("Pesho", fakeWeapon.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7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/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/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2"/>
                </a:solidFill>
              </a:rPr>
              <a:t>Dependency Injection: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Makes your classes </a:t>
            </a:r>
            <a:r>
              <a:rPr lang="en-GB" sz="3400" b="1" dirty="0">
                <a:solidFill>
                  <a:schemeClr val="bg1"/>
                </a:solidFill>
              </a:rPr>
              <a:t>testable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Looses coupling </a:t>
            </a:r>
            <a:r>
              <a:rPr lang="en-GB" sz="3400" dirty="0">
                <a:solidFill>
                  <a:schemeClr val="bg2"/>
                </a:solidFill>
              </a:rPr>
              <a:t>and improves design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Mock objects to </a:t>
            </a:r>
            <a:r>
              <a:rPr lang="en-GB" sz="3600" b="1" dirty="0">
                <a:solidFill>
                  <a:schemeClr val="bg1"/>
                </a:solidFill>
              </a:rPr>
              <a:t>isolate tested behaviour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352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101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12753</TotalTime>
  <Words>2481</Words>
  <Application>Microsoft Office PowerPoint</Application>
  <PresentationFormat>Widescreen</PresentationFormat>
  <Paragraphs>660</Paragraphs>
  <Slides>60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</vt:lpstr>
      <vt:lpstr>Table of Contents</vt:lpstr>
      <vt:lpstr>Questions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Manual Testing</vt:lpstr>
      <vt:lpstr>Moving Away from Manual Testing</vt:lpstr>
      <vt:lpstr>Automated Testing</vt:lpstr>
      <vt:lpstr>PowerPoint Presentation</vt:lpstr>
      <vt:lpstr>NUnit</vt:lpstr>
      <vt:lpstr>Nunit vs MSTest</vt:lpstr>
      <vt:lpstr>Problem: NUnit Test</vt:lpstr>
      <vt:lpstr>Solution: NUnit Test(2)</vt:lpstr>
      <vt:lpstr>Solution: NUnit Test(2)</vt:lpstr>
      <vt:lpstr>Solution: NUnit Test (3)</vt:lpstr>
      <vt:lpstr>What is AAA Testing Pattern</vt:lpstr>
      <vt:lpstr>3A Pattern</vt:lpstr>
      <vt:lpstr>Problem: Test Axe</vt:lpstr>
      <vt:lpstr>Solution: Test Axe</vt:lpstr>
      <vt:lpstr>Solution: Test Axe  (2)</vt:lpstr>
      <vt:lpstr>Problem: Test Dummy</vt:lpstr>
      <vt:lpstr>Solution: Test Dummy</vt:lpstr>
      <vt:lpstr>PowerPoint Presentation</vt:lpstr>
      <vt:lpstr>Asserts</vt:lpstr>
      <vt:lpstr>Asserts (2)</vt:lpstr>
      <vt:lpstr>Assertion Messages</vt:lpstr>
      <vt:lpstr>Don't Repeat Yourself</vt:lpstr>
      <vt:lpstr>Naming Test Methods</vt:lpstr>
      <vt:lpstr>Problem: Refactor Tests</vt:lpstr>
      <vt:lpstr>Solution: Refactor Tests</vt:lpstr>
      <vt:lpstr>Solution: Refactor Tests (2)</vt:lpstr>
      <vt:lpstr>PowerPoint Presentation</vt:lpstr>
      <vt:lpstr>Coupling and Testing</vt:lpstr>
      <vt:lpstr>Coupling and Testing (2)</vt:lpstr>
      <vt:lpstr>Dependency Injection</vt:lpstr>
      <vt:lpstr>Goal: Isolating Test Behavior</vt:lpstr>
      <vt:lpstr>Problem: Fake Axe and Dummy</vt:lpstr>
      <vt:lpstr>Solution: Fake Axe and Dummy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Moq Library</vt:lpstr>
      <vt:lpstr>Mocking Example</vt:lpstr>
      <vt:lpstr>Problem: Mocking</vt:lpstr>
      <vt:lpstr>Solution: Mocking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Unit-Testing</dc:title>
  <dc:subject/>
  <dc:creator>Software University (SoftUni)</dc:creator>
  <cp:keywords>C# OOP, C#, OOP, Software University, SoftUni, programming, coding, software development, education, training, course</cp:keywords>
  <dc:description>C# OOP course @ SoftUni – https://softuni.bg/courses/csharp-oop</dc:description>
  <cp:lastModifiedBy>Мариела Цветанова</cp:lastModifiedBy>
  <cp:revision>468</cp:revision>
  <dcterms:created xsi:type="dcterms:W3CDTF">2018-05-23T13:08:44Z</dcterms:created>
  <dcterms:modified xsi:type="dcterms:W3CDTF">2019-07-03T13:26:18Z</dcterms:modified>
  <cp:category>programming, education, software engineering, software development</cp:category>
</cp:coreProperties>
</file>