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0"/>
  </p:notesMasterIdLst>
  <p:handoutMasterIdLst>
    <p:handoutMasterId r:id="rId61"/>
  </p:handoutMasterIdLst>
  <p:sldIdLst>
    <p:sldId id="402" r:id="rId3"/>
    <p:sldId id="517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464" r:id="rId56"/>
    <p:sldId id="518" r:id="rId57"/>
    <p:sldId id="400" r:id="rId58"/>
    <p:sldId id="399" r:id="rId5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17"/>
            <p14:sldId id="466"/>
          </p14:sldIdLst>
        </p14:section>
        <p14:section name="Data Types" id="{1EA4A26A-D8EE-4901-BF27-046CF2BBFA11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0C2D342C-976F-49E7-A8CC-BE0E5C948BA0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Type Conversion" id="{B21423A2-D074-4A0C-A88A-F14C5D55BB4F}">
          <p14:sldIdLst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Variables" id="{ABA94D01-96CC-407E-8963-FBDCF3B86D42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10E03AB1-9AA8-4E86-9A64-D741901E50A2}">
          <p14:sldIdLst>
            <p14:sldId id="464"/>
            <p14:sldId id="518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23" d="100"/>
          <a:sy n="123" d="100"/>
        </p:scale>
        <p:origin x="114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0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#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5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7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0.png"/><Relationship Id="rId18" Type="http://schemas.openxmlformats.org/officeDocument/2006/relationships/image" Target="../media/image43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45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4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softwaregroup-bg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signed 8-bit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unsigned 8-bit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signed 16-bit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unsigned 16-bit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signed 32-bit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unsigned 32-bit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signed 64-bit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unsigned 64-bit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05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small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small number (up to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large number (up to 4.3 billions)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very big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</a:t>
            </a:r>
            <a:r>
              <a:rPr lang="en-US" dirty="0"/>
              <a:t>(minimal and maximal value)</a:t>
            </a:r>
          </a:p>
          <a:p>
            <a:r>
              <a:rPr lang="en-US" dirty="0"/>
              <a:t>Integers could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incorrect values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28816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88411" y="28816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897811" y="42221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an integer number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centuries</a:t>
            </a:r>
            <a:r>
              <a:rPr lang="en-US" dirty="0"/>
              <a:t> and convert it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452688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38626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0420" y="3282126"/>
            <a:ext cx="2857500" cy="1066800"/>
          </a:xfrm>
          <a:prstGeom prst="wedgeRoundRectCallout">
            <a:avLst>
              <a:gd name="adj1" fmla="val -112581"/>
              <a:gd name="adj2" fmla="val -64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converts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90012" y="2729035"/>
            <a:ext cx="2743200" cy="1066800"/>
          </a:xfrm>
          <a:prstGeom prst="wedgeRoundRectCallout">
            <a:avLst>
              <a:gd name="adj1" fmla="val -81839"/>
              <a:gd name="adj2" fmla="val -21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Tropical year has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days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prefixes mean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hexadecimal</a:t>
            </a:r>
            <a:r>
              <a:rPr lang="en-US" dirty="0"/>
              <a:t>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suffixes mean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suffixes mean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5637212" y="304800"/>
            <a:ext cx="4267200" cy="1526184"/>
            <a:chOff x="7898873" y="318624"/>
            <a:chExt cx="2810555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3" y="318624"/>
              <a:ext cx="684957" cy="1509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74769" y="1568850"/>
              <a:ext cx="745562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1365365"/>
          </a:xfrm>
        </p:spPr>
        <p:txBody>
          <a:bodyPr/>
          <a:lstStyle/>
          <a:p>
            <a:r>
              <a:rPr lang="en-US"/>
              <a:t>Floating-Point and</a:t>
            </a:r>
            <a:br>
              <a:rPr lang="en-US"/>
            </a:br>
            <a:r>
              <a:rPr lang="en-US"/>
              <a:t>Decimal </a:t>
            </a:r>
            <a:r>
              <a:rPr lang="en-US" dirty="0"/>
              <a:t>Floating-Point Type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depending 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05401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explicitly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473607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1952112"/>
            <a:ext cx="412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Integer Types</a:t>
            </a:r>
          </a:p>
          <a:p>
            <a:r>
              <a:rPr lang="en-GB" sz="3600" dirty="0"/>
              <a:t>2. Real Number Type</a:t>
            </a:r>
          </a:p>
          <a:p>
            <a:r>
              <a:rPr lang="en-GB" sz="3600" dirty="0"/>
              <a:t>3. Type Conversion</a:t>
            </a:r>
          </a:p>
          <a:p>
            <a:r>
              <a:rPr lang="en-GB" sz="3600" dirty="0"/>
              <a:t>4.</a:t>
            </a:r>
            <a:r>
              <a:rPr lang="en-US" sz="3600" dirty="0"/>
              <a:t> Variables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</a:t>
            </a:r>
            <a:r>
              <a:rPr lang="en-US" sz="3200" dirty="0"/>
              <a:t> to integer number (mathematically)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round with precision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up </a:t>
            </a:r>
            <a:r>
              <a:rPr lang="en-US" sz="3200" dirty="0"/>
              <a:t>to the nearest integer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down </a:t>
            </a:r>
            <a:r>
              <a:rPr lang="en-US" sz="3200" dirty="0"/>
              <a:t>to the nearest integer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Floating-Point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39701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675812" y="1815994"/>
            <a:ext cx="1905000" cy="22226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Banker's rounding: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42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a radius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(real number) and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the circle </a:t>
            </a:r>
            <a:r>
              <a:rPr lang="en-US" dirty="0"/>
              <a:t>with exactly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digits </a:t>
            </a:r>
            <a:r>
              <a:rPr lang="en-US" dirty="0"/>
              <a:t>after the decimal point: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solution: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 (12 Digits Precision)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7432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7432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28856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7432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7432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28856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numbers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scientific notation</a:t>
            </a:r>
            <a:r>
              <a:rPr lang="en-US" dirty="0"/>
              <a:t>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79558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133600"/>
            <a:ext cx="10363200" cy="4114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(integral division)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(real division)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(not a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Integral division works differently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floating-point numbers </a:t>
            </a:r>
            <a:r>
              <a:rPr lang="en-US"/>
              <a:t>work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61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(loss of precision)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special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floating-point</a:t>
            </a:r>
            <a:r>
              <a:rPr lang="en-US" dirty="0"/>
              <a:t> real number type in 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128-bits, precision of 28-29 digits</a:t>
            </a:r>
          </a:p>
          <a:p>
            <a:pPr lvl="1"/>
            <a:r>
              <a:rPr lang="en-US" dirty="0"/>
              <a:t>Used for financial calculations</a:t>
            </a:r>
          </a:p>
          <a:p>
            <a:pPr lvl="1"/>
            <a:r>
              <a:rPr lang="en-US" dirty="0"/>
              <a:t>Almost no round-off errors</a:t>
            </a:r>
          </a:p>
          <a:p>
            <a:pPr lvl="1"/>
            <a:r>
              <a:rPr lang="en-US" dirty="0"/>
              <a:t>Almost no loss of precision</a:t>
            </a:r>
          </a:p>
          <a:p>
            <a:r>
              <a:rPr lang="en-US" dirty="0"/>
              <a:t>The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7369764" y="291022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361293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8887754" y="501627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0838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25578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27133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1511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46251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47806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works, but makes rounding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mistakes</a:t>
            </a:r>
            <a:r>
              <a:rPr lang="en-US" dirty="0"/>
              <a:t>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Integer and Real Numbers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of certain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changed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/>
              <a:t> type conversion (lossless):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Implicit conversion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Explicit conversion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Calculate how many courses will be needed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elevate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persons</a:t>
            </a:r>
            <a:r>
              <a:rPr lang="en-US" sz="3200" dirty="0"/>
              <a:t> by using an elevator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capacity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persons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Sample solution: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Elevator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 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courses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https://judge.softuni.bg/Contests/Practice/Index/171#3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How?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courses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persons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course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persons</a:t>
            </a:r>
          </a:p>
        </p:txBody>
      </p:sp>
    </p:spTree>
    <p:extLst>
      <p:ext uri="{BB962C8B-B14F-4D97-AF65-F5344CB8AC3E}">
        <p14:creationId xmlns:p14="http://schemas.microsoft.com/office/powerpoint/2010/main" val="2146301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</a:t>
            </a:r>
            <a:r>
              <a:rPr lang="en-US" dirty="0"/>
              <a:t>is special when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of digits </a:t>
            </a:r>
            <a:r>
              <a:rPr lang="en-US" dirty="0"/>
              <a:t>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395717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2668948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1157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https://judge.softuni.bg/Contests/Practice/Index/171#4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2668948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2668948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finish this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data type</a:t>
            </a:r>
            <a:r>
              <a:rPr lang="en-US" dirty="0"/>
              <a:t>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538001"/>
            <a:ext cx="4121701" cy="14478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character has an unique</a:t>
            </a:r>
            <a:br>
              <a:rPr lang="en-US" sz="3200" dirty="0"/>
            </a:br>
            <a:r>
              <a:rPr lang="en-US" sz="3200" dirty="0"/>
              <a:t>Unicode value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print all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triples</a:t>
            </a:r>
            <a:r>
              <a:rPr lang="en-US" sz="3200" dirty="0"/>
              <a:t> of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small Latin letters</a:t>
            </a:r>
            <a:r>
              <a:rPr lang="en-US" sz="3200" dirty="0"/>
              <a:t>, ordered alphabetically: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Triples of Latin Letters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3890306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398491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04890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398491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398488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398485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Triples of Latin Letters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Escaping sequences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/>
            <a:r>
              <a:rPr lang="en-US" dirty="0"/>
              <a:t>Represent system characters (like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character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Commonly used escaping sequences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589903"/>
            <a:ext cx="8007896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Types</a:t>
            </a:r>
            <a:r>
              <a:rPr lang="bg-BG" dirty="0"/>
              <a:t>, </a:t>
            </a:r>
            <a:r>
              <a:rPr lang="en-US" dirty="0"/>
              <a:t>Variables</a:t>
            </a:r>
            <a:br>
              <a:rPr lang="en-US" dirty="0"/>
            </a:br>
            <a:r>
              <a:rPr lang="en-US" dirty="0"/>
              <a:t>and Type Conversions</a:t>
            </a:r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44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new line character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Assigning TAB character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Incorrect: use single quotes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201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08812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Interpolated</a:t>
            </a:r>
            <a:r>
              <a:rPr lang="en-US" dirty="0"/>
              <a:t>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66182" y="1195101"/>
            <a:ext cx="2798994" cy="1066800"/>
          </a:xfrm>
          <a:prstGeom prst="wedgeRoundRectCallout">
            <a:avLst>
              <a:gd name="adj1" fmla="val -73761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escaped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19818" y="2654231"/>
            <a:ext cx="2798994" cy="986242"/>
          </a:xfrm>
          <a:prstGeom prst="wedgeRoundRectCallout">
            <a:avLst>
              <a:gd name="adj1" fmla="val -68987"/>
              <a:gd name="adj2" fmla="val 4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escaped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47595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enters first name, last name and age and prints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 by Name and 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4140"/>
            <a:ext cx="10515600" cy="31408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Parse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94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770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8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Always refer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naming conventions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of a programming language – for C#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dirty="0"/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explain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(Always ask yourself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"What this variable contains?"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385277"/>
            <a:ext cx="3250353" cy="672123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GB" dirty="0"/>
              <a:t> == where you can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GB" dirty="0"/>
              <a:t>a variable (global, local)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Lifetime</a:t>
            </a:r>
            <a:r>
              <a:rPr lang="en-GB" dirty="0"/>
              <a:t> ==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how long</a:t>
            </a:r>
            <a:r>
              <a:rPr lang="en-GB" dirty="0"/>
              <a:t> a variable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stays in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3" y="2628088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2698386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Accessible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10" y="3824468"/>
            <a:ext cx="3138605" cy="668777"/>
            <a:chOff x="9879232" y="2540495"/>
            <a:chExt cx="2133603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5" y="2540495"/>
              <a:ext cx="2133600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Accessible in the loop</a:t>
              </a:r>
              <a:endParaRPr lang="bg-BG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473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en-US" dirty="0"/>
              <a:t> is how long before a variable is called</a:t>
            </a:r>
          </a:p>
          <a:p>
            <a:r>
              <a:rPr lang="en-US" dirty="0"/>
              <a:t>Always declare a variable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variable span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5814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0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Instructions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are stored in the computer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Shorter span </a:t>
            </a:r>
            <a:r>
              <a:rPr lang="en-US" dirty="0"/>
              <a:t>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220184"/>
            <a:ext cx="2857658" cy="1143000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variable span – reduced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7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working code finding the volume of a pyramid: </a:t>
            </a:r>
          </a:p>
          <a:p>
            <a:pPr lvl="1"/>
            <a:r>
              <a:rPr lang="en-US" dirty="0"/>
              <a:t>Fix the naming, variable span and multi-purpose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Refactor Volume of Pyramid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51888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92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Refactor </a:t>
            </a:r>
            <a:r>
              <a:rPr lang="en-GB" dirty="0"/>
              <a:t>Special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0198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https://judge.softuni.bg/Contests/Practice/Index/171#8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8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246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Classical data types:</a:t>
            </a:r>
          </a:p>
          <a:p>
            <a:pPr lvl="1"/>
            <a:r>
              <a:rPr lang="en-US" dirty="0"/>
              <a:t>Numeral types: represent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pPr lvl="2"/>
            <a:r>
              <a:rPr lang="en-US" dirty="0"/>
              <a:t>Have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ranges</a:t>
            </a:r>
            <a:r>
              <a:rPr lang="en-US" dirty="0"/>
              <a:t> for every type</a:t>
            </a:r>
          </a:p>
          <a:p>
            <a:pPr lvl="1"/>
            <a:r>
              <a:rPr lang="en-US" dirty="0"/>
              <a:t>String and text types: represent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</a:p>
          <a:p>
            <a:pPr lvl="2"/>
            <a:r>
              <a:rPr lang="en-US" dirty="0"/>
              <a:t>Sequences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characters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Type conversion: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</a:t>
            </a:r>
          </a:p>
          <a:p>
            <a:r>
              <a:rPr lang="en-US" dirty="0"/>
              <a:t>Variables – 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US" dirty="0"/>
          </a:p>
          <a:p>
            <a:pPr lvl="1"/>
            <a:r>
              <a:rPr lang="en-US" dirty="0"/>
              <a:t>Name wisely, reduce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lifetime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97668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 </a:t>
            </a:r>
            <a:r>
              <a:rPr lang="en-US" dirty="0"/>
              <a:t>is done by the operator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 of variable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</a:t>
            </a:r>
            <a:r>
              <a:rPr lang="en-US" dirty="0"/>
              <a:t>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type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Variable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Variable value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65823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sequence of 32 bits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Integer Types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391</TotalTime>
  <Words>4069</Words>
  <Application>Microsoft Office PowerPoint</Application>
  <PresentationFormat>Custom</PresentationFormat>
  <Paragraphs>679</Paragraphs>
  <Slides>57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ＭＳ ゴシック</vt:lpstr>
      <vt:lpstr>Arial</vt:lpstr>
      <vt:lpstr>Calibri</vt:lpstr>
      <vt:lpstr>Consolas</vt:lpstr>
      <vt:lpstr>Tahoma</vt:lpstr>
      <vt:lpstr>Wingdings</vt:lpstr>
      <vt:lpstr>Wingdings 2</vt:lpstr>
      <vt:lpstr>SoftUni 16x9</vt:lpstr>
      <vt:lpstr>Data Types and Variables</vt:lpstr>
      <vt:lpstr>Table of Contents</vt:lpstr>
      <vt:lpstr>Have a Question?</vt:lpstr>
      <vt:lpstr>Data Types, Variables and Type Conversions</vt:lpstr>
      <vt:lpstr>How Computing Works?</vt:lpstr>
      <vt:lpstr>Variables</vt:lpstr>
      <vt:lpstr>What Is a Data Type?</vt:lpstr>
      <vt:lpstr>Data Type Characteristics</vt:lpstr>
      <vt:lpstr>Integer Types</vt:lpstr>
      <vt:lpstr>Integer Types</vt:lpstr>
      <vt:lpstr>Centuries – Example</vt:lpstr>
      <vt:lpstr>Beware of Integer Overflow!</vt:lpstr>
      <vt:lpstr>Problem: Centuries to Minutes</vt:lpstr>
      <vt:lpstr>Solution: Centuries to Minutes</vt:lpstr>
      <vt:lpstr>Integer Literals</vt:lpstr>
      <vt:lpstr>Real Number Types</vt:lpstr>
      <vt:lpstr>What are Floating-Point Types?</vt:lpstr>
      <vt:lpstr>Floating-Point Numbers</vt:lpstr>
      <vt:lpstr>PI Precision – Example</vt:lpstr>
      <vt:lpstr>Rounding Floating-Point Numbers</vt:lpstr>
      <vt:lpstr>Problem: Circle Area (12 Digits Precision)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Elevator</vt:lpstr>
      <vt:lpstr>Boolean Type</vt:lpstr>
      <vt:lpstr>Problem: Special Numbers</vt:lpstr>
      <vt:lpstr>Solution: Special Numbers</vt:lpstr>
      <vt:lpstr>The Character Data Type</vt:lpstr>
      <vt:lpstr>Characters and Codes</vt:lpstr>
      <vt:lpstr>Problem: Triples of Latin Letters</vt:lpstr>
      <vt:lpstr>Solution: Triples of Latin Letters</vt:lpstr>
      <vt:lpstr>Escaping Characters</vt:lpstr>
      <vt:lpstr>Character Literals – Example</vt:lpstr>
      <vt:lpstr>The String Data Type</vt:lpstr>
      <vt:lpstr>Verbatim and Interpolated Strings</vt:lpstr>
      <vt:lpstr>Saying Hello – Examples</vt:lpstr>
      <vt:lpstr>Problem: Greeting by Name and Age</vt:lpstr>
      <vt:lpstr>Data Types</vt:lpstr>
      <vt:lpstr>Variables</vt:lpstr>
      <vt:lpstr>Naming Variables</vt:lpstr>
      <vt:lpstr>Variable Scope and Lifetime</vt:lpstr>
      <vt:lpstr>Variable Span</vt:lpstr>
      <vt:lpstr>Keep Variable Span Short</vt:lpstr>
      <vt:lpstr>Problem: Refactor Volume of Pyramid</vt:lpstr>
      <vt:lpstr>Problem: Refactor Special Numbers</vt:lpstr>
      <vt:lpstr>Variables</vt:lpstr>
      <vt:lpstr>Summary</vt:lpstr>
      <vt:lpstr>Programming Fundamentals – Data Types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Data-Types-and-Variables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120</cp:revision>
  <dcterms:created xsi:type="dcterms:W3CDTF">2014-01-02T17:00:34Z</dcterms:created>
  <dcterms:modified xsi:type="dcterms:W3CDTF">2018-01-22T08:46:18Z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