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5"/>
  </p:notesMasterIdLst>
  <p:handoutMasterIdLst>
    <p:handoutMasterId r:id="rId26"/>
  </p:handoutMasterIdLst>
  <p:sldIdLst>
    <p:sldId id="520" r:id="rId4"/>
    <p:sldId id="523" r:id="rId5"/>
    <p:sldId id="525" r:id="rId6"/>
    <p:sldId id="527" r:id="rId7"/>
    <p:sldId id="521" r:id="rId8"/>
    <p:sldId id="526" r:id="rId9"/>
    <p:sldId id="532" r:id="rId10"/>
    <p:sldId id="533" r:id="rId11"/>
    <p:sldId id="534" r:id="rId12"/>
    <p:sldId id="546" r:id="rId13"/>
    <p:sldId id="545" r:id="rId14"/>
    <p:sldId id="535" r:id="rId15"/>
    <p:sldId id="550" r:id="rId16"/>
    <p:sldId id="551" r:id="rId17"/>
    <p:sldId id="536" r:id="rId18"/>
    <p:sldId id="554" r:id="rId19"/>
    <p:sldId id="564" r:id="rId20"/>
    <p:sldId id="566" r:id="rId21"/>
    <p:sldId id="567" r:id="rId22"/>
    <p:sldId id="568" r:id="rId23"/>
    <p:sldId id="42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AEBFD-695D-4192-B2EE-6E147E4AB3F1}">
          <p14:sldIdLst/>
        </p14:section>
        <p14:section name="Array Algorithms" id="{C72F8AF1-AEC8-454C-BB9A-78D38FE1C4A2}">
          <p14:sldIdLst>
            <p14:sldId id="520"/>
            <p14:sldId id="523"/>
            <p14:sldId id="525"/>
            <p14:sldId id="527"/>
            <p14:sldId id="521"/>
            <p14:sldId id="526"/>
          </p14:sldIdLst>
        </p14:section>
        <p14:section name="Sorting Algorithms" id="{898B6091-D92E-44F9-AE59-C8C3AED9313E}">
          <p14:sldIdLst>
            <p14:sldId id="532"/>
            <p14:sldId id="533"/>
            <p14:sldId id="534"/>
            <p14:sldId id="546"/>
            <p14:sldId id="545"/>
            <p14:sldId id="535"/>
            <p14:sldId id="550"/>
            <p14:sldId id="551"/>
          </p14:sldIdLst>
        </p14:section>
        <p14:section name="List Algorithms" id="{6DAF12A8-5312-4169-AC17-F50F5EBE51CB}">
          <p14:sldIdLst>
            <p14:sldId id="536"/>
            <p14:sldId id="554"/>
            <p14:sldId id="564"/>
            <p14:sldId id="566"/>
            <p14:sldId id="567"/>
            <p14:sldId id="568"/>
          </p14:sldIdLst>
        </p14:section>
        <p14:section name="Conclusion" id="{29FE1FB9-2F3A-419B-9B7A-7E6C18D85EE6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5280" autoAdjust="0"/>
  </p:normalViewPr>
  <p:slideViewPr>
    <p:cSldViewPr>
      <p:cViewPr varScale="1">
        <p:scale>
          <a:sx n="111" d="100"/>
          <a:sy n="111" d="100"/>
        </p:scale>
        <p:origin x="31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3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4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5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5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26/" TargetMode="External"/><Relationship Id="rId2" Type="http://schemas.openxmlformats.org/officeDocument/2006/relationships/hyperlink" Target="https://judge.softuni.bg/Contests/Practice/Index/426#0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6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26/" TargetMode="External"/><Relationship Id="rId2" Type="http://schemas.openxmlformats.org/officeDocument/2006/relationships/hyperlink" Target="https://judge.softuni.bg/Contests/Practice/Index/426#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6#2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hyperlink" Target="http://visualgo.net/sor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Bubble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Bubble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68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Bubble Sort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364" y="914400"/>
            <a:ext cx="10528096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read input</a:t>
            </a:r>
          </a:p>
          <a:p>
            <a:pPr>
              <a:lnSpc>
                <a:spcPts val="26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swapped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dirty="0"/>
              <a:t>do</a:t>
            </a:r>
          </a:p>
          <a:p>
            <a:pPr>
              <a:lnSpc>
                <a:spcPts val="2600"/>
              </a:lnSpc>
            </a:pPr>
            <a:r>
              <a:rPr lang="en-US" dirty="0"/>
              <a:t>{</a:t>
            </a:r>
          </a:p>
          <a:p>
            <a:pPr>
              <a:lnSpc>
                <a:spcPts val="2600"/>
              </a:lnSpc>
            </a:pPr>
            <a:r>
              <a:rPr lang="en-US" dirty="0"/>
              <a:t>  swapped = false;</a:t>
            </a:r>
          </a:p>
          <a:p>
            <a:pPr>
              <a:lnSpc>
                <a:spcPts val="2600"/>
              </a:lnSpc>
            </a:pPr>
            <a:r>
              <a:rPr lang="en-US" dirty="0"/>
              <a:t>  for (int i = 0; i &lt; arr.Length - 1; i++)</a:t>
            </a:r>
          </a:p>
          <a:p>
            <a:pPr>
              <a:lnSpc>
                <a:spcPts val="2600"/>
              </a:lnSpc>
            </a:pPr>
            <a:r>
              <a:rPr lang="en-US" dirty="0"/>
              <a:t>  {</a:t>
            </a:r>
          </a:p>
          <a:p>
            <a:pPr>
              <a:lnSpc>
                <a:spcPts val="2600"/>
              </a:lnSpc>
            </a:pPr>
            <a:r>
              <a:rPr lang="en-US" dirty="0"/>
              <a:t>    if (arr[i] &gt; arr[i + 1])</a:t>
            </a:r>
          </a:p>
          <a:p>
            <a:pPr>
              <a:lnSpc>
                <a:spcPts val="2600"/>
              </a:lnSpc>
            </a:pPr>
            <a:r>
              <a:rPr lang="en-US" dirty="0"/>
              <a:t>    {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Swap(arr, i, i + 1);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write swap method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swapped = true;</a:t>
            </a:r>
          </a:p>
          <a:p>
            <a:pPr>
              <a:lnSpc>
                <a:spcPts val="2600"/>
              </a:lnSpc>
            </a:pPr>
            <a:r>
              <a:rPr lang="en-US" dirty="0"/>
              <a:t>    }</a:t>
            </a:r>
          </a:p>
          <a:p>
            <a:pPr>
              <a:lnSpc>
                <a:spcPts val="2600"/>
              </a:lnSpc>
            </a:pPr>
            <a:r>
              <a:rPr lang="en-US" dirty="0"/>
              <a:t>  }</a:t>
            </a:r>
          </a:p>
          <a:p>
            <a:pPr>
              <a:lnSpc>
                <a:spcPts val="2600"/>
              </a:lnSpc>
            </a:pPr>
            <a:r>
              <a:rPr lang="en-US" dirty="0"/>
              <a:t>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 (swapped)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print sorted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/>
              </a:rPr>
              <a:t>Insertion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Move the first unsorted element left to its place</a:t>
            </a:r>
          </a:p>
          <a:p>
            <a:pPr lvl="1"/>
            <a:r>
              <a:rPr lang="en-US" sz="30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2819400"/>
            <a:ext cx="5638800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/>
              <a:t>a program </a:t>
            </a:r>
            <a:r>
              <a:rPr lang="en-US" dirty="0"/>
              <a:t>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Insertion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55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Insertion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https://judge.softuni.bg/Contests/Practice/Index/426#4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524" y="1066800"/>
            <a:ext cx="1067977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firstUnsorted = 0; firstUnsorted &lt; arr.Length - 1; firstUnsorted++)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 = firstUnsorted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(i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 - 1] &gt; arr[i])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Swap(arr, i, i - 1);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Swap()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array</a:t>
            </a:r>
          </a:p>
        </p:txBody>
      </p:sp>
    </p:spTree>
    <p:extLst>
      <p:ext uri="{BB962C8B-B14F-4D97-AF65-F5344CB8AC3E}">
        <p14:creationId xmlns:p14="http://schemas.microsoft.com/office/powerpoint/2010/main" val="31995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List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Subset, Largest N elements,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46" y="1618848"/>
            <a:ext cx="589473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sort it using Insertion Sort into a result list.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Insertion Sort Using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0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https://judge.softuni.bg/Contests/Practice/Index/426#5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396" y="1371600"/>
            <a:ext cx="117348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arrIndex = 0; arrIndex &lt; arr.Length; arrIndex++)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inserted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currentElement = arr[arrIndex];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listIndex = 0; listIndex &lt; resultList.Count; listIndex++)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continued on next slide...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https://judge.softuni.bg/Contests/Practice/Index/426#5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997089"/>
            <a:ext cx="11734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currentListElement = resultList[listIndex];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(currentElement &lt;= currentListElement)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inserted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resultList.Insert(Math.Max(0, listIndex), 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(!inserted)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resultList.Add(currentElement);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resulting list</a:t>
            </a:r>
          </a:p>
        </p:txBody>
      </p:sp>
    </p:spTree>
    <p:extLst>
      <p:ext uri="{BB962C8B-B14F-4D97-AF65-F5344CB8AC3E}">
        <p14:creationId xmlns:p14="http://schemas.microsoft.com/office/powerpoint/2010/main" val="393715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https://judge.softuni.bg/Contests/Practice/Index/426#6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https://judge.softuni.bg/Contests/Practice/Index/426#0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https://judge.softuni.bg/Contests/Practice/Index/426#6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.Split().Select(int.Parse).ToArray();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array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40572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an array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its elements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elements using various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algorithms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to solve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problems</a:t>
            </a:r>
            <a:r>
              <a:rPr lang="en-US" dirty="0"/>
              <a:t> which</a:t>
            </a:r>
            <a:br>
              <a:rPr lang="en-US" dirty="0"/>
            </a:br>
            <a:r>
              <a:rPr lang="en-US" dirty="0"/>
              <a:t>require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dirty="0"/>
              <a:t> logic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can offer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that finds the smallest element in an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8612" y="2898609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27" y="2895600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08612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8612" y="39256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9 8 7 82 78 13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6727" y="39226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408612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49924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78 77 1268 43 9</a:t>
            </a:r>
            <a:endParaRPr lang="it-IT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46727" y="49894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08612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75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916" y="914400"/>
            <a:ext cx="109564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min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int.MaxValue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&lt; min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= arr[i];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https://judge.softuni.bg/Contests/Practice/Index/426#1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noProof="1"/>
              <a:t>Write a program which reverses an array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noProof="1"/>
              <a:t> using a second collection (like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noProof="1"/>
              <a:t>, etc…)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in Place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5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Reverse Array in 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14400"/>
            <a:ext cx="112900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arr = Console.ReadLine()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.Split()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.Select(int.Parse)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.ToArray();</a:t>
            </a:r>
          </a:p>
          <a:p>
            <a:endParaRPr lang="en-US" sz="2800" dirty="0"/>
          </a:p>
          <a:p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/ 2</a:t>
            </a:r>
            <a:r>
              <a:rPr lang="en-US" sz="2800" dirty="0"/>
              <a:t>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Console.WriteLine(string.Join(" ", arr));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increasing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06" y="2829055"/>
            <a:ext cx="4351013" cy="31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output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Canonicalizing</a:t>
            </a:r>
            <a:r>
              <a:rPr lang="en-US" dirty="0"/>
              <a:t> data – making data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uniquely</a:t>
            </a:r>
            <a:r>
              <a:rPr lang="en-US" dirty="0"/>
              <a:t> arranged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conjunction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dirty="0"/>
              <a:t>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992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3"/>
              </a:rPr>
              <a:t>Bubble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Swaps to neighbor elements when not in order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until</a:t>
            </a:r>
            <a:r>
              <a:rPr lang="en-US" sz="3000" dirty="0"/>
              <a:t> sorted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5181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1128</Words>
  <Application>Microsoft Office PowerPoint</Application>
  <PresentationFormat>Custom</PresentationFormat>
  <Paragraphs>234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 16x9</vt:lpstr>
      <vt:lpstr>1_SoftUni 16x9</vt:lpstr>
      <vt:lpstr>Problem: Array Contains Element</vt:lpstr>
      <vt:lpstr>Solution: Array Contains Element</vt:lpstr>
      <vt:lpstr>Problem: Smallest Element in Array</vt:lpstr>
      <vt:lpstr>Solution: Smallest Element in Array</vt:lpstr>
      <vt:lpstr>Problem: Reverse Array in Place</vt:lpstr>
      <vt:lpstr>Solution: Reverse Array in Place</vt:lpstr>
      <vt:lpstr>What is a Sorting Algorithm?</vt:lpstr>
      <vt:lpstr>Sorting – Example</vt:lpstr>
      <vt:lpstr>Bubble Sort</vt:lpstr>
      <vt:lpstr>Problem: Sort Array Using Bubble Sort</vt:lpstr>
      <vt:lpstr>Solution: Sort Array Using Bubble Sort</vt:lpstr>
      <vt:lpstr>Insertion Sort</vt:lpstr>
      <vt:lpstr>Problem: Sort Array Using Insertion Sort</vt:lpstr>
      <vt:lpstr>Solution: Sort Array Using Insertion Sort</vt:lpstr>
      <vt:lpstr>List Algorithms</vt:lpstr>
      <vt:lpstr>Problem: Insertion Sort Using List</vt:lpstr>
      <vt:lpstr>Solution: Insertion Sort Using List (1)</vt:lpstr>
      <vt:lpstr>Solution: Insertion Sort Using List (2)</vt:lpstr>
      <vt:lpstr>Problem: Largest N Elements</vt:lpstr>
      <vt:lpstr>Solution: Largest N Elements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List Algorithms</dc:title>
  <dc:subject>Programming Fundamentals Extended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2017-07-17T12:15:16Z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