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3" r:id="rId3"/>
  </p:sldMasterIdLst>
  <p:notesMasterIdLst>
    <p:notesMasterId r:id="rId34"/>
  </p:notesMasterIdLst>
  <p:handoutMasterIdLst>
    <p:handoutMasterId r:id="rId35"/>
  </p:handoutMasterIdLst>
  <p:sldIdLst>
    <p:sldId id="394" r:id="rId4"/>
    <p:sldId id="529" r:id="rId5"/>
    <p:sldId id="493" r:id="rId6"/>
    <p:sldId id="494" r:id="rId7"/>
    <p:sldId id="495" r:id="rId8"/>
    <p:sldId id="523" r:id="rId9"/>
    <p:sldId id="524" r:id="rId10"/>
    <p:sldId id="530" r:id="rId11"/>
    <p:sldId id="531" r:id="rId12"/>
    <p:sldId id="532" r:id="rId13"/>
    <p:sldId id="519" r:id="rId14"/>
    <p:sldId id="533" r:id="rId15"/>
    <p:sldId id="521" r:id="rId16"/>
    <p:sldId id="496" r:id="rId17"/>
    <p:sldId id="497" r:id="rId18"/>
    <p:sldId id="498" r:id="rId19"/>
    <p:sldId id="525" r:id="rId20"/>
    <p:sldId id="526" r:id="rId21"/>
    <p:sldId id="499" r:id="rId22"/>
    <p:sldId id="534" r:id="rId23"/>
    <p:sldId id="501" r:id="rId24"/>
    <p:sldId id="503" r:id="rId25"/>
    <p:sldId id="504" r:id="rId26"/>
    <p:sldId id="505" r:id="rId27"/>
    <p:sldId id="506" r:id="rId28"/>
    <p:sldId id="507" r:id="rId29"/>
    <p:sldId id="535" r:id="rId30"/>
    <p:sldId id="536" r:id="rId31"/>
    <p:sldId id="352" r:id="rId32"/>
    <p:sldId id="528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671068-C552-45AA-841F-018D0F23D87D}">
          <p14:sldIdLst>
            <p14:sldId id="394"/>
            <p14:sldId id="529"/>
            <p14:sldId id="493"/>
          </p14:sldIdLst>
        </p14:section>
        <p14:section name="File Class in .NET" id="{664A33B8-C012-4BFD-A61F-5CCE3A81B897}">
          <p14:sldIdLst>
            <p14:sldId id="494"/>
            <p14:sldId id="495"/>
            <p14:sldId id="523"/>
            <p14:sldId id="524"/>
            <p14:sldId id="530"/>
            <p14:sldId id="531"/>
            <p14:sldId id="532"/>
            <p14:sldId id="519"/>
            <p14:sldId id="533"/>
            <p14:sldId id="521"/>
          </p14:sldIdLst>
        </p14:section>
        <p14:section name="Directory Class in .NET" id="{072A57DB-7E8E-44C9-AB4B-DE5AACFD56AF}">
          <p14:sldIdLst>
            <p14:sldId id="496"/>
            <p14:sldId id="497"/>
            <p14:sldId id="498"/>
            <p14:sldId id="525"/>
            <p14:sldId id="526"/>
          </p14:sldIdLst>
        </p14:section>
        <p14:section name="Exceptions - Overview" id="{476F1635-099B-4FBA-A084-061C3FD556D1}">
          <p14:sldIdLst>
            <p14:sldId id="499"/>
            <p14:sldId id="534"/>
            <p14:sldId id="501"/>
          </p14:sldIdLst>
        </p14:section>
        <p14:section name="Handling Exceptions" id="{FC40CCAC-B68A-4E72-81A0-A9791EE84889}">
          <p14:sldIdLst>
            <p14:sldId id="503"/>
            <p14:sldId id="504"/>
            <p14:sldId id="505"/>
            <p14:sldId id="506"/>
            <p14:sldId id="507"/>
            <p14:sldId id="535"/>
            <p14:sldId id="536"/>
            <p14:sldId id="352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in Nakov" initials="SN" lastIdx="0" clrIdx="0">
    <p:extLst>
      <p:ext uri="{19B8F6BF-5375-455C-9EA6-DF929625EA0E}">
        <p15:presenceInfo xmlns:p15="http://schemas.microsoft.com/office/powerpoint/2012/main" userId="Svetlin Na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D3B"/>
    <a:srgbClr val="E85C0E"/>
    <a:srgbClr val="FF6600"/>
    <a:srgbClr val="603A14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595" autoAdjust="0"/>
  </p:normalViewPr>
  <p:slideViewPr>
    <p:cSldViewPr>
      <p:cViewPr varScale="1">
        <p:scale>
          <a:sx n="61" d="100"/>
          <a:sy n="61" d="100"/>
        </p:scale>
        <p:origin x="78" y="12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540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0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353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20DFF-BB92-4114-9F67-FA76F92D8BE7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206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13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83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DB17E8-3CA4-4ECA-A466-92E529222AEA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3730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067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1584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911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008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7/23/2017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7.png"/><Relationship Id="rId14" Type="http://schemas.openxmlformats.org/officeDocument/2006/relationships/hyperlink" Target="http://www.telenor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805249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Files, Directories, Exceptions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010322"/>
            <a:ext cx="8125251" cy="1301838"/>
          </a:xfrm>
        </p:spPr>
        <p:txBody>
          <a:bodyPr>
            <a:normAutofit/>
          </a:bodyPr>
          <a:lstStyle/>
          <a:p>
            <a:r>
              <a:rPr lang="en-US" dirty="0"/>
              <a:t>Working with the File System and</a:t>
            </a:r>
            <a:br>
              <a:rPr lang="en-US" dirty="0"/>
            </a:br>
            <a:r>
              <a:rPr lang="en-US" dirty="0"/>
              <a:t>Handling Runtime Exceptions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79132" y="46810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79133" y="51509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79132" y="55561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79132" y="58966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70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74387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8693" y="3879786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634141" y="3979589"/>
            <a:ext cx="787395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D8602C-8E9B-44D9-AE61-43A86B400A52}"/>
              </a:ext>
            </a:extLst>
          </p:cNvPr>
          <p:cNvGrpSpPr/>
          <p:nvPr/>
        </p:nvGrpSpPr>
        <p:grpSpPr>
          <a:xfrm>
            <a:off x="7249975" y="3522899"/>
            <a:ext cx="4309330" cy="2838689"/>
            <a:chOff x="7249975" y="3522899"/>
            <a:chExt cx="4309330" cy="283868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0452" y="3732744"/>
              <a:ext cx="3994391" cy="24682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7C99AC-2FD4-400F-A374-13E52415A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440623">
              <a:off x="7249975" y="3522899"/>
              <a:ext cx="978330" cy="129503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3407F8-DA42-4201-A8D1-9F12490F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310274">
              <a:off x="10435516" y="3552952"/>
              <a:ext cx="1123789" cy="11237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55898DDD-2866-4C7C-BBD6-13687C1B2A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9294812" y="5100826"/>
              <a:ext cx="1263407" cy="1260762"/>
            </a:xfrm>
            <a:prstGeom prst="roundRect">
              <a:avLst>
                <a:gd name="adj" fmla="val 5794"/>
              </a:avLst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5E006F-BAF4-4659-960F-5792C65480AE}"/>
                </a:ext>
              </a:extLst>
            </p:cNvPr>
            <p:cNvSpPr txBox="1"/>
            <p:nvPr/>
          </p:nvSpPr>
          <p:spPr>
            <a:xfrm rot="319211">
              <a:off x="8166443" y="5298056"/>
              <a:ext cx="10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18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input.txt</a:t>
            </a:r>
            <a:r>
              <a:rPr lang="en-US" dirty="0"/>
              <a:t> line by line</a:t>
            </a:r>
          </a:p>
          <a:p>
            <a:pPr lvl="1"/>
            <a:r>
              <a:rPr lang="en-US" dirty="0"/>
              <a:t>Insert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line numbers </a:t>
            </a:r>
            <a:r>
              <a:rPr lang="en-US" dirty="0"/>
              <a:t>in front of each line (start by 1)</a:t>
            </a:r>
          </a:p>
          <a:p>
            <a:pPr lvl="1"/>
            <a:r>
              <a:rPr lang="en-US" dirty="0"/>
              <a:t>Write the result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Insert Line Numbers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3412" y="3508011"/>
            <a:ext cx="3286048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fifth line</a:t>
            </a:r>
            <a:endParaRPr lang="bg-BG" sz="280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408612" y="4609867"/>
            <a:ext cx="614972" cy="375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E3505D-8BE9-4762-B49E-A898400A8E8E}"/>
              </a:ext>
            </a:extLst>
          </p:cNvPr>
          <p:cNvSpPr txBox="1">
            <a:spLocks/>
          </p:cNvSpPr>
          <p:nvPr/>
        </p:nvSpPr>
        <p:spPr>
          <a:xfrm>
            <a:off x="6242736" y="3508011"/>
            <a:ext cx="3585476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1. first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2. second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3. third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4. fourth line</a:t>
            </a:r>
          </a:p>
          <a:p>
            <a:pPr fontAlgn="t">
              <a:lnSpc>
                <a:spcPct val="110000"/>
              </a:lnSpc>
            </a:pPr>
            <a:r>
              <a:rPr lang="en-US" sz="2800" dirty="0">
                <a:effectLst/>
              </a:rPr>
              <a:t>5. fifth line</a:t>
            </a:r>
            <a:endParaRPr lang="bg-BG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710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Line Numbers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4" y="1592831"/>
            <a:ext cx="10667998" cy="25572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/>
              <a:t>string[] lines </a:t>
            </a:r>
            <a:r>
              <a:rPr lang="en-US" sz="3000"/>
              <a:t>=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3000"/>
              <a:t>("input.txt");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/>
              <a:t>var numberedLines = lines.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3000"/>
              <a:t>(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/>
              <a:t>  (line, index) =&gt; $"{index+1}. {line}");</a:t>
            </a:r>
            <a:endParaRPr lang="en-US" sz="3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3000"/>
              <a:t>("output.txt", numberedLines);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7493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3200" dirty="0"/>
              <a:t> a list of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sz="3200" dirty="0"/>
              <a:t> from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words.txt</a:t>
            </a:r>
            <a:r>
              <a:rPr lang="en-US" sz="3200" dirty="0"/>
              <a:t> and find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how many times </a:t>
            </a:r>
            <a:r>
              <a:rPr lang="en-US" sz="3200" dirty="0"/>
              <a:t>each word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occurs</a:t>
            </a:r>
            <a:r>
              <a:rPr lang="en-US" sz="3200" dirty="0"/>
              <a:t> (as case-insensitive) in a text file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text.txt</a:t>
            </a:r>
            <a:r>
              <a:rPr lang="en-US" sz="32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Write</a:t>
            </a:r>
            <a:r>
              <a:rPr lang="en-US" sz="3000" dirty="0"/>
              <a:t> the results in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results.txt</a:t>
            </a:r>
            <a:endParaRPr lang="en-US" sz="3000" b="1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n-US" sz="3000" dirty="0"/>
              <a:t> the words by frequency in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descending order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Count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A9891B-67A6-419F-8373-74C39BB1DBD4}"/>
              </a:ext>
            </a:extLst>
          </p:cNvPr>
          <p:cNvGrpSpPr/>
          <p:nvPr/>
        </p:nvGrpSpPr>
        <p:grpSpPr>
          <a:xfrm>
            <a:off x="628404" y="3664038"/>
            <a:ext cx="10876207" cy="1326107"/>
            <a:chOff x="628404" y="3664038"/>
            <a:chExt cx="10876207" cy="1326107"/>
          </a:xfrm>
        </p:grpSpPr>
        <p:sp>
          <p:nvSpPr>
            <p:cNvPr id="15" name="Text Placeholder 5"/>
            <p:cNvSpPr txBox="1">
              <a:spLocks/>
            </p:cNvSpPr>
            <p:nvPr/>
          </p:nvSpPr>
          <p:spPr>
            <a:xfrm>
              <a:off x="628404" y="3664038"/>
              <a:ext cx="10876207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-I was quick to judge him, but it wasn't his fault.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-Is this some kind of joke?! Is it?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-Quick, hide here…It is safer.</a:t>
              </a:r>
              <a:endParaRPr lang="bg-BG" sz="1200" b="0" dirty="0">
                <a:effectLst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B2DD831-AE2D-4C5A-8765-6BFD778697A8}"/>
                </a:ext>
              </a:extLst>
            </p:cNvPr>
            <p:cNvSpPr txBox="1"/>
            <p:nvPr/>
          </p:nvSpPr>
          <p:spPr>
            <a:xfrm>
              <a:off x="9766412" y="4475407"/>
              <a:ext cx="1738199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text.txt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D1035-31F3-4DAF-A5C2-1CD3C035F8AA}"/>
              </a:ext>
            </a:extLst>
          </p:cNvPr>
          <p:cNvGrpSpPr/>
          <p:nvPr/>
        </p:nvGrpSpPr>
        <p:grpSpPr>
          <a:xfrm>
            <a:off x="628404" y="5392491"/>
            <a:ext cx="4441813" cy="956775"/>
            <a:chOff x="628404" y="5392491"/>
            <a:chExt cx="4441813" cy="956775"/>
          </a:xfrm>
        </p:grpSpPr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628404" y="5392491"/>
              <a:ext cx="4441813" cy="95677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quick is fault</a:t>
              </a:r>
              <a:endParaRPr lang="bg-BG" dirty="0">
                <a:effectLst/>
              </a:endParaRPr>
            </a:p>
            <a:p>
              <a:endParaRPr lang="bg-BG" dirty="0">
                <a:effectLst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D5AB24-6FC9-4667-8E3C-DAD23E90C578}"/>
                </a:ext>
              </a:extLst>
            </p:cNvPr>
            <p:cNvSpPr txBox="1"/>
            <p:nvPr/>
          </p:nvSpPr>
          <p:spPr>
            <a:xfrm>
              <a:off x="3275011" y="5834528"/>
              <a:ext cx="1795206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words.txt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B59F9E-E7CC-49CA-9EEC-AC2DA2FB10AF}"/>
              </a:ext>
            </a:extLst>
          </p:cNvPr>
          <p:cNvGrpSpPr/>
          <p:nvPr/>
        </p:nvGrpSpPr>
        <p:grpSpPr>
          <a:xfrm>
            <a:off x="6705216" y="5189662"/>
            <a:ext cx="4799395" cy="1326105"/>
            <a:chOff x="6705216" y="5189662"/>
            <a:chExt cx="4799395" cy="1326105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6705216" y="5189662"/>
              <a:ext cx="4799395" cy="13261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dirty="0">
                  <a:effectLst/>
                </a:rPr>
                <a:t>is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3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quick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2</a:t>
              </a:r>
              <a:endParaRPr lang="bg-BG" dirty="0">
                <a:effectLst/>
              </a:endParaRPr>
            </a:p>
            <a:p>
              <a:r>
                <a:rPr lang="en-US" dirty="0">
                  <a:effectLst/>
                </a:rPr>
                <a:t>fault -</a:t>
              </a:r>
              <a:r>
                <a:rPr lang="bg-BG" dirty="0">
                  <a:effectLst/>
                </a:rPr>
                <a:t>&gt;</a:t>
              </a:r>
              <a:r>
                <a:rPr lang="en-US" dirty="0">
                  <a:effectLst/>
                </a:rPr>
                <a:t> 1</a:t>
              </a:r>
              <a:endParaRPr lang="bg-BG" sz="1800" dirty="0">
                <a:effectLst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0375B-A778-4D2B-93BD-3F5393C2548B}"/>
                </a:ext>
              </a:extLst>
            </p:cNvPr>
            <p:cNvSpPr txBox="1"/>
            <p:nvPr/>
          </p:nvSpPr>
          <p:spPr>
            <a:xfrm>
              <a:off x="9311640" y="6001029"/>
              <a:ext cx="2192971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08000" tIns="72000" rIns="108000" bIns="72000" rtlCol="0">
              <a:spAutoFit/>
            </a:bodyPr>
            <a:lstStyle>
              <a:defPPr>
                <a:defRPr lang="en-US"/>
              </a:defPPr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b="1">
                  <a:solidFill>
                    <a:srgbClr val="FBEEDC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results.txt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B2C17-FB24-49AC-AF01-B4A732EEC2F9}"/>
              </a:ext>
            </a:extLst>
          </p:cNvPr>
          <p:cNvGrpSpPr/>
          <p:nvPr/>
        </p:nvGrpSpPr>
        <p:grpSpPr>
          <a:xfrm>
            <a:off x="5508210" y="5181600"/>
            <a:ext cx="944987" cy="1181768"/>
            <a:chOff x="5508210" y="5333999"/>
            <a:chExt cx="944987" cy="1181768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A652099D-4DA7-485D-B1BA-0C7FE99197C0}"/>
                </a:ext>
              </a:extLst>
            </p:cNvPr>
            <p:cNvSpPr/>
            <p:nvPr/>
          </p:nvSpPr>
          <p:spPr>
            <a:xfrm flipV="1">
              <a:off x="5508210" y="5333999"/>
              <a:ext cx="944986" cy="625971"/>
            </a:xfrm>
            <a:prstGeom prst="bentArrow">
              <a:avLst>
                <a:gd name="adj1" fmla="val 36362"/>
                <a:gd name="adj2" fmla="val 34739"/>
                <a:gd name="adj3" fmla="val 36362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3" name="Arrow: Right 12"/>
            <p:cNvSpPr/>
            <p:nvPr/>
          </p:nvSpPr>
          <p:spPr>
            <a:xfrm>
              <a:off x="5508211" y="6043598"/>
              <a:ext cx="944986" cy="4721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92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181321"/>
            <a:ext cx="10820400" cy="51617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05000"/>
              </a:lnSpc>
            </a:pPr>
            <a:r>
              <a:rPr lang="en-US" dirty="0"/>
              <a:t>string[] words =</a:t>
            </a:r>
          </a:p>
          <a:p>
            <a:pPr>
              <a:lnSpc>
                <a:spcPct val="105000"/>
              </a:lnSpc>
            </a:pPr>
            <a:r>
              <a:rPr lang="en-US" dirty="0"/>
              <a:t> 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("words.txt").ToLower().Split();</a:t>
            </a:r>
          </a:p>
          <a:p>
            <a:pPr>
              <a:lnSpc>
                <a:spcPct val="105000"/>
              </a:lnSpc>
            </a:pPr>
            <a:r>
              <a:rPr lang="en-US" dirty="0"/>
              <a:t>string[] text = File.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dirty="0"/>
              <a:t>("input.txt").ToLower()</a:t>
            </a:r>
          </a:p>
          <a:p>
            <a:pPr>
              <a:lnSpc>
                <a:spcPct val="105000"/>
              </a:lnSpc>
            </a:pPr>
            <a:r>
              <a:rPr lang="en-US" dirty="0"/>
              <a:t>  .Split(new char[] {'\n','\r',' ', '.', ',', '!', '?', '-'},</a:t>
            </a:r>
          </a:p>
          <a:p>
            <a:pPr>
              <a:lnSpc>
                <a:spcPct val="105000"/>
              </a:lnSpc>
            </a:pPr>
            <a:r>
              <a:rPr lang="en-US" dirty="0"/>
              <a:t>   StringSplitOptions.RemoveEmptyEntries);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var wordCount = new Dictionary&lt;string, int&gt;();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words)</a:t>
            </a:r>
          </a:p>
          <a:p>
            <a:pPr>
              <a:lnSpc>
                <a:spcPct val="105000"/>
              </a:lnSpc>
            </a:pPr>
            <a:r>
              <a:rPr lang="en-US" dirty="0"/>
              <a:t>  wordCount[word] = 0;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/>
              <a:t>foreach (string word in text)</a:t>
            </a:r>
          </a:p>
          <a:p>
            <a:pPr>
              <a:lnSpc>
                <a:spcPct val="105000"/>
              </a:lnSpc>
            </a:pPr>
            <a:r>
              <a:rPr lang="en-US" dirty="0"/>
              <a:t>  if (wordCount.ContainsKey(word))</a:t>
            </a:r>
          </a:p>
          <a:p>
            <a:pPr>
              <a:lnSpc>
                <a:spcPct val="105000"/>
              </a:lnSpc>
            </a:pPr>
            <a:r>
              <a:rPr lang="en-US" dirty="0"/>
              <a:t>    wordCount[word]++;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Write the output (sorted) to a text file "results.txt"</a:t>
            </a:r>
          </a:p>
        </p:txBody>
      </p:sp>
    </p:spTree>
    <p:extLst>
      <p:ext uri="{BB962C8B-B14F-4D97-AF65-F5344CB8AC3E}">
        <p14:creationId xmlns:p14="http://schemas.microsoft.com/office/powerpoint/2010/main" val="290085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91236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Directory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/>
              <a:t>.NET API for Working with Directories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024D-F26A-41C5-8680-1EF1AA5CB2D1}"/>
              </a:ext>
            </a:extLst>
          </p:cNvPr>
          <p:cNvGrpSpPr/>
          <p:nvPr/>
        </p:nvGrpSpPr>
        <p:grpSpPr>
          <a:xfrm>
            <a:off x="733848" y="1447800"/>
            <a:ext cx="10363200" cy="3012501"/>
            <a:chOff x="836612" y="1447800"/>
            <a:chExt cx="10363200" cy="30125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4106" y="1447800"/>
              <a:ext cx="5943857" cy="3012501"/>
            </a:xfrm>
            <a:prstGeom prst="rect">
              <a:avLst/>
            </a:prstGeom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8266E0-1A85-45AB-ABF0-3573ABAE7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8446" y="1962479"/>
              <a:ext cx="1751366" cy="190100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2DAA2FD-407D-40A6-9216-AE3EB119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12" y="1978606"/>
              <a:ext cx="1933209" cy="19332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21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directory (with all its subdirectories at the specified path), unless they already exists: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Deleting a directory (with its contents):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/>
              <a:t>Moving a file or directory to a new location: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Directory Operations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2449042"/>
            <a:ext cx="10653602" cy="6751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.CreateDirectory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3973042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.Delete</a:t>
            </a:r>
            <a:r>
              <a:rPr lang="en-US" sz="2800"/>
              <a:t>("TestFolder", true);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0412" y="5556315"/>
            <a:ext cx="1065360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.Move</a:t>
            </a:r>
            <a:r>
              <a:rPr lang="en-US" sz="2800"/>
              <a:t>("Test", "New 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GetFiles()</a:t>
            </a:r>
            <a:r>
              <a:rPr lang="en-US" dirty="0"/>
              <a:t> – returns the names of files (including their paths) in the specified directory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GetDirectories()</a:t>
            </a:r>
            <a:r>
              <a:rPr lang="en-US" dirty="0"/>
              <a:t> – returns the names of subdirectories (including their paths) in the specified directory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Directory Contents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0207" y="2382520"/>
            <a:ext cx="10820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filesInDir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/>
              <a:t>  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Directory.GetFiles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953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</a:t>
            </a:r>
            <a:r>
              <a:rPr lang="en-US" sz="2800"/>
              <a:t>[] subDirs =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  Directory.GetDirectories</a:t>
            </a:r>
            <a:r>
              <a:rPr lang="en-US" sz="2800"/>
              <a:t>("TestFolder");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 folder named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TestFolder</a:t>
            </a:r>
            <a:endParaRPr lang="en-US" noProof="1">
              <a:latin typeface="Consolas" panose="020B0609020204030204" pitchFamily="49" charset="0"/>
            </a:endParaRPr>
          </a:p>
          <a:p>
            <a:r>
              <a:rPr lang="en-US" dirty="0"/>
              <a:t>Calculate the size of all files in the folder (without subfolders)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Print the result in a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output.txt</a:t>
            </a:r>
            <a:r>
              <a:rPr lang="en-US" dirty="0"/>
              <a:t>"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Megabytes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Folder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D761C1-FE9A-4764-8A9F-5ECACD3CD0CD}"/>
              </a:ext>
            </a:extLst>
          </p:cNvPr>
          <p:cNvGrpSpPr/>
          <p:nvPr/>
        </p:nvGrpSpPr>
        <p:grpSpPr>
          <a:xfrm>
            <a:off x="3921124" y="3962400"/>
            <a:ext cx="4343400" cy="1482659"/>
            <a:chOff x="3921124" y="4084095"/>
            <a:chExt cx="4343400" cy="1482659"/>
          </a:xfrm>
        </p:grpSpPr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3921124" y="4084095"/>
              <a:ext cx="4343400" cy="710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algn="ctr"/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effectLst/>
                </a:rPr>
                <a:t>output.txt</a:t>
              </a:r>
              <a:endParaRPr lang="bg-BG" dirty="0">
                <a:solidFill>
                  <a:schemeClr val="tx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DAA6B28F-1B72-4FA0-AC8B-000DA59F6FA1}"/>
                </a:ext>
              </a:extLst>
            </p:cNvPr>
            <p:cNvSpPr txBox="1">
              <a:spLocks/>
            </p:cNvSpPr>
            <p:nvPr/>
          </p:nvSpPr>
          <p:spPr>
            <a:xfrm>
              <a:off x="3921124" y="4794647"/>
              <a:ext cx="4343400" cy="7721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3600" dirty="0">
                  <a:effectLst/>
                </a:rPr>
                <a:t>5.16173839569092</a:t>
              </a:r>
              <a:endParaRPr lang="bg-BG" sz="280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16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Folder Size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1383609"/>
            <a:ext cx="10515600" cy="47885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files = Directory.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GetFiles</a:t>
            </a:r>
            <a:r>
              <a:rPr lang="en-US" sz="2800" dirty="0"/>
              <a:t>("TestFolder");</a:t>
            </a:r>
          </a:p>
          <a:p>
            <a:r>
              <a:rPr lang="en-US" sz="2800" dirty="0"/>
              <a:t>double sum = 0;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foreach (string file in files)  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800" dirty="0"/>
              <a:t> fileInfo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FileInfo(file</a:t>
            </a:r>
            <a:r>
              <a:rPr lang="en-US" sz="2800" dirty="0"/>
              <a:t>);</a:t>
            </a:r>
          </a:p>
          <a:p>
            <a:r>
              <a:rPr lang="en-US" sz="2800" dirty="0"/>
              <a:t>  sum +=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fileInfo.Length</a:t>
            </a:r>
            <a:r>
              <a:rPr lang="en-US" sz="2800" dirty="0"/>
              <a:t>;</a:t>
            </a:r>
          </a:p>
          <a:p>
            <a:r>
              <a:rPr lang="en-US" sz="2800" dirty="0"/>
              <a:t>}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sum = sum / 1024 / 1024;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File.WriteAllText("оutput.txt", sum.ToString());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4724400"/>
            <a:ext cx="10820400" cy="820600"/>
          </a:xfrm>
        </p:spPr>
        <p:txBody>
          <a:bodyPr/>
          <a:lstStyle/>
          <a:p>
            <a:r>
              <a:rPr lang="en-US" dirty="0"/>
              <a:t>Exceptions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5602568"/>
            <a:ext cx="10820400" cy="719034"/>
          </a:xfrm>
        </p:spPr>
        <p:txBody>
          <a:bodyPr/>
          <a:lstStyle/>
          <a:p>
            <a:r>
              <a:rPr lang="en-US" dirty="0"/>
              <a:t>Signaling about and Handling Runtime Errors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A1E052-2048-4E98-A626-D72C1142F246}"/>
              </a:ext>
            </a:extLst>
          </p:cNvPr>
          <p:cNvGrpSpPr/>
          <p:nvPr/>
        </p:nvGrpSpPr>
        <p:grpSpPr>
          <a:xfrm>
            <a:off x="1246186" y="1143000"/>
            <a:ext cx="9696451" cy="3257753"/>
            <a:chOff x="760412" y="907644"/>
            <a:chExt cx="9696451" cy="32577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5747D-7CA2-4CDA-9BE0-5A813D5D7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1669847"/>
              <a:ext cx="9696451" cy="2495550"/>
            </a:xfrm>
            <a:prstGeom prst="roundRect">
              <a:avLst>
                <a:gd name="adj" fmla="val 1888"/>
              </a:avLst>
            </a:prstGeom>
          </p:spPr>
        </p:pic>
        <p:pic>
          <p:nvPicPr>
            <p:cNvPr id="624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0380" y="907644"/>
              <a:ext cx="2393058" cy="2393058"/>
            </a:xfrm>
            <a:prstGeom prst="roundRect">
              <a:avLst>
                <a:gd name="adj" fmla="val 5794"/>
              </a:avLst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074197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600" dirty="0"/>
              <a:t> Operations</a:t>
            </a:r>
          </a:p>
          <a:p>
            <a:pPr marL="442913" indent="-442913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Directory</a:t>
            </a:r>
            <a:r>
              <a:rPr lang="en-US" sz="3600" dirty="0"/>
              <a:t> Operations</a:t>
            </a:r>
            <a:endParaRPr lang="bg-BG" sz="3600" dirty="0"/>
          </a:p>
          <a:p>
            <a:pPr marL="452438" indent="-452438">
              <a:lnSpc>
                <a:spcPct val="150000"/>
              </a:lnSpc>
              <a:buFontTx/>
              <a:buAutoNum type="arabicPeriod"/>
            </a:pPr>
            <a:r>
              <a:rPr lang="en-US" sz="3600" dirty="0"/>
              <a:t>What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600" dirty="0"/>
              <a:t>?</a:t>
            </a:r>
          </a:p>
          <a:p>
            <a:pPr marL="452438" indent="-452438">
              <a:lnSpc>
                <a:spcPct val="150000"/>
              </a:lnSpc>
              <a:buFontTx/>
              <a:buAutoNum type="arabicPeriod"/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Handling</a:t>
            </a:r>
            <a:r>
              <a:rPr lang="en-US" sz="3600" dirty="0"/>
              <a:t> Exceptions</a:t>
            </a:r>
            <a:endParaRPr lang="bg-BG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745748"/>
            <a:ext cx="3429000" cy="4421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B0F11-9ABF-43A8-B079-96B2755C2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844">
            <a:off x="10022297" y="1406010"/>
            <a:ext cx="1295505" cy="129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D5825-3B8E-443A-8C32-EB3D65AC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93330">
            <a:off x="6557768" y="1305807"/>
            <a:ext cx="1193223" cy="157949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9A4A9CB-C958-4641-ABEB-648C7F0B8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t="3235" r="3137" b="3235"/>
          <a:stretch/>
        </p:blipFill>
        <p:spPr bwMode="auto">
          <a:xfrm rot="220600">
            <a:off x="5985048" y="3523029"/>
            <a:ext cx="1389748" cy="1386838"/>
          </a:xfrm>
          <a:prstGeom prst="roundRect">
            <a:avLst>
              <a:gd name="adj" fmla="val 5794"/>
            </a:avLst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91914-963D-4C6D-A06C-F596935EE833}"/>
              </a:ext>
            </a:extLst>
          </p:cNvPr>
          <p:cNvSpPr txBox="1"/>
          <p:nvPr/>
        </p:nvSpPr>
        <p:spPr>
          <a:xfrm rot="319211">
            <a:off x="6044001" y="5437388"/>
            <a:ext cx="193854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try-catch</a:t>
            </a:r>
          </a:p>
        </p:txBody>
      </p:sp>
    </p:spTree>
    <p:extLst>
      <p:ext uri="{BB962C8B-B14F-4D97-AF65-F5344CB8AC3E}">
        <p14:creationId xmlns:p14="http://schemas.microsoft.com/office/powerpoint/2010/main" val="34185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Exceptions </a:t>
            </a:r>
            <a:r>
              <a:rPr lang="en-US" dirty="0"/>
              <a:t>are a powerful mechanism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centralized handling of errors </a:t>
            </a:r>
            <a:r>
              <a:rPr lang="en-US" dirty="0"/>
              <a:t>and unusual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Raised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</a:t>
            </a:r>
            <a:r>
              <a:rPr lang="en-US" dirty="0"/>
              <a:t>, when a problem occurs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caught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handled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98" y="3810000"/>
            <a:ext cx="9696451" cy="2495550"/>
          </a:xfrm>
          <a:prstGeom prst="roundRect">
            <a:avLst>
              <a:gd name="adj" fmla="val 1888"/>
            </a:avLst>
          </a:prstGeom>
        </p:spPr>
      </p:pic>
    </p:spTree>
    <p:extLst>
      <p:ext uri="{BB962C8B-B14F-4D97-AF65-F5344CB8AC3E}">
        <p14:creationId xmlns:p14="http://schemas.microsoft.com/office/powerpoint/2010/main" val="3684653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</a:t>
            </a:r>
            <a:r>
              <a:rPr lang="ru-RU" dirty="0"/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dirty="0"/>
              <a:t> </a:t>
            </a:r>
            <a:r>
              <a:rPr lang="en-US" dirty="0"/>
              <a:t>class is base for all exceptions in .NET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en-US" dirty="0"/>
              <a:t>Holds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r>
              <a:rPr lang="en-US" dirty="0"/>
              <a:t> about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problem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</a:t>
            </a:r>
            <a:r>
              <a:rPr lang="en-US" dirty="0"/>
              <a:t>problem description (text)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</a:t>
            </a:r>
            <a:r>
              <a:rPr lang="en-US" dirty="0"/>
              <a:t>snapshot of the stack</a:t>
            </a:r>
            <a:endParaRPr lang="ru-RU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en-US" dirty="0"/>
              <a:t> Class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8394B-721A-4680-8827-A0C27661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3" y="3878323"/>
            <a:ext cx="11080776" cy="2598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297E8-C8E7-4349-809C-FA68EDB1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132" y="1874519"/>
            <a:ext cx="4096236" cy="27847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3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176" y="54597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7264400" algn="l"/>
              </a:tabLst>
            </a:pPr>
            <a:r>
              <a:rPr lang="en-US" dirty="0"/>
              <a:t>Handling Exceptions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A6EAD7-E63A-4D7D-B83A-0B4C97C92C23}"/>
              </a:ext>
            </a:extLst>
          </p:cNvPr>
          <p:cNvGrpSpPr/>
          <p:nvPr/>
        </p:nvGrpSpPr>
        <p:grpSpPr>
          <a:xfrm>
            <a:off x="1979613" y="1371600"/>
            <a:ext cx="8229600" cy="3820886"/>
            <a:chOff x="2435246" y="1730100"/>
            <a:chExt cx="7318333" cy="33977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6C67D8-D24D-4C48-8EDC-8B53ABD69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5246" y="1730100"/>
              <a:ext cx="7318333" cy="3397799"/>
            </a:xfrm>
            <a:prstGeom prst="roundRect">
              <a:avLst>
                <a:gd name="adj" fmla="val 1118"/>
              </a:avLst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521" y="3138055"/>
              <a:ext cx="1801091" cy="1801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73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exceptions: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3436" y="2133600"/>
            <a:ext cx="10518776" cy="36625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catch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if any type of exception occurs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8332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901D5E-D0BD-45FF-B021-B08EB7BF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Catching a certain exception types only:</a:t>
            </a:r>
          </a:p>
          <a:p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</a:t>
            </a:r>
            <a:r>
              <a:rPr lang="en-US" dirty="0"/>
              <a:t> Statement (2)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836613" y="2310348"/>
            <a:ext cx="10515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FormatException formatException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execute only if format exception occurs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Ensures execution of given block in all cases</a:t>
            </a:r>
          </a:p>
          <a:p>
            <a:pPr lvl="1"/>
            <a:r>
              <a:rPr lang="en-US" dirty="0"/>
              <a:t>When exception is raised or not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/>
              <a:t> block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2400"/>
              </a:spcBef>
            </a:pPr>
            <a:r>
              <a:rPr lang="en-US" dirty="0"/>
              <a:t>Used for execution of cleaning-up code, 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releasing resources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1211476" y="2591812"/>
            <a:ext cx="9765872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03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/>
              <a:t> Statement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190887"/>
            <a:ext cx="10668000" cy="513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catch(FileNotFoundException fileNotFoundEx)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be executed only if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"file not found" exception occurs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10137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146505" cy="557035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</a:t>
            </a:r>
            <a:r>
              <a:rPr lang="en-US" sz="3200" dirty="0"/>
              <a:t> class to work with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modify / read / write / delete files</a:t>
            </a:r>
            <a:endParaRPr lang="bg-BG" sz="3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/>
              <a:t>Use the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Directory</a:t>
            </a:r>
            <a:r>
              <a:rPr lang="en-US" sz="3200" dirty="0"/>
              <a:t> class to work with directories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Create / delete directories / list files / folders</a:t>
            </a:r>
            <a:endParaRPr lang="bg-BG" sz="30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Exceptions</a:t>
            </a:r>
            <a:r>
              <a:rPr lang="en-US" sz="3200" dirty="0"/>
              <a:t> provide error handling mechanism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Hold information about a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runtime error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3000" dirty="0"/>
              <a:t>Can be caught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handled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2D7F58-ACB7-4B86-BF9D-F6850AEE9441}"/>
              </a:ext>
            </a:extLst>
          </p:cNvPr>
          <p:cNvGrpSpPr/>
          <p:nvPr/>
        </p:nvGrpSpPr>
        <p:grpSpPr>
          <a:xfrm>
            <a:off x="8182344" y="1447800"/>
            <a:ext cx="3400643" cy="4703328"/>
            <a:chOff x="8182344" y="1447800"/>
            <a:chExt cx="3400643" cy="4703328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2344" y="1447800"/>
              <a:ext cx="3400643" cy="252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1DCC4F-9D15-4A1E-93A3-A0088603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05877">
              <a:off x="10443461" y="4909936"/>
              <a:ext cx="1070665" cy="12244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4C9A0F-8F26-4E5F-A613-072E69F8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393330">
              <a:off x="8803485" y="4845764"/>
              <a:ext cx="986135" cy="1305364"/>
            </a:xfrm>
            <a:prstGeom prst="rect">
              <a:avLst/>
            </a:prstGeom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2C72458E-3FA4-4C7E-8635-51A3F3627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7" t="3235" r="3137" b="3235"/>
            <a:stretch/>
          </p:blipFill>
          <p:spPr bwMode="auto">
            <a:xfrm rot="220600">
              <a:off x="8500581" y="3156606"/>
              <a:ext cx="1044138" cy="1041952"/>
            </a:xfrm>
            <a:prstGeom prst="roundRect">
              <a:avLst>
                <a:gd name="adj" fmla="val 5794"/>
              </a:avLst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3C8EEB-28D1-4277-8786-4A9F64C14DE5}"/>
                </a:ext>
              </a:extLst>
            </p:cNvPr>
            <p:cNvSpPr txBox="1"/>
            <p:nvPr/>
          </p:nvSpPr>
          <p:spPr>
            <a:xfrm>
              <a:off x="9315700" y="4124980"/>
              <a:ext cx="17474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HeroicExtremeRightFacing"/>
                <a:lightRig rig="threePt" dir="t"/>
              </a:scene3d>
            </a:bodyPr>
            <a:lstStyle/>
            <a:p>
              <a:r>
                <a:rPr lang="en-US" sz="32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try-catch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  <a:r>
              <a:rPr lang="en-US"/>
              <a:t>, Directories </a:t>
            </a:r>
            <a:r>
              <a:rPr lang="en-US" dirty="0"/>
              <a:t>and Exceptions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7569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#extended-</a:t>
            </a:r>
            <a:r>
              <a:rPr lang="en-US" sz="11500" b="1" noProof="1"/>
              <a:t>softuni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390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endParaRPr lang="en-US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3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60026" y="571368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482412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70121" y="3676194"/>
            <a:ext cx="1214784" cy="123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6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7468" y="5334000"/>
            <a:ext cx="1173889" cy="1168529"/>
          </a:xfrm>
          <a:prstGeom prst="rect">
            <a:avLst/>
          </a:prstGeom>
        </p:spPr>
      </p:pic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881" y="2514972"/>
            <a:ext cx="2514818" cy="27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907280"/>
            <a:ext cx="8938472" cy="820600"/>
          </a:xfrm>
        </p:spPr>
        <p:txBody>
          <a:bodyPr/>
          <a:lstStyle/>
          <a:p>
            <a:r>
              <a:rPr lang="en-US" noProof="1">
                <a:cs typeface="Consolas" panose="020B0609020204030204" pitchFamily="49" charset="0"/>
              </a:rPr>
              <a:t>File Class in .NET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625176" y="5770208"/>
            <a:ext cx="8938472" cy="719034"/>
          </a:xfrm>
        </p:spPr>
        <p:txBody>
          <a:bodyPr/>
          <a:lstStyle/>
          <a:p>
            <a:r>
              <a:rPr lang="en-US" dirty="0"/>
              <a:t>.NET API for Easily Working with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791" y="965200"/>
            <a:ext cx="4369242" cy="3645126"/>
          </a:xfrm>
          <a:prstGeom prst="roundRect">
            <a:avLst>
              <a:gd name="adj" fmla="val 779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36" y="1559363"/>
            <a:ext cx="1855976" cy="24567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859" y="1637647"/>
            <a:ext cx="2119153" cy="23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0412" y="1151121"/>
            <a:ext cx="1192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File.ReadAllText()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noProof="1"/>
              <a:t>– reads a text file at once</a:t>
            </a:r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File.ReadAllLines()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string[]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noProof="1"/>
              <a:t>– reads a text file's lines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Text Files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6023" y="191516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 text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ReadAllText</a:t>
            </a:r>
            <a:r>
              <a:rPr lang="en-US" sz="3000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6023" y="4648200"/>
            <a:ext cx="10653602" cy="17416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using System.IO;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…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string[] lines =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3000" dirty="0"/>
              <a:t>.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ReadAllLines</a:t>
            </a:r>
            <a:r>
              <a:rPr lang="en-US" sz="3000" dirty="0"/>
              <a:t>("file.txt");</a:t>
            </a:r>
          </a:p>
        </p:txBody>
      </p:sp>
    </p:spTree>
    <p:extLst>
      <p:ext uri="{BB962C8B-B14F-4D97-AF65-F5344CB8AC3E}">
        <p14:creationId xmlns:p14="http://schemas.microsoft.com/office/powerpoint/2010/main" val="27364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Writing a string to a text file:</a:t>
            </a:r>
          </a:p>
          <a:p>
            <a:pPr marL="0" indent="0">
              <a:buNone/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ts val="1800"/>
              </a:spcBef>
            </a:pPr>
            <a:r>
              <a:rPr lang="en-US" noProof="1"/>
              <a:t>Writing a sequence of strings to a text file, at separate lines:</a:t>
            </a:r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Appending additional text to an existing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3" y="3429000"/>
            <a:ext cx="10820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string[] names = {"</a:t>
            </a:r>
            <a:r>
              <a:rPr lang="en-US" sz="2800"/>
              <a:t>peter",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"irina",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"george",</a:t>
            </a:r>
            <a:r>
              <a:rPr lang="en-US" sz="2800">
                <a:latin typeface="+mn-lt"/>
              </a:rPr>
              <a:t> </a:t>
            </a:r>
            <a:r>
              <a:rPr lang="en-US" sz="2800"/>
              <a:t>"maria"};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800"/>
              <a:t>("output.txt", names);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4213" y="1889760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.WriteAllText</a:t>
            </a:r>
            <a:r>
              <a:rPr lang="en-US" sz="2800"/>
              <a:t>("output.txt", "Files are fun :)");</a:t>
            </a:r>
            <a:endParaRPr lang="en-US" sz="2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4213" y="5561562"/>
            <a:ext cx="10820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</a:t>
            </a:r>
            <a:r>
              <a:rPr lang="en-US" sz="2800">
                <a:solidFill>
                  <a:schemeClr val="tx2">
                    <a:lumMod val="75000"/>
                  </a:schemeClr>
                </a:solidFill>
              </a:rPr>
              <a:t>.AppendAllText</a:t>
            </a:r>
            <a:r>
              <a:rPr lang="en-US" sz="2800"/>
              <a:t>("output.txt", "\nMore text\n");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79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FileInfo</a:t>
            </a:r>
            <a:r>
              <a:rPr lang="en-US" dirty="0"/>
              <a:t> to get information about a file:</a:t>
            </a:r>
          </a:p>
          <a:p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Files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590" y="4395501"/>
            <a:ext cx="11609644" cy="15158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noProof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33557"/>
          <a:stretch/>
        </p:blipFill>
        <p:spPr>
          <a:xfrm>
            <a:off x="3236996" y="4431058"/>
            <a:ext cx="5906831" cy="2010880"/>
          </a:xfrm>
          <a:prstGeom prst="roundRect">
            <a:avLst>
              <a:gd name="adj" fmla="val 2015"/>
            </a:avLst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52116AB-D58C-4D2A-ACED-45008D898D80}"/>
              </a:ext>
            </a:extLst>
          </p:cNvPr>
          <p:cNvSpPr txBox="1">
            <a:spLocks/>
          </p:cNvSpPr>
          <p:nvPr/>
        </p:nvSpPr>
        <p:spPr>
          <a:xfrm>
            <a:off x="684213" y="1940560"/>
            <a:ext cx="10820400" cy="2218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/>
              <a:t>var info 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new</a:t>
            </a:r>
            <a:r>
              <a:rPr lang="en-US" sz="2600"/>
              <a:t>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FileInfo</a:t>
            </a:r>
            <a:r>
              <a:rPr lang="en-US" sz="2600"/>
              <a:t>("output.txt");</a:t>
            </a:r>
            <a:endParaRPr lang="en-US" sz="2600" dirty="0"/>
          </a:p>
          <a:p>
            <a:r>
              <a:rPr lang="en-US" sz="2600"/>
              <a:t>Console.WriteLine("File size: {0} bytes",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Length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Console.WriteLine("Created at: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CreationTime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Console.WriteLine("Path + name: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FullName</a:t>
            </a:r>
            <a:r>
              <a:rPr lang="en-US" sz="2600"/>
              <a:t>);</a:t>
            </a:r>
            <a:endParaRPr lang="en-US" sz="2600" dirty="0"/>
          </a:p>
          <a:p>
            <a:r>
              <a:rPr lang="en-US" sz="2600"/>
              <a:t>Console.WriteLine("File extension: {0}", info.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Extension</a:t>
            </a:r>
            <a:r>
              <a:rPr lang="en-US" sz="2600"/>
              <a:t>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478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lines.txt</a:t>
            </a:r>
            <a:r>
              <a:rPr lang="en-US" dirty="0"/>
              <a:t> and extract its odd lines (starting from 0) in a text file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odd-lines.txt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Lines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4" y="2438400"/>
            <a:ext cx="10667998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effectLst/>
              </a:rPr>
              <a:t>File.ReadAllLines(…) method opens a text file,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This method attempts to automatically detect the encoding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effectLst/>
              </a:rPr>
              <a:t>Encoding formats UTF-8 and UTF-32 (both big-endian and</a:t>
            </a:r>
            <a:endParaRPr lang="en-US" sz="2600" dirty="0"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6A48E43-D6AA-40DF-B495-92E5865D51F9}"/>
              </a:ext>
            </a:extLst>
          </p:cNvPr>
          <p:cNvSpPr txBox="1">
            <a:spLocks/>
          </p:cNvSpPr>
          <p:nvPr/>
        </p:nvSpPr>
        <p:spPr>
          <a:xfrm>
            <a:off x="760414" y="5058562"/>
            <a:ext cx="10667998" cy="14184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reads all lines of the file, and then closes the file.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of a file based on the presence of byte order marks.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 fontAlgn="t"/>
            <a:r>
              <a:rPr lang="en-US" sz="2600">
                <a:solidFill>
                  <a:schemeClr val="tx2">
                    <a:lumMod val="75000"/>
                  </a:schemeClr>
                </a:solidFill>
                <a:effectLst/>
              </a:rPr>
              <a:t>little-endian) can be detected.</a:t>
            </a:r>
            <a:endParaRPr lang="en-US" sz="26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939F345F-B51E-4C00-ACB7-65A0AE694EC8}"/>
              </a:ext>
            </a:extLst>
          </p:cNvPr>
          <p:cNvSpPr/>
          <p:nvPr/>
        </p:nvSpPr>
        <p:spPr>
          <a:xfrm>
            <a:off x="11214001" y="4343400"/>
            <a:ext cx="566822" cy="1295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9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CE9042-8722-4404-8633-CD9F0402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3906046"/>
            <a:ext cx="11804822" cy="2815430"/>
          </a:xfrm>
        </p:spPr>
        <p:txBody>
          <a:bodyPr/>
          <a:lstStyle/>
          <a:p>
            <a:r>
              <a:rPr lang="en-US" dirty="0"/>
              <a:t>A better solution: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Odd Lines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158240"/>
            <a:ext cx="109728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File.Delete</a:t>
            </a:r>
            <a:r>
              <a:rPr lang="en-US" sz="2600"/>
              <a:t>("odd-lines.txt");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for (int i = 1; i &lt; lines.Length; i += 2)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File.AppendAllText</a:t>
            </a:r>
            <a:r>
              <a:rPr lang="en-US" sz="2600"/>
              <a:t>("odd-lines.txt",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    lines[i] +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Environment.NewLine</a:t>
            </a:r>
            <a:r>
              <a:rPr lang="en-US" sz="2600"/>
              <a:t>);</a:t>
            </a:r>
            <a:endParaRPr lang="en-US" sz="26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3" y="4666096"/>
            <a:ext cx="10972800" cy="1658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20000"/>
              </a:lnSpc>
            </a:pPr>
            <a:r>
              <a:rPr lang="en-US" sz="2600" dirty="0"/>
              <a:t>string[] lines </a:t>
            </a:r>
            <a:r>
              <a:rPr lang="en-US" sz="2600"/>
              <a:t>=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File.ReadAllLines</a:t>
            </a:r>
            <a:r>
              <a:rPr lang="en-US" sz="2600"/>
              <a:t>("lines.txt");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/>
              <a:t>var oddLines = lines.Where((line,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index)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=&gt;</a:t>
            </a:r>
            <a:r>
              <a:rPr lang="en-US" sz="2600">
                <a:latin typeface="+mn-lt"/>
              </a:rPr>
              <a:t> </a:t>
            </a:r>
            <a:r>
              <a:rPr lang="en-US" sz="2600"/>
              <a:t>index % 2 == 1);</a:t>
            </a: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File.WriteAllLines</a:t>
            </a:r>
            <a:r>
              <a:rPr lang="en-US" sz="2600"/>
              <a:t>("odd-lines.txt", oddLines);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66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120</TotalTime>
  <Words>1822</Words>
  <Application>Microsoft Office PowerPoint</Application>
  <PresentationFormat>Custom</PresentationFormat>
  <Paragraphs>301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Files, Directories, Exceptions</vt:lpstr>
      <vt:lpstr>Table of Contents</vt:lpstr>
      <vt:lpstr>Questions?</vt:lpstr>
      <vt:lpstr>File Class in .NET</vt:lpstr>
      <vt:lpstr>Reading Text Files</vt:lpstr>
      <vt:lpstr>Writing Text Files</vt:lpstr>
      <vt:lpstr>Inspecting Files</vt:lpstr>
      <vt:lpstr>Problem: Odd Lines</vt:lpstr>
      <vt:lpstr>Solution: Odd Lines</vt:lpstr>
      <vt:lpstr>Problem: Insert Line Numbers</vt:lpstr>
      <vt:lpstr>Solution: Line Numbers</vt:lpstr>
      <vt:lpstr>Problem: Word Count</vt:lpstr>
      <vt:lpstr>Solution: Word Count</vt:lpstr>
      <vt:lpstr>Directory Class in .NET</vt:lpstr>
      <vt:lpstr>Basic Directory Operations</vt:lpstr>
      <vt:lpstr>Listing Directory Contents</vt:lpstr>
      <vt:lpstr>Problem: Calculate Folder Size</vt:lpstr>
      <vt:lpstr>Solution: Calculate Folder Size</vt:lpstr>
      <vt:lpstr>Exceptions</vt:lpstr>
      <vt:lpstr>What are Exceptions?</vt:lpstr>
      <vt:lpstr>The System.Exception Class</vt:lpstr>
      <vt:lpstr>Handling Exceptions</vt:lpstr>
      <vt:lpstr>The try-catch Statement</vt:lpstr>
      <vt:lpstr>The try-catch Statement (2)</vt:lpstr>
      <vt:lpstr>The try-finally Statement</vt:lpstr>
      <vt:lpstr>The try-catch-finally Statement</vt:lpstr>
      <vt:lpstr>Summary</vt:lpstr>
      <vt:lpstr>Files, Directories and Exceptions</vt:lpstr>
      <vt:lpstr>License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Directories and Exceptions</dc:title>
  <dc:subject>Programming Fundamentals Course</dc:subject>
  <dc:creator>Software University Foundation</dc:creator>
  <cp:keywords>C#, programming, course, SoftUni, Software University</cp:keywords>
  <dc:description>Programming Fundamentals Course @ SoftUni - https://softuni.bg/courses/programming-fundamentals</dc:description>
  <cp:lastModifiedBy>Kalin Primov</cp:lastModifiedBy>
  <cp:revision>29</cp:revision>
  <dcterms:created xsi:type="dcterms:W3CDTF">2014-01-02T17:00:34Z</dcterms:created>
  <dcterms:modified xsi:type="dcterms:W3CDTF">2017-07-23T00:39:56Z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