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6"/>
  </p:notesMasterIdLst>
  <p:handoutMasterIdLst>
    <p:handoutMasterId r:id="rId37"/>
  </p:handoutMasterIdLst>
  <p:sldIdLst>
    <p:sldId id="394" r:id="rId4"/>
    <p:sldId id="395" r:id="rId5"/>
    <p:sldId id="598" r:id="rId6"/>
    <p:sldId id="578" r:id="rId7"/>
    <p:sldId id="604" r:id="rId8"/>
    <p:sldId id="612" r:id="rId9"/>
    <p:sldId id="607" r:id="rId10"/>
    <p:sldId id="608" r:id="rId11"/>
    <p:sldId id="614" r:id="rId12"/>
    <p:sldId id="605" r:id="rId13"/>
    <p:sldId id="606" r:id="rId14"/>
    <p:sldId id="609" r:id="rId15"/>
    <p:sldId id="616" r:id="rId16"/>
    <p:sldId id="619" r:id="rId17"/>
    <p:sldId id="617" r:id="rId18"/>
    <p:sldId id="585" r:id="rId19"/>
    <p:sldId id="620" r:id="rId20"/>
    <p:sldId id="621" r:id="rId21"/>
    <p:sldId id="624" r:id="rId22"/>
    <p:sldId id="622" r:id="rId23"/>
    <p:sldId id="625" r:id="rId24"/>
    <p:sldId id="626" r:id="rId25"/>
    <p:sldId id="623" r:id="rId26"/>
    <p:sldId id="627" r:id="rId27"/>
    <p:sldId id="628" r:id="rId28"/>
    <p:sldId id="629" r:id="rId29"/>
    <p:sldId id="630" r:id="rId30"/>
    <p:sldId id="631" r:id="rId31"/>
    <p:sldId id="421" r:id="rId32"/>
    <p:sldId id="611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98"/>
          </p14:sldIdLst>
        </p14:section>
        <p14:section name="Multi-Dictionaries" id="{06E4017D-DC5C-44DF-8675-91C3E4C7A658}">
          <p14:sldIdLst>
            <p14:sldId id="578"/>
            <p14:sldId id="604"/>
            <p14:sldId id="612"/>
            <p14:sldId id="607"/>
            <p14:sldId id="608"/>
            <p14:sldId id="614"/>
          </p14:sldIdLst>
        </p14:section>
        <p14:section name="Nested Dictionaries" id="{112B301E-25AC-4D92-82AA-AD2D798CF6CF}">
          <p14:sldIdLst>
            <p14:sldId id="605"/>
            <p14:sldId id="606"/>
            <p14:sldId id="609"/>
            <p14:sldId id="616"/>
            <p14:sldId id="619"/>
            <p14:sldId id="617"/>
            <p14:sldId id="585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23"/>
            <p14:sldId id="627"/>
            <p14:sldId id="628"/>
            <p14:sldId id="629"/>
            <p14:sldId id="630"/>
            <p14:sldId id="631"/>
          </p14:sldIdLst>
        </p14:section>
        <p14:section name="Conclusion" id="{B90E2EBE-B489-4F5F-AABD-C978229F1025}">
          <p14:sldIdLst>
            <p14:sldId id="421"/>
            <p14:sldId id="61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 autoAdjust="0"/>
    <p:restoredTop sz="94595" autoAdjust="0"/>
  </p:normalViewPr>
  <p:slideViewPr>
    <p:cSldViewPr>
      <p:cViewPr varScale="1">
        <p:scale>
          <a:sx n="87" d="100"/>
          <a:sy n="87" d="100"/>
        </p:scale>
        <p:origin x="60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928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139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05-Jun-17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05-Jun-17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Nested Dictionaries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70816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Multi-Dictionaries,</a:t>
            </a:r>
            <a:br>
              <a:rPr lang="en-US" dirty="0"/>
            </a:br>
            <a:r>
              <a:rPr lang="en-US" dirty="0"/>
              <a:t>Nested Dictionaries, Sets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17660" y="3686532"/>
            <a:ext cx="178766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</p:txBody>
      </p:sp>
      <p:pic>
        <p:nvPicPr>
          <p:cNvPr id="1026" name="Picture 2" descr="Image result for dictionary icon moder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40" y="3761503"/>
            <a:ext cx="3376573" cy="24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5812" y="4553528"/>
            <a:ext cx="1505843" cy="150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193" y="3770130"/>
            <a:ext cx="192650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23" y="5032319"/>
            <a:ext cx="8938472" cy="820600"/>
          </a:xfrm>
        </p:spPr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821220"/>
            <a:ext cx="8938472" cy="688256"/>
          </a:xfrm>
        </p:spPr>
        <p:txBody>
          <a:bodyPr/>
          <a:lstStyle/>
          <a:p>
            <a:r>
              <a:rPr lang="en-US" dirty="0"/>
              <a:t>Dictionary Holding Dictionary Inside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84462" y="848647"/>
            <a:ext cx="6819900" cy="3886200"/>
            <a:chOff x="2665412" y="685800"/>
            <a:chExt cx="6858431" cy="3886200"/>
          </a:xfrm>
        </p:grpSpPr>
        <p:sp>
          <p:nvSpPr>
            <p:cNvPr id="3" name="Rectangle 2"/>
            <p:cNvSpPr/>
            <p:nvPr/>
          </p:nvSpPr>
          <p:spPr>
            <a:xfrm>
              <a:off x="2665412" y="685800"/>
              <a:ext cx="6858431" cy="388620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8012" y="931070"/>
              <a:ext cx="4838700" cy="1077218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8012" y="2192003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8012" y="3403762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may hold another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Dictionary&lt;K,V&gt;</a:t>
            </a:r>
            <a:r>
              <a:rPr lang="en-US" dirty="0"/>
              <a:t> 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52162" y="2908640"/>
            <a:ext cx="6453187" cy="3492160"/>
            <a:chOff x="1803319" y="685800"/>
            <a:chExt cx="7308635" cy="3492160"/>
          </a:xfrm>
        </p:grpSpPr>
        <p:sp>
          <p:nvSpPr>
            <p:cNvPr id="11" name="Rectangle 10"/>
            <p:cNvSpPr/>
            <p:nvPr/>
          </p:nvSpPr>
          <p:spPr>
            <a:xfrm>
              <a:off x="1803319" y="685800"/>
              <a:ext cx="7308635" cy="349216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41296" y="866128"/>
              <a:ext cx="5429789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5109" y="2117283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41296" y="3158258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670829" y="3721409"/>
            <a:ext cx="1600917" cy="1054486"/>
          </a:xfrm>
          <a:prstGeom prst="wedgeRoundRectCallout">
            <a:avLst>
              <a:gd name="adj1" fmla="val 85669"/>
              <a:gd name="adj2" fmla="val 405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Key: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09729" y="2740584"/>
            <a:ext cx="3047283" cy="1430108"/>
          </a:xfrm>
          <a:prstGeom prst="wedgeRoundRectCallout">
            <a:avLst>
              <a:gd name="adj1" fmla="val -67727"/>
              <a:gd name="adj2" fmla="val 51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Dictionary</a:t>
            </a:r>
            <a:b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&lt;string,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3494" y="4493076"/>
            <a:ext cx="65515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4104651" y="4267406"/>
            <a:ext cx="4998303" cy="101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8884" y="2514600"/>
            <a:ext cx="11168128" cy="3811300"/>
            <a:chOff x="827185" y="3016052"/>
            <a:chExt cx="11168128" cy="38113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7185" y="3016052"/>
              <a:ext cx="4767328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Japan Tokyo</a:t>
              </a:r>
            </a:p>
            <a:p>
              <a:pPr>
                <a:lnSpc>
                  <a:spcPts val="29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Germany Berlin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Poznan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Plovdiv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 Nigeria Abuja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Shanghai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66341" y="4748612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94713" y="3016052"/>
              <a:ext cx="5700600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Bulgaria -&gt; Sofia, Plovdiv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Poland -&gt; Warsaw, Poznan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Germany -&gt; Berlin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China -&gt; Beijing, Shanghai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Nigeria -&gt; Abuja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continentsData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sz="2800" dirty="0"/>
              <a:t>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Dictionary&lt;string, List&lt;string&gt;&gt;</a:t>
            </a:r>
            <a:r>
              <a:rPr lang="en-US" sz="2800" dirty="0"/>
              <a:t>&gt;();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n = int.Parse(Console.ReadLine());</a:t>
            </a:r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tokens = Console.ReadLine().Split();</a:t>
            </a:r>
          </a:p>
          <a:p>
            <a:r>
              <a:rPr lang="en-US" sz="2800" dirty="0"/>
              <a:t>  var continent = tokens[0];</a:t>
            </a:r>
          </a:p>
          <a:p>
            <a:r>
              <a:rPr lang="en-US" sz="2800" dirty="0"/>
              <a:t>  var country = tokens[1];</a:t>
            </a:r>
          </a:p>
          <a:p>
            <a:r>
              <a:rPr lang="en-US" sz="2800" dirty="0"/>
              <a:t>  var city = tokens[2];</a:t>
            </a:r>
          </a:p>
          <a:p>
            <a:endParaRPr lang="en-US" sz="2800" dirty="0"/>
          </a:p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continued on next slide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61412" y="1974843"/>
            <a:ext cx="2362200" cy="1066800"/>
          </a:xfrm>
          <a:prstGeom prst="wedgeRoundRectCallout">
            <a:avLst>
              <a:gd name="adj1" fmla="val -74694"/>
              <a:gd name="adj2" fmla="val -5012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1600200"/>
            <a:ext cx="11178324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  if 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/>
              <a:t>continentsData.ContainsKey(continent))</a:t>
            </a:r>
          </a:p>
          <a:p>
            <a:r>
              <a:rPr lang="en-US" sz="2600" dirty="0"/>
              <a:t>    continentsData[continent] = 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    new Dictionary&lt;string, List&lt;string&gt;&gt;()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  if (!continentsData[continent].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ContainsKey(country)</a:t>
            </a:r>
            <a:r>
              <a:rPr lang="en-US" sz="2600" dirty="0"/>
              <a:t>)</a:t>
            </a:r>
          </a:p>
          <a:p>
            <a:r>
              <a:rPr lang="en-US" sz="2600" dirty="0"/>
              <a:t>  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List&lt;string&gt;();</a:t>
            </a:r>
          </a:p>
          <a:p>
            <a:endParaRPr lang="en-US" sz="2600" dirty="0"/>
          </a:p>
          <a:p>
            <a:r>
              <a:rPr lang="en-US" sz="2600" dirty="0"/>
              <a:t>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.Add(city);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// continued on next slide...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400903" y="540176"/>
            <a:ext cx="2293053" cy="1329485"/>
          </a:xfrm>
          <a:prstGeom prst="wedgeRoundRectCallout">
            <a:avLst>
              <a:gd name="adj1" fmla="val -72788"/>
              <a:gd name="adj2" fmla="val 4328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doesn’t exist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create it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051812" y="2177164"/>
            <a:ext cx="2514600" cy="990600"/>
          </a:xfrm>
          <a:prstGeom prst="wedgeRoundRectCallout">
            <a:avLst>
              <a:gd name="adj1" fmla="val -65782"/>
              <a:gd name="adj2" fmla="val 5498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doesn’t exist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87665" y="5140019"/>
            <a:ext cx="2605200" cy="958273"/>
          </a:xfrm>
          <a:prstGeom prst="wedgeRoundRectCallout">
            <a:avLst>
              <a:gd name="adj1" fmla="val -68166"/>
              <a:gd name="adj2" fmla="val -6736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Append a city to the country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9333291" y="4193076"/>
            <a:ext cx="2519147" cy="641455"/>
          </a:xfrm>
          <a:prstGeom prst="wedgeRoundRectCallout">
            <a:avLst>
              <a:gd name="adj1" fmla="val -63237"/>
              <a:gd name="adj2" fmla="val -6040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cities</a:t>
            </a:r>
          </a:p>
        </p:txBody>
      </p:sp>
    </p:spTree>
    <p:extLst>
      <p:ext uri="{BB962C8B-B14F-4D97-AF65-F5344CB8AC3E}">
        <p14:creationId xmlns:p14="http://schemas.microsoft.com/office/powerpoint/2010/main" val="29915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7288" y="1138544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continentName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countries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countryCities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countryName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Console.WriteLine("  {0} -&gt; {1}",</a:t>
            </a:r>
          </a:p>
          <a:p>
            <a:r>
              <a:rPr lang="en-US" dirty="0"/>
              <a:t>      countryName, string.Join(",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990012" y="1752933"/>
            <a:ext cx="2743200" cy="576249"/>
          </a:xfrm>
          <a:prstGeom prst="wedgeRoundRectCallout">
            <a:avLst>
              <a:gd name="adj1" fmla="val -65965"/>
              <a:gd name="adj2" fmla="val 2575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name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609012" y="2606097"/>
            <a:ext cx="2448126" cy="935403"/>
          </a:xfrm>
          <a:prstGeom prst="wedgeRoundRectCallout">
            <a:avLst>
              <a:gd name="adj1" fmla="val -66677"/>
              <a:gd name="adj2" fmla="val -46605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Countries in the continent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51812" y="3832922"/>
            <a:ext cx="2438400" cy="591798"/>
          </a:xfrm>
          <a:prstGeom prst="wedgeRoundRectCallout">
            <a:avLst>
              <a:gd name="adj1" fmla="val -66766"/>
              <a:gd name="adj2" fmla="val 3553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name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773840" y="4605555"/>
            <a:ext cx="3444443" cy="576045"/>
          </a:xfrm>
          <a:prstGeom prst="wedgeRoundRectCallout">
            <a:avLst>
              <a:gd name="adj1" fmla="val -66207"/>
              <a:gd name="adj2" fmla="val -2499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Cities in the country</a:t>
            </a:r>
          </a:p>
        </p:txBody>
      </p:sp>
    </p:spTree>
    <p:extLst>
      <p:ext uri="{BB962C8B-B14F-4D97-AF65-F5344CB8AC3E}">
        <p14:creationId xmlns:p14="http://schemas.microsoft.com/office/powerpoint/2010/main" val="34796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06" y="495680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Multi and Nested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83206" y="5757966"/>
            <a:ext cx="9832319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4" y="4953000"/>
            <a:ext cx="9044728" cy="820600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b="1" noProof="1"/>
              <a:t>HashSet&lt;T&gt;</a:t>
            </a:r>
            <a:r>
              <a:rPr lang="en-US" noProof="1"/>
              <a:t> and </a:t>
            </a:r>
            <a:r>
              <a:rPr lang="en-US" b="1" noProof="1"/>
              <a:t>SortedSet&lt;T&gt;</a:t>
            </a:r>
          </a:p>
        </p:txBody>
      </p:sp>
      <p:pic>
        <p:nvPicPr>
          <p:cNvPr id="4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Allows add / remove / search elements</a:t>
            </a:r>
          </a:p>
          <a:p>
            <a:pPr lvl="1"/>
            <a:r>
              <a:rPr lang="en-US" dirty="0"/>
              <a:t>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a 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dirty="0"/>
              <a:t>Elements are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Similar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bg-BG" sz="3200" dirty="0"/>
              <a:t>,</a:t>
            </a:r>
            <a:r>
              <a:rPr lang="en-US" sz="3200" dirty="0"/>
              <a:t> but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different implementation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ordered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incrementally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C#</a:t>
            </a:r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</a:p>
          <a:p>
            <a:pPr lvl="1"/>
            <a:r>
              <a:rPr lang="en-US" dirty="0"/>
              <a:t>Fast "add", slow "search" and "remove"</a:t>
            </a:r>
            <a:br>
              <a:rPr lang="en-US" dirty="0"/>
            </a:br>
            <a:r>
              <a:rPr lang="en-US" dirty="0"/>
              <a:t>(pass through each element)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  <a:r>
              <a:rPr lang="en-US" dirty="0"/>
              <a:t> are allowed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Insertion order </a:t>
            </a:r>
            <a:r>
              <a:rPr lang="en-US" dirty="0"/>
              <a:t>is guaranteed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dirty="0"/>
              <a:t>Fast "add", "search" and "remove" (hash-table behind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allow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guarantee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insertion order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vs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HashSet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Multi-Dictionaries</a:t>
            </a:r>
          </a:p>
          <a:p>
            <a:pPr lvl="1"/>
            <a:r>
              <a:rPr lang="en-US" dirty="0"/>
              <a:t>A Dictionary Holding List of Values</a:t>
            </a:r>
          </a:p>
          <a:p>
            <a:pPr lvl="0"/>
            <a:r>
              <a:rPr lang="en-US" dirty="0"/>
              <a:t>Nested Dictionaries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Sets</a:t>
            </a:r>
          </a:p>
          <a:p>
            <a:pPr lvl="1"/>
            <a:r>
              <a:rPr lang="en-US" noProof="1"/>
              <a:t>HashSet&lt;T&gt;</a:t>
            </a:r>
          </a:p>
          <a:p>
            <a:pPr lvl="1"/>
            <a:r>
              <a:rPr lang="en-US" noProof="1"/>
              <a:t>SortedSet&lt;T&gt;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612" y="1143000"/>
            <a:ext cx="10806000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HashSet&lt;string&gt; set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HashSet&lt;string&gt;</a:t>
            </a:r>
            <a:r>
              <a:rPr lang="en-US" sz="2800" dirty="0"/>
              <a:t>();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("Pesho");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("Pesho");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Not added again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("Gosho");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("Alice");</a:t>
            </a:r>
          </a:p>
          <a:p>
            <a:r>
              <a:rPr lang="en-US" sz="2800" dirty="0"/>
              <a:t>Console.WriteLine(string.Join(", ", set));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Pesho, Gosho, Alice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Console.WriteLine(set.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US" sz="2800" dirty="0"/>
              <a:t>("Georgi"));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false</a:t>
            </a:r>
          </a:p>
          <a:p>
            <a:r>
              <a:rPr lang="en-US" sz="2800" dirty="0"/>
              <a:t>Console.WriteLine(set.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US" sz="2800" dirty="0"/>
              <a:t>("Pesho"));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true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800" dirty="0"/>
              <a:t>("Pesho");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Console.WriteLine(set.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dirty="0"/>
              <a:t>);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1515" y="2133600"/>
            <a:ext cx="3477841" cy="3970318"/>
            <a:chOff x="770622" y="3016052"/>
            <a:chExt cx="3559848" cy="397031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9703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68481" y="3798316"/>
              <a:ext cx="1461989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3097" y="2227180"/>
            <a:ext cx="3477841" cy="3970318"/>
            <a:chOff x="770622" y="3016052"/>
            <a:chExt cx="3559848" cy="397031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9703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Lyle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Bruce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Easton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868481" y="3798316"/>
              <a:ext cx="1461989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Lyle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Bruce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Easton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55382" y="2484976"/>
            <a:ext cx="3125430" cy="3108543"/>
            <a:chOff x="770622" y="3016052"/>
            <a:chExt cx="3199127" cy="3108543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108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  <a:b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</a:b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868481" y="4663904"/>
              <a:ext cx="110126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295400"/>
            <a:ext cx="108204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var names = new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HashSet&lt;string&gt;</a:t>
            </a:r>
            <a:r>
              <a:rPr lang="en-US" sz="3200" dirty="0"/>
              <a:t>();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var n = int.Parse(Console.ReadLine());</a:t>
            </a:r>
          </a:p>
          <a:p>
            <a:r>
              <a:rPr lang="en-US" sz="3200" dirty="0"/>
              <a:t>for (int i = 0; i &lt; n; i++)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var name = Console.ReadLine();</a:t>
            </a:r>
          </a:p>
          <a:p>
            <a:r>
              <a:rPr lang="en-US" sz="3200" dirty="0"/>
              <a:t>  names.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(name);</a:t>
            </a:r>
          </a:p>
          <a:p>
            <a:r>
              <a:rPr lang="en-US" sz="32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foreach (var name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sz="3200" dirty="0"/>
              <a:t>)</a:t>
            </a:r>
          </a:p>
          <a:p>
            <a:r>
              <a:rPr lang="en-US" sz="32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066211" y="679860"/>
            <a:ext cx="2714611" cy="1086801"/>
          </a:xfrm>
          <a:prstGeom prst="wedgeRoundRectCallout">
            <a:avLst>
              <a:gd name="adj1" fmla="val -69295"/>
              <a:gd name="adj2" fmla="val 4054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484812" y="4191000"/>
            <a:ext cx="4724400" cy="762000"/>
          </a:xfrm>
          <a:prstGeom prst="wedgeRoundRectCallout">
            <a:avLst>
              <a:gd name="adj1" fmla="val -60897"/>
              <a:gd name="adj2" fmla="val -3703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non-existing names only</a:t>
            </a:r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95400"/>
            <a:ext cx="10591800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SortedSet&lt;string&gt; set = new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SortedSet</a:t>
            </a:r>
            <a:r>
              <a:rPr lang="en-US" sz="3000" dirty="0"/>
              <a:t>&lt;string&gt;();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("Pesho");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("Pesho");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("Pesho");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("Gosho");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("Maria");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("Alice");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Console.WriteLine(string.Join(", ", set));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Alice, Gosho, Maria, Pesho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80932" y="5613747"/>
            <a:ext cx="3886200" cy="688101"/>
          </a:xfrm>
          <a:prstGeom prst="wedgeRoundRectCallout">
            <a:avLst>
              <a:gd name="adj1" fmla="val -63167"/>
              <a:gd name="adj2" fmla="val -45423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Ordered alphabeticaly</a:t>
            </a:r>
          </a:p>
        </p:txBody>
      </p:sp>
    </p:spTree>
    <p:extLst>
      <p:ext uri="{BB962C8B-B14F-4D97-AF65-F5344CB8AC3E}">
        <p14:creationId xmlns:p14="http://schemas.microsoft.com/office/powerpoint/2010/main" val="16969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1592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/>
            <a:r>
              <a:rPr lang="en-US" dirty="0"/>
              <a:t>Keep them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 order</a:t>
            </a:r>
            <a:r>
              <a:rPr lang="en-US" dirty="0"/>
              <a:t>, no duplicates allowed</a:t>
            </a:r>
          </a:p>
          <a:p>
            <a:pPr lvl="1"/>
            <a:r>
              <a:rPr lang="en-US" dirty="0"/>
              <a:t>For each continent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its countries with their towns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Group Continents, Countries and Cities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811" y="2743200"/>
            <a:ext cx="10363201" cy="3811300"/>
            <a:chOff x="1176500" y="3016052"/>
            <a:chExt cx="10363201" cy="38126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76500" y="3016052"/>
              <a:ext cx="4361449" cy="3812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Germany Berlin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Poznan</a:t>
              </a:r>
            </a:p>
            <a:p>
              <a:pPr>
                <a:lnSpc>
                  <a:spcPts val="2900"/>
                </a:lnSpc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Shanghai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75577" y="4748612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94204" y="3740199"/>
              <a:ext cx="5145497" cy="23630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Asia: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China -&gt; Beijing, Shanghai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Europe: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Bulgaria -&gt; Sofia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Germany -&gt; Berlin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Poland -&gt; Poznan, Warsaw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266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990600"/>
            <a:ext cx="11178324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continentsData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SortedDictionary</a:t>
            </a:r>
            <a:r>
              <a:rPr lang="en-US" sz="2800" dirty="0"/>
              <a:t>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SortedDictionary&lt;string, SortedSet&lt;string&gt;&gt;</a:t>
            </a:r>
            <a:r>
              <a:rPr lang="en-US" sz="2800" dirty="0"/>
              <a:t>&gt;();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n = int.Parse(Console.ReadLine());</a:t>
            </a:r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tokens = Console.ReadLine().Split();</a:t>
            </a:r>
          </a:p>
          <a:p>
            <a:r>
              <a:rPr lang="en-US" sz="2800" dirty="0"/>
              <a:t>  var continent = tokens[0];</a:t>
            </a:r>
          </a:p>
          <a:p>
            <a:r>
              <a:rPr lang="en-US" sz="2800" dirty="0"/>
              <a:t>  var country = tokens[1];</a:t>
            </a:r>
          </a:p>
          <a:p>
            <a:r>
              <a:rPr lang="en-US" sz="2800" dirty="0"/>
              <a:t>  var city = tokens[2];</a:t>
            </a:r>
          </a:p>
          <a:p>
            <a:endParaRPr lang="en-US" sz="2800" dirty="0"/>
          </a:p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continued on next slide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563006" y="2101380"/>
            <a:ext cx="2971800" cy="1073462"/>
          </a:xfrm>
          <a:prstGeom prst="wedgeRoundRectCallout">
            <a:avLst>
              <a:gd name="adj1" fmla="val -68099"/>
              <a:gd name="adj2" fmla="val -55655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the sorted dictionary</a:t>
            </a:r>
          </a:p>
        </p:txBody>
      </p:sp>
    </p:spTree>
    <p:extLst>
      <p:ext uri="{BB962C8B-B14F-4D97-AF65-F5344CB8AC3E}">
        <p14:creationId xmlns:p14="http://schemas.microsoft.com/office/powerpoint/2010/main" val="28034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1332723"/>
            <a:ext cx="11178324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  if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700" dirty="0"/>
              <a:t>continentsData.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700" dirty="0"/>
              <a:t>(continent))</a:t>
            </a:r>
          </a:p>
          <a:p>
            <a:r>
              <a:rPr lang="en-US" sz="2700" dirty="0"/>
              <a:t>    continentsData[continent] = </a:t>
            </a:r>
          </a:p>
          <a:p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     new SortedDictionary&lt;string, SortedSet&lt;string&gt;&gt;()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if (!continentsData[continent].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ContainsKey(country)</a:t>
            </a:r>
            <a:r>
              <a:rPr lang="en-US" sz="2700" dirty="0"/>
              <a:t>)</a:t>
            </a:r>
          </a:p>
          <a:p>
            <a:r>
              <a:rPr lang="en-US" sz="2700" dirty="0"/>
              <a:t>    continentsData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700" dirty="0"/>
              <a:t> = </a:t>
            </a:r>
          </a:p>
          <a:p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     new SortedSet&lt;string&gt;();</a:t>
            </a:r>
          </a:p>
          <a:p>
            <a:endParaRPr lang="en-US" sz="2700" dirty="0"/>
          </a:p>
          <a:p>
            <a:r>
              <a:rPr lang="en-US" sz="2700" dirty="0"/>
              <a:t>  continentsData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700" dirty="0"/>
              <a:t>.Add(city);</a:t>
            </a:r>
          </a:p>
          <a:p>
            <a:r>
              <a:rPr lang="en-US" sz="2700" dirty="0"/>
              <a:t>}</a:t>
            </a:r>
          </a:p>
          <a:p>
            <a:endParaRPr lang="en-US" sz="2700" dirty="0"/>
          </a:p>
          <a:p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continued on next slide...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508955" y="826579"/>
            <a:ext cx="2271868" cy="1383377"/>
          </a:xfrm>
          <a:prstGeom prst="wedgeRoundRectCallout">
            <a:avLst>
              <a:gd name="adj1" fmla="val -72015"/>
              <a:gd name="adj2" fmla="val 4249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doesn’t exist </a:t>
            </a:r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create it</a:t>
            </a:r>
            <a:endParaRPr lang="nb-NO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456612" y="5334000"/>
            <a:ext cx="2343062" cy="1066800"/>
          </a:xfrm>
          <a:prstGeom prst="wedgeRoundRectCallout">
            <a:avLst>
              <a:gd name="adj1" fmla="val -70915"/>
              <a:gd name="adj2" fmla="val -5965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the city into country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823212" y="3609108"/>
            <a:ext cx="2743200" cy="990600"/>
          </a:xfrm>
          <a:prstGeom prst="wedgeRoundRectCallout">
            <a:avLst>
              <a:gd name="adj1" fmla="val -67400"/>
              <a:gd name="adj2" fmla="val -3819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doesn’t exist </a:t>
            </a:r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create it</a:t>
            </a:r>
            <a:endParaRPr lang="nb-NO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7288" y="1138544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continentName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countries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countryCities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countryName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Console.WriteLine("  {0} -&gt; {1}",</a:t>
            </a:r>
          </a:p>
          <a:p>
            <a:r>
              <a:rPr lang="en-US" dirty="0"/>
              <a:t>      countryName, string.Join(",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371012" y="1389415"/>
            <a:ext cx="1848992" cy="930884"/>
          </a:xfrm>
          <a:prstGeom prst="wedgeRoundRectCallout">
            <a:avLst>
              <a:gd name="adj1" fmla="val -89291"/>
              <a:gd name="adj2" fmla="val 3666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name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837612" y="2590362"/>
            <a:ext cx="2448126" cy="935403"/>
          </a:xfrm>
          <a:prstGeom prst="wedgeRoundRectCallout">
            <a:avLst>
              <a:gd name="adj1" fmla="val -75732"/>
              <a:gd name="adj2" fmla="val -4759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Countries in the continent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75612" y="3918058"/>
            <a:ext cx="2438400" cy="591798"/>
          </a:xfrm>
          <a:prstGeom prst="wedgeRoundRectCallout">
            <a:avLst>
              <a:gd name="adj1" fmla="val -64115"/>
              <a:gd name="adj2" fmla="val 2773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name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713084" y="4657999"/>
            <a:ext cx="2819400" cy="560637"/>
          </a:xfrm>
          <a:prstGeom prst="wedgeRoundRectCallout">
            <a:avLst>
              <a:gd name="adj1" fmla="val -67965"/>
              <a:gd name="adj2" fmla="val -3292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Cities in country</a:t>
            </a:r>
          </a:p>
        </p:txBody>
      </p:sp>
    </p:spTree>
    <p:extLst>
      <p:ext uri="{BB962C8B-B14F-4D97-AF65-F5344CB8AC3E}">
        <p14:creationId xmlns:p14="http://schemas.microsoft.com/office/powerpoint/2010/main" val="20922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06" y="494712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83206" y="5757966"/>
            <a:ext cx="9832319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Multi-dictionaries</a:t>
            </a:r>
            <a:r>
              <a:rPr lang="en-US" noProof="1"/>
              <a:t> allow keeping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collection</a:t>
            </a:r>
            <a:br>
              <a:rPr lang="en-US" noProof="1">
                <a:solidFill>
                  <a:schemeClr val="tx2">
                    <a:lumMod val="75000"/>
                  </a:schemeClr>
                </a:solidFill>
              </a:rPr>
            </a:br>
            <a:r>
              <a:rPr lang="en-US" noProof="1"/>
              <a:t>as a dictionary value</a:t>
            </a:r>
          </a:p>
          <a:p>
            <a:pPr lvl="1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List&lt;int&gt;&gt;</a:t>
            </a:r>
            <a:endParaRPr lang="en-US" noProof="1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Nested dictionaries </a:t>
            </a:r>
            <a:r>
              <a:rPr lang="en-US" noProof="1"/>
              <a:t>allow keeping a</a:t>
            </a:r>
            <a:br>
              <a:rPr lang="en-US" noProof="1"/>
            </a:br>
            <a:r>
              <a:rPr lang="en-US" noProof="1"/>
              <a:t>dictionary as dictionary value</a:t>
            </a:r>
          </a:p>
          <a:p>
            <a:pPr lvl="1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int&gt;&gt;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Sets</a:t>
            </a:r>
            <a:r>
              <a:rPr lang="en-US" noProof="1"/>
              <a:t> allow keeping unique values in unspecified order</a:t>
            </a:r>
          </a:p>
          <a:p>
            <a:pPr lvl="1"/>
            <a:r>
              <a:rPr lang="en-US" noProof="1"/>
              <a:t>No duplicates, fast add / search / remove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SortedDictionary&lt;K,V&gt;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SortedSet&lt;T&gt;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keep keys sorted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785" y="1789544"/>
            <a:ext cx="2906355" cy="21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97383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606541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67967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386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37544"/>
            <a:ext cx="8938472" cy="820600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715712"/>
            <a:ext cx="8938472" cy="719034"/>
          </a:xfrm>
        </p:spPr>
        <p:txBody>
          <a:bodyPr/>
          <a:lstStyle/>
          <a:p>
            <a:r>
              <a:rPr lang="en-US" dirty="0"/>
              <a:t>Dictionaries Holding a List of Values</a:t>
            </a:r>
          </a:p>
        </p:txBody>
      </p:sp>
      <p:pic>
        <p:nvPicPr>
          <p:cNvPr id="1026" name="Picture 2" descr="Image result for dictionary with list as 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49" y="953654"/>
            <a:ext cx="6407727" cy="34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dictionary could hold a set of values by given key</a:t>
            </a:r>
          </a:p>
          <a:p>
            <a:pPr lvl="1"/>
            <a:r>
              <a:rPr lang="en-US" dirty="0"/>
              <a:t>Example: students may have multiple grades: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Peter  [5, 5, 6]</a:t>
            </a:r>
          </a:p>
          <a:p>
            <a:pPr lvl="2"/>
            <a:r>
              <a:rPr lang="en-US" noProof="1">
                <a:sym typeface="Wingdings" panose="05000000000000000000" pitchFamily="2" charset="2"/>
              </a:rPr>
              <a:t>Kiril</a:t>
            </a:r>
            <a:r>
              <a:rPr lang="en-US" dirty="0">
                <a:sym typeface="Wingdings" panose="05000000000000000000" pitchFamily="2" charset="2"/>
              </a:rPr>
              <a:t>  [6, 6, 3, 4, 6]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List&lt;int&gt;&gt;</a:t>
            </a:r>
            <a:r>
              <a:rPr lang="en-US" noProof="1"/>
              <a:t> </a:t>
            </a:r>
            <a:r>
              <a:rPr lang="en-US" dirty="0"/>
              <a:t>grades;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99313"/>
              </p:ext>
            </p:extLst>
          </p:nvPr>
        </p:nvGraphicFramePr>
        <p:xfrm>
          <a:off x="4862712" y="2472901"/>
          <a:ext cx="5334000" cy="331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Image" r:id="rId3" imgW="6552360" imgH="4075920" progId="Photoshop.Image.15">
                  <p:embed/>
                </p:oleObj>
              </mc:Choice>
              <mc:Fallback>
                <p:oleObj name="Image" r:id="rId3" imgW="6552360" imgH="40759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2712" y="2472901"/>
                        <a:ext cx="5334000" cy="3319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7529712" y="2536857"/>
            <a:ext cx="3441500" cy="571906"/>
          </a:xfrm>
          <a:prstGeom prst="wedgeRoundRectCallout">
            <a:avLst>
              <a:gd name="adj1" fmla="val -68083"/>
              <a:gd name="adj2" fmla="val 301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529712" y="3352800"/>
            <a:ext cx="3441500" cy="583498"/>
          </a:xfrm>
          <a:prstGeom prst="wedgeRoundRectCallout">
            <a:avLst>
              <a:gd name="adj1" fmla="val -70184"/>
              <a:gd name="adj2" fmla="val -40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7709" y="3075709"/>
            <a:ext cx="1960906" cy="960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87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student has a list of grades</a:t>
            </a:r>
          </a:p>
          <a:p>
            <a:r>
              <a:rPr lang="en-US" dirty="0"/>
              <a:t>We can access the student’s grades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name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Grades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974" y="2449043"/>
            <a:ext cx="11376876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700"/>
              </a:lnSpc>
            </a:pPr>
            <a:r>
              <a:rPr lang="en-US" dirty="0"/>
              <a:t>var grades = new Dictionary&lt;string,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dirty="0"/>
              <a:t>&gt;();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grades[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"Peter"</a:t>
            </a:r>
            <a:r>
              <a:rPr lang="en-US" dirty="0"/>
              <a:t>]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dirty="0"/>
              <a:t>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grades["Peter"].Add(6);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var kirilGrades = new List&lt;int&gt;() { 6, 6, 3, 4, 6 };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grades["Kiril"] = kirilGrades;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Console.WriteLine(string.Join(" ", grades["Kiril"]); // 6 6 3 4 6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852514" y="2961218"/>
            <a:ext cx="2800928" cy="661229"/>
          </a:xfrm>
          <a:prstGeom prst="wedgeRoundRectCallout">
            <a:avLst>
              <a:gd name="adj1" fmla="val -66207"/>
              <a:gd name="adj2" fmla="val 18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the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609012" y="1935713"/>
            <a:ext cx="3078586" cy="571906"/>
          </a:xfrm>
          <a:prstGeom prst="wedgeRoundRectCallout">
            <a:avLst>
              <a:gd name="adj1" fmla="val -68383"/>
              <a:gd name="adj2" fmla="val 60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040680" y="3724564"/>
            <a:ext cx="2590800" cy="1032188"/>
          </a:xfrm>
          <a:prstGeom prst="wedgeRoundRectCallout">
            <a:avLst>
              <a:gd name="adj1" fmla="val -67356"/>
              <a:gd name="adj2" fmla="val -40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Accessing list by key (Peter)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6308370" y="5428673"/>
            <a:ext cx="3367442" cy="478705"/>
          </a:xfrm>
          <a:prstGeom prst="wedgeRoundRectCallout">
            <a:avLst>
              <a:gd name="adj1" fmla="val -65107"/>
              <a:gd name="adj2" fmla="val -314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Assigning list to key</a:t>
            </a:r>
          </a:p>
        </p:txBody>
      </p:sp>
    </p:spTree>
    <p:extLst>
      <p:ext uri="{BB962C8B-B14F-4D97-AF65-F5344CB8AC3E}">
        <p14:creationId xmlns:p14="http://schemas.microsoft.com/office/powerpoint/2010/main" val="39602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pPr lvl="1"/>
            <a:r>
              <a:rPr lang="en-US" dirty="0"/>
              <a:t>Print the grades + average grade for each student as shown below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4212" y="2743200"/>
            <a:ext cx="10972800" cy="3539430"/>
            <a:chOff x="1075422" y="3016052"/>
            <a:chExt cx="10972800" cy="353943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75422" y="3016052"/>
              <a:ext cx="2651322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5.20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5.50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3.20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2.50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2.00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3.46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3.00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965706" y="461267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85668" y="3996320"/>
              <a:ext cx="7462554" cy="15788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-&gt; 5.20 3.20 (avg: 4.20)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-&gt; 5.50 2.50 3.46 (avg: 3.82)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-&gt; 2.00 3.00 (avg: 2.50)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151121"/>
            <a:ext cx="11376876" cy="5561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sz="2800" dirty="0"/>
              <a:t>var grades = new Dictionary&lt;string, List&lt;double&gt;&gt;();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var n = int.Parse(Console.ReadLine());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for (int i = 0; i &lt; n; i++)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{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tokens = Console.ReadLine().Split();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</a:t>
            </a:r>
            <a:r>
              <a:rPr lang="en-US" sz="2800" dirty="0" err="1"/>
              <a:t>var</a:t>
            </a:r>
            <a:r>
              <a:rPr lang="en-US" sz="2800" dirty="0"/>
              <a:t> name = tokens[0];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grade = </a:t>
            </a:r>
            <a:r>
              <a:rPr lang="en-US" sz="2800" dirty="0" err="1"/>
              <a:t>double.Parse</a:t>
            </a:r>
            <a:r>
              <a:rPr lang="en-US" sz="2800" dirty="0"/>
              <a:t>(tokens[1]);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!grades.ContainsKey(name)</a:t>
            </a:r>
            <a:r>
              <a:rPr lang="en-US" sz="2800" dirty="0"/>
              <a:t>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List&lt;double&gt;()</a:t>
            </a:r>
            <a:r>
              <a:rPr lang="en-US" sz="2800" dirty="0"/>
              <a:t>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].Add(grade);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}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i="1" dirty="0"/>
              <a:t>// continued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28012" y="3409448"/>
            <a:ext cx="2788638" cy="1045226"/>
          </a:xfrm>
          <a:prstGeom prst="wedgeRoundRectCallout">
            <a:avLst>
              <a:gd name="adj1" fmla="val -69588"/>
              <a:gd name="adj2" fmla="val 373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Make sure the list is initialized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246812" y="5257800"/>
            <a:ext cx="2420895" cy="946620"/>
          </a:xfrm>
          <a:prstGeom prst="wedgeRoundRectCallout">
            <a:avLst>
              <a:gd name="adj1" fmla="val -66761"/>
              <a:gd name="adj2" fmla="val -34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grade into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597911"/>
            <a:ext cx="11376876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studentGrades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var average = studentGrades.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Average()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Console.Write($"{name} -&gt; ");</a:t>
            </a:r>
          </a:p>
          <a:p>
            <a:endParaRPr lang="en-US" sz="1400" dirty="0"/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endParaRPr lang="en-US" dirty="0"/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198156" y="3828472"/>
            <a:ext cx="2514599" cy="1024995"/>
          </a:xfrm>
          <a:prstGeom prst="wedgeRoundRectCallout">
            <a:avLst>
              <a:gd name="adj1" fmla="val -70288"/>
              <a:gd name="adj2" fmla="val -5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Average value of the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12970" y="2110617"/>
            <a:ext cx="2605442" cy="569913"/>
          </a:xfrm>
          <a:prstGeom prst="wedgeRoundRectCallout">
            <a:avLst>
              <a:gd name="adj1" fmla="val -77694"/>
              <a:gd name="adj2" fmla="val 35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Key: string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932612" y="2764804"/>
            <a:ext cx="3953608" cy="579934"/>
          </a:xfrm>
          <a:prstGeom prst="wedgeRoundRectCallout">
            <a:avLst>
              <a:gd name="adj1" fmla="val -68365"/>
              <a:gd name="adj2" fmla="val 36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List&lt;string&gt;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3503612" y="1122960"/>
            <a:ext cx="5820074" cy="474951"/>
          </a:xfrm>
          <a:prstGeom prst="wedgeRoundRectCallout">
            <a:avLst>
              <a:gd name="adj1" fmla="val -56357"/>
              <a:gd name="adj2" fmla="val 557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KeyValuePair&lt;string, List&lt;double&gt;</a:t>
            </a:r>
          </a:p>
        </p:txBody>
      </p:sp>
    </p:spTree>
    <p:extLst>
      <p:ext uri="{BB962C8B-B14F-4D97-AF65-F5344CB8AC3E}">
        <p14:creationId xmlns:p14="http://schemas.microsoft.com/office/powerpoint/2010/main" val="33432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1717</Words>
  <Application>Microsoft Office PowerPoint</Application>
  <PresentationFormat>Custom</PresentationFormat>
  <Paragraphs>433</Paragraphs>
  <Slides>32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Image</vt:lpstr>
      <vt:lpstr>Nested Dictionaries</vt:lpstr>
      <vt:lpstr>Table of Contents</vt:lpstr>
      <vt:lpstr>Questions?</vt:lpstr>
      <vt:lpstr>Multi-Dictionaries</vt:lpstr>
      <vt:lpstr>Multi-Dictionaries</vt:lpstr>
      <vt:lpstr>Example: Student Grades</vt:lpstr>
      <vt:lpstr>Problem: Average Student Grades</vt:lpstr>
      <vt:lpstr>Solution: Average Student Grades (1)</vt:lpstr>
      <vt:lpstr>Solution: Average Student Grades (2)</vt:lpstr>
      <vt:lpstr>Nested Dictionaries</vt:lpstr>
      <vt:lpstr>Nested Dictionaries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Multi and Nested Dictionaries</vt:lpstr>
      <vt:lpstr>Sets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 – Example</vt:lpstr>
      <vt:lpstr>Problem: Group Continents, Countries and Cities</vt:lpstr>
      <vt:lpstr>Solution: Cities by Continent and Country (1)</vt:lpstr>
      <vt:lpstr>Solution: Cities by Continent and Country (2)</vt:lpstr>
      <vt:lpstr>Solution: Cities by Continent and Country (3)</vt:lpstr>
      <vt:lpstr>Sets</vt:lpstr>
      <vt:lpstr>Summary</vt:lpstr>
      <vt:lpstr>Advanced Dictionaries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Collections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2017-06-05T08:53:27Z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