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59"/>
  </p:notesMasterIdLst>
  <p:handoutMasterIdLst>
    <p:handoutMasterId r:id="rId60"/>
  </p:handoutMasterIdLst>
  <p:sldIdLst>
    <p:sldId id="402" r:id="rId3"/>
    <p:sldId id="516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464" r:id="rId55"/>
    <p:sldId id="517" r:id="rId56"/>
    <p:sldId id="400" r:id="rId57"/>
    <p:sldId id="399" r:id="rId5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02"/>
            <p14:sldId id="516"/>
            <p14:sldId id="466"/>
          </p14:sldIdLst>
        </p14:section>
        <p14:section name="Declaring and Invoking Methods" id="{8301E940-4394-4BA5-BCB0-1C993E8D6532}">
          <p14:sldIdLst>
            <p14:sldId id="467"/>
            <p14:sldId id="468"/>
            <p14:sldId id="469"/>
            <p14:sldId id="470"/>
            <p14:sldId id="471"/>
            <p14:sldId id="472"/>
            <p14:sldId id="473"/>
            <p14:sldId id="474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Returning Values from Methods" id="{768F46D0-5F2A-479C-9BFC-E5D7D3ADEED6}">
          <p14:sldIdLst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Overloading Methods" id="{C97211C1-4529-4D97-9A79-2057BEAD90E7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Program Execution Flow" id="{AD939C48-C2F8-48A0-9B9D-88468017A465}">
          <p14:sldIdLst>
            <p14:sldId id="500"/>
            <p14:sldId id="501"/>
            <p14:sldId id="502"/>
            <p14:sldId id="503"/>
          </p14:sldIdLst>
        </p14:section>
        <p14:section name="Debugging the Code" id="{36C9270D-F21D-429A-9BAC-29E93EBE85DB}">
          <p14:sldIdLst>
            <p14:sldId id="504"/>
            <p14:sldId id="505"/>
            <p14:sldId id="506"/>
            <p14:sldId id="507"/>
            <p14:sldId id="508"/>
          </p14:sldIdLst>
        </p14:section>
        <p14:section name="Methods - Naming and Best Practices" id="{454F8948-8D4C-4E7C-B40C-15C301B32B1C}">
          <p14:sldIdLst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Conclusion" id="{10E03AB1-9AA8-4E86-9A64-D741901E50A2}">
          <p14:sldIdLst>
            <p14:sldId id="464"/>
            <p14:sldId id="517"/>
            <p14:sldId id="400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9"/>
    <a:srgbClr val="FFA72A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121" d="100"/>
          <a:sy n="121" d="100"/>
        </p:scale>
        <p:origin x="108" y="20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1/22/2018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8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8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23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741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6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9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9F432C-DAEA-400E-A53E-57A9FB8885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5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5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6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7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04#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04#9" TargetMode="External"/><Relationship Id="rId2" Type="http://schemas.openxmlformats.org/officeDocument/2006/relationships/hyperlink" Target="https://judge.softuni.bg/Contests/304/Methods-and-Debugging-L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deavr.com/" TargetMode="External"/><Relationship Id="rId13" Type="http://schemas.openxmlformats.org/officeDocument/2006/relationships/image" Target="../media/image43.png"/><Relationship Id="rId18" Type="http://schemas.openxmlformats.org/officeDocument/2006/relationships/image" Target="../media/image46.jpeg"/><Relationship Id="rId3" Type="http://schemas.openxmlformats.org/officeDocument/2006/relationships/hyperlink" Target="https://softuni.bg/courses/programming-fundamentals" TargetMode="External"/><Relationship Id="rId7" Type="http://schemas.openxmlformats.org/officeDocument/2006/relationships/image" Target="../media/image40.png"/><Relationship Id="rId12" Type="http://schemas.openxmlformats.org/officeDocument/2006/relationships/hyperlink" Target="http://www.telenor.bg/" TargetMode="Externa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s://netpeak.net/" TargetMode="External"/><Relationship Id="rId20" Type="http://schemas.openxmlformats.org/officeDocument/2006/relationships/image" Target="../media/image48.jpe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smartit.bg/" TargetMode="Externa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hyperlink" Target="http://www.infragistics.com/" TargetMode="External"/><Relationship Id="rId19" Type="http://schemas.openxmlformats.org/officeDocument/2006/relationships/image" Target="../media/image47.jpeg"/><Relationship Id="rId4" Type="http://schemas.openxmlformats.org/officeDocument/2006/relationships/hyperlink" Target="http://xs-software.com/" TargetMode="External"/><Relationship Id="rId9" Type="http://schemas.openxmlformats.org/officeDocument/2006/relationships/image" Target="../media/image41.png"/><Relationship Id="rId14" Type="http://schemas.openxmlformats.org/officeDocument/2006/relationships/hyperlink" Target="http://www.softwaregroup-bg.com/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5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2" y="540997"/>
            <a:ext cx="7910299" cy="1404218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Methods, Debugging and Troubleshooting Code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2060007"/>
            <a:ext cx="7910298" cy="1292793"/>
          </a:xfrm>
        </p:spPr>
        <p:txBody>
          <a:bodyPr>
            <a:normAutofit/>
          </a:bodyPr>
          <a:lstStyle/>
          <a:p>
            <a:r>
              <a:rPr lang="en-GB" dirty="0"/>
              <a:t>Defining</a:t>
            </a:r>
            <a:r>
              <a:rPr lang="en-US" dirty="0"/>
              <a:t> and Using Methods, Overloads, Debugging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583300"/>
            <a:ext cx="3187613" cy="52513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53199"/>
            <a:ext cx="3187614" cy="44434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99803"/>
            <a:ext cx="3187613" cy="36355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40965"/>
            <a:ext cx="3187613" cy="331235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7412" y="3940552"/>
            <a:ext cx="2253081" cy="2438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0" y="2496257"/>
            <a:ext cx="2212117" cy="55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65953" y="3616869"/>
            <a:ext cx="218281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Programming</a:t>
            </a:r>
            <a:b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Fundamentals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AC41F0-16FC-4251-BF43-511B8140C015}"/>
              </a:ext>
            </a:extLst>
          </p:cNvPr>
          <p:cNvGrpSpPr/>
          <p:nvPr/>
        </p:nvGrpSpPr>
        <p:grpSpPr>
          <a:xfrm>
            <a:off x="7197383" y="3489325"/>
            <a:ext cx="4285960" cy="2342296"/>
            <a:chOff x="6418337" y="3489294"/>
            <a:chExt cx="5148188" cy="2890492"/>
          </a:xfrm>
        </p:grpSpPr>
        <p:pic>
          <p:nvPicPr>
            <p:cNvPr id="16" name="Picture Placeholder 9">
              <a:extLst>
                <a:ext uri="{FF2B5EF4-FFF2-40B4-BE49-F238E27FC236}">
                  <a16:creationId xmlns:a16="http://schemas.microsoft.com/office/drawing/2014/main" id="{9F5DC408-7A7C-476A-8E82-0DB860472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rcRect t="2654" b="2654"/>
            <a:stretch>
              <a:fillRect/>
            </a:stretch>
          </p:blipFill>
          <p:spPr>
            <a:xfrm>
              <a:off x="6418337" y="4155279"/>
              <a:ext cx="5148188" cy="1940721"/>
            </a:xfrm>
            <a:prstGeom prst="rect">
              <a:avLst/>
            </a:prstGeom>
          </p:spPr>
        </p:pic>
        <p:pic>
          <p:nvPicPr>
            <p:cNvPr id="17" name="Picture 2" descr="Резултат с изображение за function">
              <a:extLst>
                <a:ext uri="{FF2B5EF4-FFF2-40B4-BE49-F238E27FC236}">
                  <a16:creationId xmlns:a16="http://schemas.microsoft.com/office/drawing/2014/main" id="{74234D2D-F7DC-44AD-884A-A6FB17D5E9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669" y="3489294"/>
              <a:ext cx="2921943" cy="2890492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a blank cash receipt: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Blank Receipt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49648" y="22098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Header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4212" y="1967772"/>
            <a:ext cx="6248400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CASH RECEIPT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08412" y="23653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49648" y="3575115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Body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14955" y="4724633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------------------------------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© SoftUni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804976" y="511213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https://judge.softuni.bg/Contests/Practice/Index/304#0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46212" y="4953000"/>
            <a:ext cx="2057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Footer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808412" y="3730657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14955" y="3353267"/>
            <a:ext cx="6227657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Charged to____________________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Received by___________________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509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 methods</a:t>
            </a:r>
            <a:r>
              <a:rPr lang="en-US" dirty="0"/>
              <a:t> to print each section (header + body + footer)</a:t>
            </a:r>
          </a:p>
          <a:p>
            <a:pPr lvl="1"/>
            <a:r>
              <a:rPr lang="en-US" dirty="0"/>
              <a:t>Copy the content from the slide</a:t>
            </a:r>
          </a:p>
          <a:p>
            <a:pPr lvl="1"/>
            <a:r>
              <a:rPr lang="en-US" dirty="0"/>
              <a:t>For the copyright sign use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Unicode</a:t>
            </a:r>
            <a:r>
              <a:rPr lang="en-US" dirty="0"/>
              <a:t>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\u00A9</a:t>
            </a:r>
            <a:r>
              <a:rPr lang="en-US" dirty="0"/>
              <a:t>"</a:t>
            </a:r>
          </a:p>
          <a:p>
            <a:r>
              <a:rPr lang="en-US" sz="3200" dirty="0"/>
              <a:t>Create a method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PrintReceipt()</a:t>
            </a:r>
            <a:r>
              <a:rPr lang="en-US" sz="3200" dirty="0"/>
              <a:t> that calls these 3 methods: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Blank Receipt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36612" y="3909259"/>
            <a:ext cx="5105400" cy="21040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PrintBody();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PrintFooter();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04487"/>
            <a:ext cx="4188576" cy="2113716"/>
          </a:xfrm>
          <a:prstGeom prst="rect">
            <a:avLst/>
          </a:prstGeom>
        </p:spPr>
      </p:pic>
      <p:sp>
        <p:nvSpPr>
          <p:cNvPr id="22" name="Right Arrow 12"/>
          <p:cNvSpPr/>
          <p:nvPr/>
        </p:nvSpPr>
        <p:spPr>
          <a:xfrm>
            <a:off x="6246812" y="477077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2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645497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Methods with Parameters</a:t>
            </a:r>
          </a:p>
        </p:txBody>
      </p:sp>
      <p:pic>
        <p:nvPicPr>
          <p:cNvPr id="4" name="Picture 4" descr="http://support2.dundas.com/OnlineDocumentation/WinChart2003/images/Formulas_William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11"/>
          <a:stretch>
            <a:fillRect/>
          </a:stretch>
        </p:blipFill>
        <p:spPr bwMode="auto">
          <a:xfrm>
            <a:off x="4533537" y="2443300"/>
            <a:ext cx="2991848" cy="1814180"/>
          </a:xfrm>
          <a:prstGeom prst="roundRect">
            <a:avLst>
              <a:gd name="adj" fmla="val 5770"/>
            </a:avLst>
          </a:prstGeom>
          <a:noFill/>
        </p:spPr>
      </p:pic>
      <p:sp>
        <p:nvSpPr>
          <p:cNvPr id="5" name="TextBox 4"/>
          <p:cNvSpPr txBox="1"/>
          <p:nvPr/>
        </p:nvSpPr>
        <p:spPr>
          <a:xfrm rot="364535">
            <a:off x="6575950" y="4445794"/>
            <a:ext cx="2188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decimal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509281">
            <a:off x="1959561" y="2270490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double</a:t>
            </a:r>
            <a:endParaRPr lang="en-US" sz="44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20875553">
            <a:off x="3489784" y="4476571"/>
            <a:ext cx="1272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float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21132441">
            <a:off x="8114742" y="1423027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8"/>
          <p:cNvSpPr txBox="1"/>
          <p:nvPr/>
        </p:nvSpPr>
        <p:spPr>
          <a:xfrm rot="21521100">
            <a:off x="5341833" y="1049373"/>
            <a:ext cx="873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4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" name="Picture 2" descr="http://www.techno-archery.com/Archery%20copy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2" y="1981200"/>
            <a:ext cx="1097848" cy="1097848"/>
          </a:xfrm>
          <a:prstGeom prst="ellipse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  <a:r>
              <a:rPr lang="en-US" dirty="0"/>
              <a:t> can be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926" y="4976257"/>
            <a:ext cx="103632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6" y="1828800"/>
            <a:ext cx="10363200" cy="2336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int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 Console.Write("{0}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510961" y="1013579"/>
            <a:ext cx="3352800" cy="1450564"/>
          </a:xfrm>
          <a:prstGeom prst="wedgeRoundRectCallout">
            <a:avLst>
              <a:gd name="adj1" fmla="val -72838"/>
              <a:gd name="adj2" fmla="val 2124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 parameters</a:t>
            </a:r>
          </a:p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start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type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endParaRPr lang="en-US" sz="2800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89612" y="5165473"/>
            <a:ext cx="3124200" cy="1114328"/>
          </a:xfrm>
          <a:prstGeom prst="wedgeRoundRectCallout">
            <a:avLst>
              <a:gd name="adj1" fmla="val -81212"/>
              <a:gd name="adj2" fmla="val 211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454464" y="2646431"/>
            <a:ext cx="3429000" cy="1114328"/>
          </a:xfrm>
          <a:prstGeom prst="wedgeRoundRectCallout">
            <a:avLst>
              <a:gd name="adj1" fmla="val -82470"/>
              <a:gd name="adj2" fmla="val -802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27562" y="4572864"/>
            <a:ext cx="5657850" cy="47929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zero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several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types</a:t>
            </a:r>
          </a:p>
          <a:p>
            <a:r>
              <a:rPr lang="en-US" dirty="0"/>
              <a:t>Each parameter has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type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4572000"/>
            <a:ext cx="10363200" cy="1838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PrintStudent</a:t>
            </a:r>
            <a:r>
              <a:rPr lang="en-US" sz="2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114327" y="3342597"/>
            <a:ext cx="1941158" cy="1107865"/>
          </a:xfrm>
          <a:prstGeom prst="wedgeRoundRectCallout">
            <a:avLst>
              <a:gd name="adj1" fmla="val 72004"/>
              <a:gd name="adj2" fmla="val 6370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867308" y="3324589"/>
            <a:ext cx="1905000" cy="1114328"/>
          </a:xfrm>
          <a:prstGeom prst="wedgeRoundRectCallout">
            <a:avLst>
              <a:gd name="adj1" fmla="val -69997"/>
              <a:gd name="adj2" fmla="val 671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141412" y="3324589"/>
            <a:ext cx="3352800" cy="1114328"/>
          </a:xfrm>
          <a:prstGeom prst="wedgeRoundRectCallout">
            <a:avLst>
              <a:gd name="adj1" fmla="val 65537"/>
              <a:gd name="adj2" fmla="val 644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03412" y="2362200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808412" y="2362200"/>
            <a:ext cx="6157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2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119176" y="251774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03412" y="3509343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808411" y="4606201"/>
            <a:ext cx="6157799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0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119176" y="4812028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903412" y="4652895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119176" y="3664885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833200" y="3509343"/>
            <a:ext cx="613301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-5 is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22412" y="1234619"/>
            <a:ext cx="109440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</a:t>
            </a:r>
            <a:r>
              <a:rPr lang="en-GB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(int.Parse(Console.ReadLine()));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Parameters can accept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default values</a:t>
            </a:r>
            <a:r>
              <a:rPr lang="en-US" sz="3000" dirty="0"/>
              <a:t>: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200" dirty="0"/>
          </a:p>
          <a:p>
            <a:endParaRPr lang="en-US" sz="2000" dirty="0"/>
          </a:p>
          <a:p>
            <a:r>
              <a:rPr lang="en-US" sz="3000" dirty="0"/>
              <a:t>The above method can be called in several ways:</a:t>
            </a:r>
            <a:endParaRPr lang="bg-BG" sz="3000" dirty="0"/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4212" y="1828800"/>
            <a:ext cx="103632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100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2" y="5105400"/>
            <a:ext cx="10363200" cy="13747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PrintNumbers(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end: 40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start: 35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313612" y="2401456"/>
            <a:ext cx="1676400" cy="1032316"/>
          </a:xfrm>
          <a:prstGeom prst="wedgeRoundRectCallout">
            <a:avLst>
              <a:gd name="adj1" fmla="val 71013"/>
              <a:gd name="adj2" fmla="val -6100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646612" y="5029200"/>
            <a:ext cx="3200400" cy="941797"/>
          </a:xfrm>
          <a:prstGeom prst="wedgeRoundRectCallout">
            <a:avLst>
              <a:gd name="adj1" fmla="val -82992"/>
              <a:gd name="adj2" fmla="val 467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be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skipped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method invocation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3612" y="2676636"/>
            <a:ext cx="1447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64611" y="2202659"/>
            <a:ext cx="1792201" cy="35359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1 2 3 4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2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41612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83411" y="3625197"/>
            <a:ext cx="9144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02611" y="37801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prints a single line,</a:t>
            </a:r>
            <a:r>
              <a:rPr lang="en-US" dirty="0"/>
              <a:t> consisting of numbers from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start</a:t>
            </a:r>
            <a:r>
              <a:rPr lang="en-US" dirty="0"/>
              <a:t> to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75344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dirty="0"/>
              <a:t>1. Declaring and Invoking Methods</a:t>
            </a:r>
          </a:p>
          <a:p>
            <a:r>
              <a:rPr lang="en-GB" sz="3600" dirty="0"/>
              <a:t>2. Methods with Parameters</a:t>
            </a:r>
          </a:p>
          <a:p>
            <a:r>
              <a:rPr lang="en-GB" sz="3600" dirty="0"/>
              <a:t>3. Returning Values from Methods</a:t>
            </a:r>
          </a:p>
          <a:p>
            <a:r>
              <a:rPr lang="en-GB" sz="3600" dirty="0"/>
              <a:t>4.</a:t>
            </a:r>
            <a:r>
              <a:rPr lang="en-US" sz="3600" dirty="0"/>
              <a:t> Overloading Methods</a:t>
            </a:r>
          </a:p>
          <a:p>
            <a:r>
              <a:rPr lang="en-GB" sz="3600" dirty="0"/>
              <a:t>5</a:t>
            </a:r>
            <a:r>
              <a:rPr lang="en-US" sz="3600" dirty="0"/>
              <a:t>. Program Execution Flow</a:t>
            </a:r>
          </a:p>
          <a:p>
            <a:r>
              <a:rPr lang="en-US" sz="3600" dirty="0"/>
              <a:t>6. Naming and Best Practices</a:t>
            </a:r>
          </a:p>
          <a:p>
            <a:endParaRPr lang="en-US" sz="3600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FAFFB-7120-45B8-BD5C-87E92C695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12" y="1800720"/>
            <a:ext cx="3312444" cy="42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that prints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first half (1..n)</a:t>
            </a:r>
            <a:r>
              <a:rPr lang="en-US" dirty="0"/>
              <a:t> and then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second half (n-1…1)</a:t>
            </a:r>
            <a:r>
              <a:rPr lang="en-US" dirty="0"/>
              <a:t> 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10134600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228012" y="1843277"/>
            <a:ext cx="2275657" cy="978316"/>
          </a:xfrm>
          <a:prstGeom prst="wedgeRoundRectCallout">
            <a:avLst>
              <a:gd name="adj1" fmla="val -78895"/>
              <a:gd name="adj2" fmla="val 3960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https://judge.softuni.bg/Contests/Practice/Index/304#2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627812" y="3932373"/>
            <a:ext cx="1981200" cy="604359"/>
          </a:xfrm>
          <a:prstGeom prst="wedgeRoundRectCallout">
            <a:avLst>
              <a:gd name="adj1" fmla="val -79827"/>
              <a:gd name="adj2" fmla="val -4139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551612" y="5280095"/>
            <a:ext cx="2133600" cy="604359"/>
          </a:xfrm>
          <a:prstGeom prst="wedgeRoundRectCallout">
            <a:avLst>
              <a:gd name="adj1" fmla="val -77662"/>
              <a:gd name="adj2" fmla="val -5362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0413" y="1012208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Draw a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filled square </a:t>
            </a:r>
            <a:r>
              <a:rPr lang="en-US" sz="3200" dirty="0"/>
              <a:t>of size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200" dirty="0"/>
              <a:t> like in the example: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Draw </a:t>
            </a:r>
            <a:r>
              <a:rPr lang="bg-BG" dirty="0"/>
              <a:t>а </a:t>
            </a:r>
            <a:r>
              <a:rPr lang="en-US" dirty="0"/>
              <a:t>Filled Square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303526" y="1725549"/>
            <a:ext cx="3134286" cy="1697763"/>
            <a:chOff x="7227326" y="1883637"/>
            <a:chExt cx="3134286" cy="169776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27326" y="2365494"/>
              <a:ext cx="609600" cy="6243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80000" tIns="108000" rIns="180000" bIns="108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8609012" y="1883637"/>
              <a:ext cx="1752600" cy="169776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08000" tIns="36000" rIns="108000" bIns="3600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-\/\/\/-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da-DK" b="1" noProof="1">
                  <a:solidFill>
                    <a:srgbClr val="FBEED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--------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08017" y="2487181"/>
              <a:ext cx="457200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8012" y="1823112"/>
            <a:ext cx="5354181" cy="43619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Console.WriteLine(new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string('-', 2 * n));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Console.Write("\\/");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Console.WriteLine('-');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156212" y="3669771"/>
            <a:ext cx="5410200" cy="25152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72000" rIns="108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n =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TODO: read 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i = 0; i &lt; n - 2;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PrintMiddleRow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PrintHeaderRow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https://judge.softuni.bg/Contests/Practice/Index/304#3</a:t>
            </a:r>
            <a:endParaRPr lang="en-US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760451" y="2514600"/>
            <a:ext cx="2275657" cy="978316"/>
          </a:xfrm>
          <a:prstGeom prst="wedgeRoundRectCallout">
            <a:avLst>
              <a:gd name="adj1" fmla="val -15641"/>
              <a:gd name="adj2" fmla="val -7804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282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0833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2" y="5410200"/>
            <a:ext cx="9906000" cy="9868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Returning Values From Methods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403" y="873430"/>
            <a:ext cx="4278017" cy="4231970"/>
          </a:xfrm>
          <a:prstGeom prst="roundRect">
            <a:avLst>
              <a:gd name="adj" fmla="val 1389"/>
            </a:avLst>
          </a:prstGeom>
          <a:solidFill>
            <a:schemeClr val="tx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Type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3200" dirty="0">
                <a:latin typeface="+mj-lt"/>
                <a:cs typeface="Consolas" pitchFamily="49" charset="0"/>
              </a:rPr>
              <a:t> – </a:t>
            </a:r>
            <a:r>
              <a:rPr lang="en-US" sz="3200" dirty="0"/>
              <a:t>does not return a value (only executes code)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  <a:p>
            <a:r>
              <a:rPr lang="en-US" sz="3200" dirty="0"/>
              <a:t>Other types – return values, based on the method's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return type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Return Types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83802" y="1734128"/>
            <a:ext cx="10363198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/>
              <a:t> AddOne(int n)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n += 1;</a:t>
            </a:r>
            <a:endParaRPr lang="en-US" dirty="0"/>
          </a:p>
          <a:p>
            <a:r>
              <a:rPr lang="en-US"/>
              <a:t>  Console.WriteLine(n);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64608" y="4724400"/>
            <a:ext cx="10363198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static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/>
              <a:t> PlusOne(int n)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return n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713412" y="2286000"/>
            <a:ext cx="1981200" cy="1066800"/>
          </a:xfrm>
          <a:prstGeom prst="wedgeRoundRectCallout">
            <a:avLst>
              <a:gd name="adj1" fmla="val -78299"/>
              <a:gd name="adj2" fmla="val 288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408776" y="5581072"/>
            <a:ext cx="3581400" cy="683195"/>
          </a:xfrm>
          <a:prstGeom prst="wedgeRoundRectCallout">
            <a:avLst>
              <a:gd name="adj1" fmla="val -69046"/>
              <a:gd name="adj2" fmla="val -2182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97780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 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</a:p>
          <a:p>
            <a:endParaRPr lang="en-US" sz="32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911225" y="2380672"/>
            <a:ext cx="10363198" cy="24341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/>
              <a:t>static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string</a:t>
            </a:r>
            <a:r>
              <a:rPr lang="en-US"/>
              <a:t> ReadFullName() </a:t>
            </a:r>
            <a:endParaRPr lang="en-US" dirty="0"/>
          </a:p>
          <a:p>
            <a:r>
              <a:rPr lang="en-US"/>
              <a:t>{</a:t>
            </a:r>
            <a:endParaRPr lang="en-US" dirty="0"/>
          </a:p>
          <a:p>
            <a:r>
              <a:rPr lang="en-US"/>
              <a:t>  string firstName = Console.ReadLine();</a:t>
            </a:r>
            <a:endParaRPr lang="en-US" dirty="0"/>
          </a:p>
          <a:p>
            <a:r>
              <a:rPr lang="en-US"/>
              <a:t>  string lastName = Console.ReadLine();</a:t>
            </a:r>
            <a:endParaRPr lang="en-US" dirty="0"/>
          </a:p>
          <a:p>
            <a:r>
              <a:rPr lang="en-US"/>
              <a:t> 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/>
              <a:t> firstName + " " + lastName;</a:t>
            </a:r>
            <a:endParaRPr lang="en-US" dirty="0"/>
          </a:p>
          <a:p>
            <a:r>
              <a:rPr lang="en-US"/>
              <a:t>}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11225" y="5791200"/>
            <a:ext cx="1036319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return;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5141" y="3713791"/>
            <a:ext cx="2667000" cy="685800"/>
          </a:xfrm>
          <a:prstGeom prst="wedgeRoundRectCallout">
            <a:avLst>
              <a:gd name="adj1" fmla="val -82349"/>
              <a:gd name="adj2" fmla="val 199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990601"/>
            <a:ext cx="11804822" cy="573087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Assigned</a:t>
            </a:r>
            <a:r>
              <a:rPr lang="en-US" sz="30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Used</a:t>
            </a:r>
            <a:r>
              <a:rPr lang="en-US" sz="3000" dirty="0"/>
              <a:t> in expression: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Passed</a:t>
            </a:r>
            <a:r>
              <a:rPr lang="en-US" sz="3000" dirty="0"/>
              <a:t> to another method: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065212" y="2438400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/>
              <a:t>int max = GetMax(5, 10);</a:t>
            </a:r>
            <a:endParaRPr lang="en-US" sz="28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065212" y="3846803"/>
            <a:ext cx="102108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decimal total </a:t>
            </a:r>
            <a:r>
              <a:rPr lang="en-US" sz="2800"/>
              <a:t>= GetPrice() * quantity * 1.20m;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031726" y="5294603"/>
            <a:ext cx="10244286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/>
              <a:t>int</a:t>
            </a:r>
            <a:r>
              <a:rPr lang="en-US" sz="2800" dirty="0"/>
              <a:t> age = </a:t>
            </a:r>
            <a:r>
              <a:rPr lang="en-US" sz="2800" dirty="0" err="1"/>
              <a:t>int.Parse</a:t>
            </a:r>
            <a:r>
              <a:rPr lang="en-US" sz="2800" dirty="0"/>
              <a:t>(</a:t>
            </a:r>
            <a:r>
              <a:rPr lang="en-US" sz="2800" dirty="0" err="1"/>
              <a:t>Console.ReadLine</a:t>
            </a:r>
            <a:r>
              <a:rPr lang="en-US" sz="2800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temperature from Fahrenheit to Celsius:</a:t>
            </a:r>
            <a:endParaRPr lang="bg-BG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Conversion – Example</a:t>
            </a:r>
            <a:endParaRPr lang="bg-BG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760412" y="3733800"/>
            <a:ext cx="105300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Fahrenheit: ");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fahrenheit = double.Parse(Console.ReadLine());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(fahrenheit);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Console.Write("Temperature in Celsius: {0:F2}", celsius);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0412" y="1809490"/>
            <a:ext cx="10530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double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FahrenheitToCelsius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degrees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double celsius = (degrees - 32) * 5 / 9;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</a:t>
            </a: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celsius;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2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area of a triangle</a:t>
            </a:r>
            <a:r>
              <a:rPr lang="en-US" dirty="0"/>
              <a:t> by given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Triangle Area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355" b="1618"/>
          <a:stretch/>
        </p:blipFill>
        <p:spPr>
          <a:xfrm>
            <a:off x="836612" y="2895600"/>
            <a:ext cx="6168721" cy="2489454"/>
          </a:xfrm>
          <a:prstGeom prst="roundRect">
            <a:avLst>
              <a:gd name="adj" fmla="val 2217"/>
            </a:avLst>
          </a:prstGeom>
        </p:spPr>
      </p:pic>
      <p:sp>
        <p:nvSpPr>
          <p:cNvPr id="8" name="Text Placeholder 5"/>
          <p:cNvSpPr txBox="1">
            <a:spLocks/>
          </p:cNvSpPr>
          <p:nvPr/>
        </p:nvSpPr>
        <p:spPr>
          <a:xfrm>
            <a:off x="7466012" y="3600385"/>
            <a:ext cx="1414377" cy="10798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b = 3</a:t>
            </a:r>
          </a:p>
          <a:p>
            <a:r>
              <a:rPr lang="en-US" sz="2800"/>
              <a:t>h</a:t>
            </a:r>
            <a:r>
              <a:rPr lang="en-US" sz="2800" baseline="-25000"/>
              <a:t>b </a:t>
            </a:r>
            <a:r>
              <a:rPr lang="en-US" sz="2800"/>
              <a:t>= 4</a:t>
            </a:r>
            <a:endParaRPr lang="en-US" sz="280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9904412" y="3815828"/>
            <a:ext cx="1295400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/>
              <a:t>A = 6</a:t>
            </a:r>
          </a:p>
        </p:txBody>
      </p:sp>
      <p:sp>
        <p:nvSpPr>
          <p:cNvPr id="10" name="Right Arrow 6"/>
          <p:cNvSpPr/>
          <p:nvPr/>
        </p:nvSpPr>
        <p:spPr>
          <a:xfrm>
            <a:off x="9162838" y="394982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method with two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</a:t>
            </a:r>
            <a:r>
              <a:rPr lang="en-US" dirty="0"/>
              <a:t> and a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return value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Calculate Triangle Area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5024" y="2347544"/>
            <a:ext cx="10515600" cy="15046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2200" dirty="0"/>
              <a:t>, double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2200" dirty="0"/>
              <a:t>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return width * height / 2;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35024" y="3954824"/>
            <a:ext cx="10515600" cy="214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200" dirty="0"/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{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  Console.WriteLine(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</a:rPr>
              <a:t>CalcTriangleArea</a:t>
            </a:r>
            <a:r>
              <a:rPr lang="en-US" sz="2200" dirty="0"/>
              <a:t>(width, height));</a:t>
            </a:r>
          </a:p>
          <a:p>
            <a:pPr>
              <a:lnSpc>
                <a:spcPct val="95000"/>
              </a:lnSpc>
            </a:pPr>
            <a:r>
              <a:rPr lang="en-US" sz="2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92001" y="1794761"/>
            <a:ext cx="11804822" cy="32684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tech-softuni</a:t>
            </a:r>
            <a:endParaRPr lang="en-US" sz="6000" b="1" noProof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747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029856"/>
            <a:ext cx="11804822" cy="5570355"/>
          </a:xfrm>
        </p:spPr>
        <p:txBody>
          <a:bodyPr/>
          <a:lstStyle/>
          <a:p>
            <a:r>
              <a:rPr lang="en-US" dirty="0"/>
              <a:t>Create a method that calculates and returns the value of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 raised to a given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Power Method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2" y="3171796"/>
            <a:ext cx="10439400" cy="30188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static </a:t>
            </a:r>
            <a:r>
              <a:rPr lang="en-US" sz="2600"/>
              <a:t>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RaiseToPower</a:t>
            </a:r>
            <a:r>
              <a:rPr lang="en-US" sz="2600"/>
              <a:t>(double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sz="2600"/>
              <a:t>, int </a:t>
            </a:r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power</a:t>
            </a:r>
            <a:r>
              <a:rPr lang="en-US" sz="2600"/>
              <a:t>)</a:t>
            </a:r>
            <a:endParaRPr lang="en-US" sz="2600" dirty="0"/>
          </a:p>
          <a:p>
            <a:r>
              <a:rPr lang="en-US" sz="2600"/>
              <a:t>{</a:t>
            </a:r>
            <a:endParaRPr lang="en-US" sz="2600" dirty="0"/>
          </a:p>
          <a:p>
            <a:r>
              <a:rPr lang="en-US" sz="2600"/>
              <a:t>  double result = 1;</a:t>
            </a:r>
            <a:endParaRPr lang="en-US" sz="2600" dirty="0"/>
          </a:p>
          <a:p>
            <a:r>
              <a:rPr lang="en-US" sz="2600"/>
              <a:t>  for (int i = 0; i &lt; power; i++)</a:t>
            </a:r>
            <a:endParaRPr lang="en-US" sz="2600" dirty="0"/>
          </a:p>
          <a:p>
            <a:r>
              <a:rPr lang="en-US" sz="2600"/>
              <a:t>    result *= number;</a:t>
            </a:r>
            <a:endParaRPr lang="en-US" sz="2600" dirty="0"/>
          </a:p>
          <a:p>
            <a:r>
              <a:rPr lang="en-US" sz="2600">
                <a:solidFill>
                  <a:schemeClr val="tx2">
                    <a:lumMod val="75000"/>
                  </a:schemeClr>
                </a:solidFill>
              </a:rPr>
              <a:t>  return</a:t>
            </a:r>
            <a:r>
              <a:rPr lang="en-US" sz="2600"/>
              <a:t> result;</a:t>
            </a:r>
            <a:endParaRPr lang="en-US" sz="2600" dirty="0"/>
          </a:p>
          <a:p>
            <a:r>
              <a:rPr lang="en-US" sz="2600"/>
              <a:t>}</a:t>
            </a:r>
            <a:endParaRPr lang="en-US" sz="26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2290184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81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756212" y="2290184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422944" y="243264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84612" y="2267528"/>
            <a:ext cx="1548000" cy="6659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50812" y="2267528"/>
            <a:ext cx="15480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GB" sz="2800" b="1" baseline="30000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2800" b="1" baseline="30000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325011" y="240999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86400"/>
            <a:ext cx="8938472" cy="820600"/>
          </a:xfrm>
        </p:spPr>
        <p:txBody>
          <a:bodyPr/>
          <a:lstStyle/>
          <a:p>
            <a:r>
              <a:rPr lang="en-US" dirty="0"/>
              <a:t>Overloading Methods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329" y="1371600"/>
            <a:ext cx="7260167" cy="3733800"/>
          </a:xfrm>
          <a:prstGeom prst="roundRect">
            <a:avLst>
              <a:gd name="adj" fmla="val 2564"/>
            </a:avLst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08212" y="2473960"/>
            <a:ext cx="4419600" cy="57404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combination of method's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parameters </a:t>
            </a:r>
            <a:r>
              <a:rPr lang="en-US" dirty="0"/>
              <a:t>is called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same name </a:t>
            </a:r>
            <a:r>
              <a:rPr lang="en-US" dirty="0"/>
              <a:t>have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different signatures</a:t>
            </a:r>
            <a:r>
              <a:rPr lang="en-US" dirty="0"/>
              <a:t>, this is called method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472316"/>
            <a:ext cx="10439400" cy="17458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7764751" y="1828800"/>
            <a:ext cx="1911061" cy="1073283"/>
          </a:xfrm>
          <a:prstGeom prst="wedgeRoundRectCallout">
            <a:avLst>
              <a:gd name="adj1" fmla="val -94918"/>
              <a:gd name="adj2" fmla="val 360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Using same name for multiple methods with different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signatures</a:t>
            </a:r>
            <a:r>
              <a:rPr lang="en-US" dirty="0"/>
              <a:t> (method name and parameters)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06726" y="5227320"/>
            <a:ext cx="5235942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/>
          <p:nvPr/>
        </p:nvSpPr>
        <p:spPr>
          <a:xfrm>
            <a:off x="3001084" y="3820160"/>
            <a:ext cx="3017128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Rectangle 7"/>
          <p:cNvSpPr/>
          <p:nvPr/>
        </p:nvSpPr>
        <p:spPr>
          <a:xfrm>
            <a:off x="2992292" y="2412032"/>
            <a:ext cx="317832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519596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text, 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 + ' ' + 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9012" y="3776884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Print(int number)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Console.WriteLine(number);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97804" y="2362200"/>
            <a:ext cx="10439400" cy="1260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Print(string text)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Console.WriteLine(text);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008812" y="3345157"/>
            <a:ext cx="2895599" cy="1082509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signatures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2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example: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9148" y="251460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9148" y="4221540"/>
            <a:ext cx="10439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Print(string 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251812" y="3429000"/>
            <a:ext cx="2514600" cy="1121357"/>
          </a:xfrm>
          <a:prstGeom prst="wedgeRoundRectCallout">
            <a:avLst>
              <a:gd name="adj1" fmla="val -78389"/>
              <a:gd name="adj2" fmla="val 38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GetMax()</a:t>
            </a:r>
            <a:r>
              <a:rPr lang="en-US" dirty="0"/>
              <a:t>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returns the greater</a:t>
            </a:r>
            <a:r>
              <a:rPr lang="en-US" dirty="0"/>
              <a:t> of two values (the values can be of type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30364" y="388422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20557" y="3401429"/>
            <a:ext cx="141224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z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6596" y="40357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058156" y="28707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2412" y="2438400"/>
            <a:ext cx="1552185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int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354930" y="3063036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58156" y="4930812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1685" y="4468229"/>
            <a:ext cx="1552851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aaa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bbb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3354930" y="509352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Returning Values and Overloading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694450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472070"/>
            <a:ext cx="8938472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 Execution Flow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12954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19600"/>
            <a:ext cx="10650095" cy="21403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PrintLogo()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4" y="1752600"/>
            <a:ext cx="10650095" cy="25780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PrintLogo();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continues, after a method execution completes: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9675812" y="2217704"/>
            <a:ext cx="2152607" cy="564328"/>
          </a:xfrm>
          <a:prstGeom prst="wedgeRoundRectCallout">
            <a:avLst>
              <a:gd name="adj1" fmla="val -77900"/>
              <a:gd name="adj2" fmla="val 5267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first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980612" y="2979419"/>
            <a:ext cx="1847807" cy="569498"/>
          </a:xfrm>
          <a:prstGeom prst="wedgeRoundRectCallout">
            <a:avLst>
              <a:gd name="adj1" fmla="val -418853"/>
              <a:gd name="adj2" fmla="val -992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call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9776369" y="3715020"/>
            <a:ext cx="2052050" cy="563486"/>
          </a:xfrm>
          <a:prstGeom prst="wedgeRoundRectCallout">
            <a:avLst>
              <a:gd name="adj1" fmla="val -90206"/>
              <a:gd name="adj2" fmla="val -562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Executes last</a:t>
            </a:r>
            <a:endParaRPr lang="bg-B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3674" y="3124199"/>
            <a:ext cx="1220543" cy="1732720"/>
            <a:chOff x="83674" y="3124199"/>
            <a:chExt cx="1220543" cy="1732720"/>
          </a:xfrm>
        </p:grpSpPr>
        <p:sp>
          <p:nvSpPr>
            <p:cNvPr id="2" name="Arrow: Curved Right 1"/>
            <p:cNvSpPr/>
            <p:nvPr/>
          </p:nvSpPr>
          <p:spPr>
            <a:xfrm>
              <a:off x="83674" y="3124200"/>
              <a:ext cx="762000" cy="1732719"/>
            </a:xfrm>
            <a:prstGeom prst="curvedRightArrow">
              <a:avLst>
                <a:gd name="adj1" fmla="val 25000"/>
                <a:gd name="adj2" fmla="val 52492"/>
                <a:gd name="adj3" fmla="val 25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47017" y="3124199"/>
              <a:ext cx="457200" cy="183600"/>
            </a:xfrm>
            <a:prstGeom prst="rect">
              <a:avLst/>
            </a:prstGeom>
            <a:solidFill>
              <a:srgbClr val="C3A5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/>
            </a:p>
          </p:txBody>
        </p:sp>
      </p:grp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stores information</a:t>
            </a:r>
            <a:r>
              <a:rPr lang="en-GB" dirty="0"/>
              <a:t> about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active subroutines</a:t>
            </a:r>
            <a:r>
              <a:rPr lang="en-GB" dirty="0"/>
              <a:t> (methods) of a computer program</a:t>
            </a:r>
          </a:p>
          <a:p>
            <a:r>
              <a:rPr lang="en-GB" dirty="0"/>
              <a:t>Keeps track of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the point</a:t>
            </a:r>
            <a:r>
              <a:rPr lang="en-GB" dirty="0"/>
              <a:t> to which each active subroutine should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return control</a:t>
            </a:r>
            <a:r>
              <a:rPr lang="en-GB" dirty="0"/>
              <a:t> when it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finishes executing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7666035" y="3810000"/>
            <a:ext cx="1828801" cy="2484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367431" y="5042934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464056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560681" y="5040672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66037" y="3837057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103237" y="4629911"/>
            <a:ext cx="1530411" cy="1332125"/>
            <a:chOff x="7871782" y="4724400"/>
            <a:chExt cx="1804030" cy="157787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2838461" y="4142709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303212" y="5121259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START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560681" y="504261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463191" y="503728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367431" y="504209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760216" y="4163410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657001" y="5708886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27357" y="5705838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8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9562E-6 -1.48148E-6 L 0.50977 0.091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88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183E-6 1.48148E-6 L 0.35374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7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1253E-6 -2.96296E-6 L 0.19745 -0.0942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2" y="-472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761883"/>
            <a:ext cx="8938472" cy="17346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Declaring and Invoking Methods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158" y="990600"/>
            <a:ext cx="7236579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87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r>
              <a:rPr lang="en-US" dirty="0"/>
              <a:t>Create a program that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multiplies the sum</a:t>
            </a:r>
            <a:r>
              <a:rPr lang="en-US" dirty="0"/>
              <a:t>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all even digits</a:t>
            </a:r>
            <a:r>
              <a:rPr lang="en-US" dirty="0"/>
              <a:t> of a number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by the sum of all odd digits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Math.Abs()</a:t>
            </a:r>
            <a:r>
              <a:rPr lang="en-US" dirty="0"/>
              <a:t> 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 by Odd Digits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834956" y="4966082"/>
            <a:ext cx="3209326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Evens: 2 4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Odds: 1 3 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2287" y="4979164"/>
            <a:ext cx="1691273" cy="1139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318630" y="5358613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95374" y="4953001"/>
            <a:ext cx="2657709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Even sum: 6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Odd sum: 9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164480" y="5345532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494012" y="5345531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065247" y="4953000"/>
            <a:ext cx="1691273" cy="11660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 anchor="ctr">
            <a:no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88744"/>
            <a:ext cx="8938472" cy="688256"/>
          </a:xfrm>
        </p:spPr>
        <p:txBody>
          <a:bodyPr/>
          <a:lstStyle/>
          <a:p>
            <a:r>
              <a:rPr lang="en-US" dirty="0"/>
              <a:t>Using the Visual Studio 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176" y="4894400"/>
            <a:ext cx="8938472" cy="820600"/>
          </a:xfrm>
        </p:spPr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70012" y="1143000"/>
            <a:ext cx="9427322" cy="3508326"/>
            <a:chOff x="845969" y="1312330"/>
            <a:chExt cx="9427322" cy="3508326"/>
          </a:xfrm>
        </p:grpSpPr>
        <p:grpSp>
          <p:nvGrpSpPr>
            <p:cNvPr id="6" name="Group 5"/>
            <p:cNvGrpSpPr/>
            <p:nvPr/>
          </p:nvGrpSpPr>
          <p:grpSpPr>
            <a:xfrm>
              <a:off x="6741435" y="1432931"/>
              <a:ext cx="3531856" cy="3268018"/>
              <a:chOff x="6741435" y="1432931"/>
              <a:chExt cx="3531856" cy="3268018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874351" y="1432931"/>
                <a:ext cx="3268018" cy="3268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1435" y="1439726"/>
                <a:ext cx="3531856" cy="3250412"/>
              </a:xfrm>
              <a:prstGeom prst="rect">
                <a:avLst/>
              </a:prstGeom>
            </p:spPr>
          </p:pic>
        </p:grp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969" y="1312330"/>
              <a:ext cx="5689628" cy="35083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04844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9026257" cy="5570355"/>
          </a:xfrm>
        </p:spPr>
        <p:txBody>
          <a:bodyPr>
            <a:normAutofit/>
          </a:bodyPr>
          <a:lstStyle/>
          <a:p>
            <a:r>
              <a:rPr lang="en-US" dirty="0"/>
              <a:t>The process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 application </a:t>
            </a:r>
            <a:r>
              <a:rPr lang="en-US" dirty="0"/>
              <a:t>includes:</a:t>
            </a:r>
          </a:p>
          <a:p>
            <a:pPr lvl="1"/>
            <a:r>
              <a:rPr lang="en-US" dirty="0"/>
              <a:t>Spotting an error</a:t>
            </a:r>
          </a:p>
          <a:p>
            <a:pPr lvl="1"/>
            <a:r>
              <a:rPr lang="en-US" dirty="0"/>
              <a:t>Finding the lines of code that cause the error</a:t>
            </a:r>
          </a:p>
          <a:p>
            <a:pPr lvl="1"/>
            <a:r>
              <a:rPr lang="en-US" dirty="0"/>
              <a:t>Fixing the error in the code</a:t>
            </a:r>
          </a:p>
          <a:p>
            <a:pPr lvl="1"/>
            <a:r>
              <a:rPr lang="en-US" dirty="0"/>
              <a:t>Testing to check if the error is gone and no new errors are introduced</a:t>
            </a:r>
          </a:p>
          <a:p>
            <a:r>
              <a:rPr lang="en-US" dirty="0"/>
              <a:t>Iterative and continuous process</a:t>
            </a:r>
          </a:p>
          <a:p>
            <a:r>
              <a:rPr lang="en-US" dirty="0"/>
              <a:t>The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Debugger</a:t>
            </a:r>
            <a:r>
              <a:rPr lang="en-US" dirty="0"/>
              <a:t> helps a lot. Really!</a:t>
            </a: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Code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402456" y="1219200"/>
            <a:ext cx="1873556" cy="5035320"/>
            <a:chOff x="9402456" y="1219200"/>
            <a:chExt cx="1873556" cy="5035320"/>
          </a:xfrm>
        </p:grpSpPr>
        <p:grpSp>
          <p:nvGrpSpPr>
            <p:cNvPr id="6" name="Group 5"/>
            <p:cNvGrpSpPr/>
            <p:nvPr/>
          </p:nvGrpSpPr>
          <p:grpSpPr>
            <a:xfrm>
              <a:off x="9402456" y="1219200"/>
              <a:ext cx="1873556" cy="1733597"/>
              <a:chOff x="9845969" y="4403679"/>
              <a:chExt cx="1564686" cy="14478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9478617" y="4380964"/>
              <a:ext cx="1733597" cy="1873556"/>
              <a:chOff x="9542415" y="4380964"/>
              <a:chExt cx="1733597" cy="1873556"/>
            </a:xfrm>
          </p:grpSpPr>
          <p:grpSp>
            <p:nvGrpSpPr>
              <p:cNvPr id="13" name="Group 1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10" name="Straight Connector 9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15"/>
            <p:cNvSpPr/>
            <p:nvPr/>
          </p:nvSpPr>
          <p:spPr>
            <a:xfrm>
              <a:off x="10054439" y="3263835"/>
              <a:ext cx="636412" cy="91241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90499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151121"/>
            <a:ext cx="4684799" cy="5570355"/>
          </a:xfrm>
        </p:spPr>
        <p:txBody>
          <a:bodyPr/>
          <a:lstStyle/>
          <a:p>
            <a:r>
              <a:rPr lang="en-US" dirty="0"/>
              <a:t>Visual Studio has a</a:t>
            </a:r>
            <a:br>
              <a:rPr lang="en-US" dirty="0"/>
            </a:br>
            <a:r>
              <a:rPr lang="en-US" dirty="0"/>
              <a:t>built-in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debugger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trace</a:t>
            </a:r>
            <a:r>
              <a:rPr lang="en-US" dirty="0"/>
              <a:t> the code execution</a:t>
            </a:r>
          </a:p>
          <a:p>
            <a:pPr lvl="1"/>
            <a:r>
              <a:rPr lang="en-US" dirty="0"/>
              <a:t>Ability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inspect</a:t>
            </a:r>
            <a:r>
              <a:rPr lang="en-US" dirty="0"/>
              <a:t> variables at runtime</a:t>
            </a:r>
            <a:endParaRPr lang="bg-BG" dirty="0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in Visual Studio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81" y="1719262"/>
            <a:ext cx="6534150" cy="4029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63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219200"/>
            <a:ext cx="11804822" cy="55022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Start without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[Ctrl+F5]</a:t>
            </a:r>
          </a:p>
          <a:p>
            <a:pPr>
              <a:lnSpc>
                <a:spcPct val="114000"/>
              </a:lnSpc>
            </a:pPr>
            <a:r>
              <a:rPr lang="en-US" dirty="0"/>
              <a:t>Toggle a breakpoint: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[F9]</a:t>
            </a:r>
          </a:p>
          <a:p>
            <a:pPr>
              <a:lnSpc>
                <a:spcPct val="114000"/>
              </a:lnSpc>
            </a:pPr>
            <a:r>
              <a:rPr lang="en-US" dirty="0"/>
              <a:t>Start with the Debugger: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[F5]</a:t>
            </a:r>
          </a:p>
          <a:p>
            <a:pPr>
              <a:lnSpc>
                <a:spcPct val="114000"/>
              </a:lnSpc>
            </a:pPr>
            <a:r>
              <a:rPr lang="en-US" dirty="0"/>
              <a:t>Trace the program: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[F10] </a:t>
            </a:r>
            <a:r>
              <a:rPr lang="en-US" dirty="0"/>
              <a:t>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[F11]</a:t>
            </a:r>
          </a:p>
          <a:p>
            <a:pPr>
              <a:lnSpc>
                <a:spcPct val="114000"/>
              </a:lnSpc>
            </a:pPr>
            <a:r>
              <a:rPr lang="en-US" dirty="0"/>
              <a:t>Using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Locals</a:t>
            </a:r>
            <a:r>
              <a:rPr lang="en-US" dirty="0"/>
              <a:t> /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Watches</a:t>
            </a:r>
          </a:p>
          <a:p>
            <a:pPr>
              <a:lnSpc>
                <a:spcPct val="114000"/>
              </a:lnSpc>
            </a:pPr>
            <a:r>
              <a:rPr lang="en-US" dirty="0"/>
              <a:t>Conditional breakpoints</a:t>
            </a:r>
          </a:p>
          <a:p>
            <a:pPr>
              <a:lnSpc>
                <a:spcPct val="114000"/>
              </a:lnSpc>
            </a:pPr>
            <a:r>
              <a:rPr lang="en-US" dirty="0"/>
              <a:t>Enter debug mode after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Debugger in Visual Studio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12" y="3962152"/>
            <a:ext cx="4562475" cy="2381250"/>
          </a:xfrm>
          <a:prstGeom prst="roundRect">
            <a:avLst>
              <a:gd name="adj" fmla="val 1113"/>
            </a:avLst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143000"/>
            <a:ext cx="4562475" cy="2532749"/>
          </a:xfrm>
          <a:prstGeom prst="roundRect">
            <a:avLst>
              <a:gd name="adj" fmla="val 672"/>
            </a:avLst>
          </a:prstGeom>
        </p:spPr>
      </p:pic>
    </p:spTree>
    <p:extLst>
      <p:ext uri="{BB962C8B-B14F-4D97-AF65-F5344CB8AC3E}">
        <p14:creationId xmlns:p14="http://schemas.microsoft.com/office/powerpoint/2010/main" val="26615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aims to count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non-working days between two dates</a:t>
            </a:r>
            <a:r>
              <a:rPr lang="en-US" sz="3200" dirty="0"/>
              <a:t> (e.g.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1.05.2016</a:t>
            </a:r>
            <a:r>
              <a:rPr lang="en-US" sz="3200" dirty="0"/>
              <a:t> …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15.05.2016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 non-working days). Debug it!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Find and Fix the Bugs in the Code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46012" y="2340428"/>
            <a:ext cx="10682400" cy="37082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startDate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endDate = DateTime.ParseExact(Console.ReadLine(),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"dd.m.yyyy", CultureInfo.InvariantCulture);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holidaysCount = 0;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(var date = startDate; date &lt;= endDate; date.AddDays(1))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(date.DayOfWeek == DayOfWeek.Saturday &amp;&amp;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date.DayOfWeek == DayOfWeek.Sunday) holidaysCount++;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Console.WriteLine(holidaysCount);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1722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https://judge.softuni.bg/Contests/Practice/Index/304#9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17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4953000"/>
            <a:ext cx="8938472" cy="820600"/>
          </a:xfrm>
        </p:spPr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25176" y="5754968"/>
            <a:ext cx="8938472" cy="688256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357" y="990600"/>
            <a:ext cx="6136110" cy="3733800"/>
            <a:chOff x="3026357" y="1143000"/>
            <a:chExt cx="6136110" cy="37338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26357" y="1143000"/>
              <a:ext cx="6136110" cy="3733800"/>
            </a:xfrm>
            <a:prstGeom prst="roundRect">
              <a:avLst>
                <a:gd name="adj" fmla="val 3951"/>
              </a:avLst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969691" y="1362364"/>
              <a:ext cx="19528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Naming</a:t>
              </a:r>
            </a:p>
            <a:p>
              <a:pPr algn="ctr"/>
              <a:r>
                <a:rPr lang="en-US" sz="3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does this method do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?</a:t>
            </a:r>
          </a:p>
          <a:p>
            <a:pPr lvl="2"/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/>
              <a:t>If you cannot find a good name for a method, think about whether it has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clear intent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154628" name="Picture 4" descr="http://faculty.wiu.edu/JR-Olsen/wiu/graphics/for-top/math-symbols-compass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1380083"/>
            <a:ext cx="2130345" cy="182717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610" y="567487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53464" y="3810000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676227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meaningful</a:t>
            </a:r>
          </a:p>
          <a:p>
            <a:pPr lvl="1"/>
            <a:r>
              <a:rPr lang="en-US" dirty="0"/>
              <a:t>Unit of measure should be obvious</a:t>
            </a:r>
            <a:endParaRPr lang="en-US" b="1" dirty="0">
              <a:solidFill>
                <a:srgbClr val="FB816D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pic>
        <p:nvPicPr>
          <p:cNvPr id="148482" name="Picture 2" descr="http://www.kaushik.net/avinash/wp-content/uploads/2007/09/variables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57" y="2786589"/>
            <a:ext cx="2619063" cy="1328211"/>
          </a:xfrm>
          <a:prstGeom prst="roundRect">
            <a:avLst>
              <a:gd name="adj" fmla="val 4796"/>
            </a:avLst>
          </a:prstGeom>
          <a:noFill/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1720" y="4640118"/>
            <a:ext cx="10439400" cy="7700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br>
              <a:rPr lang="en-US" noProof="1">
                <a:solidFill>
                  <a:schemeClr val="tx2">
                    <a:lumMod val="90000"/>
                  </a:schemeClr>
                </a:solidFill>
              </a:rPr>
            </a:b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65212" y="5810725"/>
            <a:ext cx="10439400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20" y="4774405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630" y="579120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describe that task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US" dirty="0"/>
              <a:t> methods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Split them</a:t>
            </a:r>
            <a:r>
              <a:rPr lang="en-US" dirty="0"/>
              <a:t> 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4340706"/>
            <a:ext cx="10426799" cy="2288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001000" y="5125886"/>
            <a:ext cx="2895600" cy="1098126"/>
          </a:xfrm>
          <a:prstGeom prst="wedgeRoundRectCallout">
            <a:avLst>
              <a:gd name="adj1" fmla="val -88954"/>
              <a:gd name="adj2" fmla="val -880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999412" y="5125889"/>
            <a:ext cx="2895600" cy="1098120"/>
          </a:xfrm>
          <a:prstGeom prst="wedgeRoundRectCallout">
            <a:avLst>
              <a:gd name="adj1" fmla="val -183988"/>
              <a:gd name="adj2" fmla="val 44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2800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28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32287" y="3029169"/>
            <a:ext cx="7053473" cy="145592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named pieces of code </a:t>
            </a:r>
            <a:r>
              <a:rPr lang="en-US" dirty="0"/>
              <a:t>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Invoking</a:t>
            </a:r>
            <a:r>
              <a:rPr lang="en-US" dirty="0"/>
              <a:t> (calling) the method several times: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2570539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8228012" y="3124200"/>
            <a:ext cx="3429000" cy="1114328"/>
          </a:xfrm>
          <a:prstGeom prst="wedgeRoundRectCallout">
            <a:avLst>
              <a:gd name="adj1" fmla="val -70454"/>
              <a:gd name="adj2" fmla="val -2324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 by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{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}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606960" y="1756308"/>
            <a:ext cx="2757600" cy="1082443"/>
          </a:xfrm>
          <a:prstGeom prst="wedgeRoundRectCallout">
            <a:avLst>
              <a:gd name="adj1" fmla="val -73216"/>
              <a:gd name="adj2" fmla="val 4750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PrintHeader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6612" y="5396552"/>
            <a:ext cx="10515600" cy="10206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PrintHeader();</a:t>
            </a:r>
          </a:p>
        </p:txBody>
      </p:sp>
    </p:spTree>
    <p:extLst>
      <p:ext uri="{BB962C8B-B14F-4D97-AF65-F5344CB8AC3E}">
        <p14:creationId xmlns:p14="http://schemas.microsoft.com/office/powerpoint/2010/main" val="2305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to use correct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Leave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, after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curly brackets </a:t>
            </a:r>
            <a:r>
              <a:rPr lang="en-US" dirty="0"/>
              <a:t>for loops' and if statements' bodies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Avoid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long lines </a:t>
            </a:r>
            <a:r>
              <a:rPr lang="en-GB" dirty="0"/>
              <a:t>and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 expressions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810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1047187" y="3056422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1056420" y="2730968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519813" y="1804549"/>
            <a:ext cx="4320000" cy="20816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050011" y="311261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694171" y="2716824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7011742" y="2325732"/>
            <a:ext cx="501601" cy="240186"/>
          </a:xfrm>
          <a:prstGeom prst="rightArrow">
            <a:avLst/>
          </a:prstGeom>
          <a:solidFill>
            <a:srgbClr val="FF0000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412" y="199763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2928" y="202400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en-US" sz="3200" dirty="0"/>
              <a:t>A program tracks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stock prices </a:t>
            </a:r>
            <a:r>
              <a:rPr lang="en-US" sz="3200" dirty="0"/>
              <a:t>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gives updates </a:t>
            </a:r>
            <a:r>
              <a:rPr lang="en-US" sz="3200" dirty="0"/>
              <a:t>about the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significance</a:t>
            </a:r>
            <a:r>
              <a:rPr lang="en-US" sz="3200" dirty="0"/>
              <a:t> in each price change. </a:t>
            </a:r>
          </a:p>
          <a:p>
            <a:pPr lvl="1"/>
            <a:r>
              <a:rPr lang="en-US" sz="3000" dirty="0"/>
              <a:t>Download the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source code </a:t>
            </a:r>
            <a:r>
              <a:rPr lang="en-US" sz="3000" dirty="0"/>
              <a:t>and get familiar with it: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hlinkClick r:id="rId2"/>
              </a:rPr>
              <a:t>Broken Code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dirty="0"/>
              <a:t>Give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methods </a:t>
            </a:r>
            <a:r>
              <a:rPr lang="en-US" sz="3000" dirty="0"/>
              <a:t>a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proper name</a:t>
            </a:r>
          </a:p>
          <a:p>
            <a:pPr lvl="1"/>
            <a:r>
              <a:rPr lang="en-US" sz="3000" dirty="0"/>
              <a:t>Fix method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parameters naming</a:t>
            </a:r>
          </a:p>
          <a:p>
            <a:pPr lvl="1"/>
            <a:r>
              <a:rPr lang="en-US" sz="3000" dirty="0"/>
              <a:t>Deal with poor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code formatting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the "Price Change Alert"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https://judge.softuni.bg/Contests/Practice/Index/304#10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4212" y="5122984"/>
            <a:ext cx="1752600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Get(c, l)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86083" y="5122984"/>
            <a:ext cx="8412177" cy="6729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b="1" noProof="1">
                <a:solidFill>
                  <a:schemeClr val="tx2">
                    <a:lumMod val="90000"/>
                  </a:schemeClr>
                </a:solidFill>
                <a:latin typeface="Consolas" pitchFamily="49" charset="0"/>
                <a:cs typeface="Consolas" pitchFamily="49" charset="0"/>
              </a:rPr>
              <a:t>GetPercentageDifference(currentPrice, lastPrice)</a:t>
            </a:r>
          </a:p>
        </p:txBody>
      </p:sp>
      <p:sp>
        <p:nvSpPr>
          <p:cNvPr id="10" name="Right Arrow 12"/>
          <p:cNvSpPr/>
          <p:nvPr/>
        </p:nvSpPr>
        <p:spPr>
          <a:xfrm>
            <a:off x="2589212" y="5339383"/>
            <a:ext cx="501601" cy="24018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026" name="Picture 2" descr="Резултат с изображение за repair icon f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697" y="3134046"/>
            <a:ext cx="1643271" cy="1641750"/>
          </a:xfrm>
          <a:prstGeom prst="roundRect">
            <a:avLst>
              <a:gd name="adj" fmla="val 439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code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0070C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3002299"/>
            <a:ext cx="1890020" cy="189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5101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955172"/>
            <a:ext cx="10363200" cy="820600"/>
          </a:xfrm>
        </p:spPr>
        <p:txBody>
          <a:bodyPr/>
          <a:lstStyle/>
          <a:p>
            <a:r>
              <a:rPr lang="en-US" dirty="0"/>
              <a:t>Debugging and Program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834166"/>
            <a:ext cx="10363200" cy="719034"/>
          </a:xfrm>
        </p:spPr>
        <p:txBody>
          <a:bodyPr/>
          <a:lstStyle/>
          <a:p>
            <a:r>
              <a:rPr lang="en-US" dirty="0"/>
              <a:t>Live Exercises in Class (Lab)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2" y="1010632"/>
            <a:ext cx="3524026" cy="3637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1" y="1447800"/>
            <a:ext cx="3665563" cy="2819400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965" y="1468582"/>
            <a:ext cx="3607247" cy="2951018"/>
          </a:xfrm>
          <a:prstGeom prst="rect">
            <a:avLst/>
          </a:prstGeom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737828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 fontScale="92500"/>
          </a:bodyPr>
          <a:lstStyle/>
          <a:p>
            <a:pPr marL="452438" indent="-452438">
              <a:lnSpc>
                <a:spcPct val="100000"/>
              </a:lnSpc>
            </a:pPr>
            <a:r>
              <a:rPr lang="en-US" dirty="0"/>
              <a:t>Break large programs into simple</a:t>
            </a:r>
            <a:br>
              <a:rPr lang="bg-BG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that solve small sub-problems</a:t>
            </a:r>
          </a:p>
          <a:p>
            <a:pPr marL="452438" indent="-452438"/>
            <a:r>
              <a:rPr lang="en-US" dirty="0"/>
              <a:t>Methods consist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declaration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body</a:t>
            </a:r>
          </a:p>
          <a:p>
            <a:pPr marL="452438" indent="-452438"/>
            <a:r>
              <a:rPr lang="en-US" dirty="0"/>
              <a:t>Methods are invoked by their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/>
              <a:t> +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2438" indent="-452438"/>
            <a:r>
              <a:rPr lang="en-US" dirty="0"/>
              <a:t>Methods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parameters</a:t>
            </a:r>
          </a:p>
          <a:p>
            <a:pPr marL="800101" lvl="1" indent="-452438"/>
            <a:r>
              <a:rPr lang="en-US" dirty="0"/>
              <a:t>Parameters take actual values when calling a method</a:t>
            </a:r>
          </a:p>
          <a:p>
            <a:pPr marL="452438" indent="-452438"/>
            <a:r>
              <a:rPr lang="en-US" dirty="0"/>
              <a:t>Methods can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a value or nothing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/>
              <a:t>)</a:t>
            </a:r>
          </a:p>
          <a:p>
            <a:pPr marL="452438" indent="-452438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Debugging</a:t>
            </a:r>
            <a:r>
              <a:rPr lang="en-US" dirty="0"/>
              <a:t> helps spotting an error more easily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56" y="2401313"/>
            <a:ext cx="2457330" cy="15701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EA56F9-3ACB-4278-B9E9-E0F541A58E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21455" y="2905338"/>
            <a:ext cx="2344957" cy="25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–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  <p:pic>
        <p:nvPicPr>
          <p:cNvPr id="13" name="Picture 12">
            <a:hlinkClick r:id="rId4"/>
          </p:cNvPr>
          <p:cNvPicPr>
            <a:picLocks noChangeAspect="1"/>
          </p:cNvPicPr>
          <p:nvPr/>
        </p:nvPicPr>
        <p:blipFill rotWithShape="1">
          <a:blip r:embed="rId5"/>
          <a:srcRect l="-33178" r="-29792"/>
          <a:stretch/>
        </p:blipFill>
        <p:spPr>
          <a:xfrm>
            <a:off x="4891690" y="1267840"/>
            <a:ext cx="2614762" cy="73623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4" name="Picture 13">
            <a:hlinkClick r:id="rId6"/>
          </p:cNvPr>
          <p:cNvPicPr>
            <a:picLocks noChangeAspect="1"/>
          </p:cNvPicPr>
          <p:nvPr/>
        </p:nvPicPr>
        <p:blipFill rotWithShape="1">
          <a:blip r:embed="rId7"/>
          <a:srcRect l="-18331" r="-18331"/>
          <a:stretch/>
        </p:blipFill>
        <p:spPr>
          <a:xfrm>
            <a:off x="4862979" y="5300520"/>
            <a:ext cx="263872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6" name="Picture 15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rcRect l="-25003" r="-25003"/>
          <a:stretch/>
        </p:blipFill>
        <p:spPr>
          <a:xfrm>
            <a:off x="8219130" y="5300520"/>
            <a:ext cx="3604684" cy="741400"/>
          </a:xfrm>
          <a:prstGeom prst="roundRect">
            <a:avLst>
              <a:gd name="adj" fmla="val 2953"/>
            </a:avLst>
          </a:prstGeom>
          <a:solidFill>
            <a:schemeClr val="tx1"/>
          </a:solidFill>
        </p:spPr>
      </p:pic>
      <p:pic>
        <p:nvPicPr>
          <p:cNvPr id="17" name="Picture 16">
            <a:hlinkClick r:id="rId10"/>
          </p:cNvPr>
          <p:cNvPicPr>
            <a:picLocks noChangeAspect="1"/>
          </p:cNvPicPr>
          <p:nvPr/>
        </p:nvPicPr>
        <p:blipFill rotWithShape="1">
          <a:blip r:embed="rId11"/>
          <a:srcRect l="-705" r="-705"/>
          <a:stretch/>
        </p:blipFill>
        <p:spPr>
          <a:xfrm>
            <a:off x="540868" y="1267840"/>
            <a:ext cx="3585896" cy="73753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 rotWithShape="1">
          <a:blip r:embed="rId13"/>
          <a:srcRect l="-14709" r="-21057"/>
          <a:stretch/>
        </p:blipFill>
        <p:spPr>
          <a:xfrm>
            <a:off x="7033530" y="3932189"/>
            <a:ext cx="2158320" cy="706525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1" name="Picture 20">
            <a:hlinkClick r:id="rId14"/>
          </p:cNvPr>
          <p:cNvPicPr>
            <a:picLocks noChangeAspect="1"/>
          </p:cNvPicPr>
          <p:nvPr/>
        </p:nvPicPr>
        <p:blipFill rotWithShape="1">
          <a:blip r:embed="rId15"/>
          <a:srcRect l="-4906" t="-4936" r="-6206" b="-4690"/>
          <a:stretch/>
        </p:blipFill>
        <p:spPr>
          <a:xfrm>
            <a:off x="7033530" y="2584642"/>
            <a:ext cx="2158320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24" name="Picture 23">
            <a:hlinkClick r:id="rId16"/>
          </p:cNvPr>
          <p:cNvPicPr>
            <a:picLocks noChangeAspect="1"/>
          </p:cNvPicPr>
          <p:nvPr/>
        </p:nvPicPr>
        <p:blipFill rotWithShape="1">
          <a:blip r:embed="rId17"/>
          <a:srcRect l="-9951" r="-9951"/>
          <a:stretch/>
        </p:blipFill>
        <p:spPr>
          <a:xfrm>
            <a:off x="8271378" y="1274099"/>
            <a:ext cx="3555466" cy="731278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776537-67C3-4742-9746-D7654DD6FF7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46" t="-15048" r="-53846" b="-14226"/>
          <a:stretch/>
        </p:blipFill>
        <p:spPr>
          <a:xfrm>
            <a:off x="9673025" y="2585906"/>
            <a:ext cx="2150789" cy="730014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619D-CE8B-44DC-8073-5F04FDFAA105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62" r="-23306"/>
          <a:stretch/>
        </p:blipFill>
        <p:spPr>
          <a:xfrm>
            <a:off x="9663098" y="3942581"/>
            <a:ext cx="2154510" cy="731277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B862F2-3005-4A86-ABC4-559A60AE8F2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64" r="-20825"/>
          <a:stretch/>
        </p:blipFill>
        <p:spPr>
          <a:xfrm>
            <a:off x="540868" y="5300520"/>
            <a:ext cx="3604684" cy="741400"/>
          </a:xfrm>
          <a:prstGeom prst="roundRect">
            <a:avLst>
              <a:gd name="adj" fmla="val 3159"/>
            </a:avLst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58002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/>
              <a:t>Software University 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/>
              <a:t>Software University Forums</a:t>
            </a:r>
            <a:endParaRPr lang="bg-BG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098" y="3019984"/>
            <a:ext cx="2269870" cy="566147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pic>
        <p:nvPicPr>
          <p:cNvPr id="11" name="Picture 4" descr="http://www.facebook.com/SoftwareUniversity" title="Software University @ Facebook">
            <a:hlinkClick r:id="rId8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75536" y="4064268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://forum.softuni.bg" title="Software University - Forum">
            <a:hlinkClick r:id="rId6" tooltip="Software University Discussion Forum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334" y="5410200"/>
            <a:ext cx="970156" cy="965726"/>
          </a:xfrm>
          <a:prstGeom prst="rect">
            <a:avLst/>
          </a:prstGeom>
        </p:spPr>
      </p:pic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3" y="2727414"/>
            <a:ext cx="2746993" cy="3657600"/>
          </a:xfrm>
          <a:prstGeom prst="rect">
            <a:avLst/>
          </a:prstGeom>
        </p:spPr>
      </p:pic>
      <p:pic>
        <p:nvPicPr>
          <p:cNvPr id="16" name="Picture 1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D5EA20F-A08B-46D3-A0D8-2268395A04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444" y="1039681"/>
            <a:ext cx="1496137" cy="18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en-US" dirty="0"/>
              <a:t>More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manageable programming</a:t>
            </a:r>
          </a:p>
          <a:p>
            <a:pPr lvl="1">
              <a:lnSpc>
                <a:spcPts val="3600"/>
              </a:lnSpc>
            </a:pPr>
            <a:r>
              <a:rPr lang="en-US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dirty="0"/>
              <a:t>Avoiding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repeating code</a:t>
            </a:r>
          </a:p>
          <a:p>
            <a:pPr lvl="1">
              <a:lnSpc>
                <a:spcPts val="3600"/>
              </a:lnSpc>
            </a:pPr>
            <a:r>
              <a:rPr lang="en-US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dirty="0"/>
              <a:t>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dirty="0"/>
              <a:t>Using existing methods several times</a:t>
            </a:r>
            <a:endParaRPr lang="bg-BG" dirty="0"/>
          </a:p>
        </p:txBody>
      </p:sp>
      <p:pic>
        <p:nvPicPr>
          <p:cNvPr id="6" name="Picture 2" descr="Резултат с изображение за fun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583" y="1202888"/>
            <a:ext cx="2414829" cy="2388836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3" name="Group 2"/>
          <p:cNvGrpSpPr/>
          <p:nvPr/>
        </p:nvGrpSpPr>
        <p:grpSpPr>
          <a:xfrm>
            <a:off x="7964203" y="3920914"/>
            <a:ext cx="3604417" cy="2403686"/>
            <a:chOff x="7783982" y="3657600"/>
            <a:chExt cx="3964859" cy="2644055"/>
          </a:xfrm>
        </p:grpSpPr>
        <p:pic>
          <p:nvPicPr>
            <p:cNvPr id="2050" name="Picture 2" descr="Резултат с изображение за benefit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3982" y="3657600"/>
              <a:ext cx="3964859" cy="2644055"/>
            </a:xfrm>
            <a:prstGeom prst="rect">
              <a:avLst/>
            </a:prstGeom>
            <a:noFill/>
            <a:ln>
              <a:solidFill>
                <a:srgbClr val="76769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7923212" y="5184720"/>
              <a:ext cx="1828800" cy="53028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pPr algn="ctr"/>
              <a:r>
                <a:rPr lang="en-US" sz="28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Methods</a:t>
              </a:r>
            </a:p>
          </p:txBody>
        </p:sp>
      </p:grp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07891" y="2281634"/>
            <a:ext cx="8410721" cy="14478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4212" y="1707085"/>
            <a:ext cx="10820400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GetSquare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double num</a:t>
            </a: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return num * num;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4109106"/>
            <a:ext cx="11804822" cy="2612369"/>
          </a:xfrm>
        </p:spPr>
        <p:txBody>
          <a:bodyPr/>
          <a:lstStyle/>
          <a:p>
            <a:r>
              <a:rPr lang="en-US" dirty="0"/>
              <a:t>Methods are declared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inside a class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  <a:r>
              <a:rPr lang="en-US" dirty="0"/>
              <a:t> is also a method</a:t>
            </a:r>
          </a:p>
          <a:p>
            <a:r>
              <a:rPr lang="en-US" dirty="0"/>
              <a:t>Variables inside a method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local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265612" y="1126967"/>
            <a:ext cx="2425055" cy="637601"/>
          </a:xfrm>
          <a:prstGeom prst="wedgeRoundRectCallout">
            <a:avLst>
              <a:gd name="adj1" fmla="val -65987"/>
              <a:gd name="adj2" fmla="val 6483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03212" y="1151121"/>
            <a:ext cx="2133600" cy="592824"/>
          </a:xfrm>
          <a:prstGeom prst="wedgeRoundRectCallout">
            <a:avLst>
              <a:gd name="adj1" fmla="val 69121"/>
              <a:gd name="adj2" fmla="val 5659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</a:t>
            </a:r>
            <a:r>
              <a:rPr lang="en-GB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7694612" y="1118269"/>
            <a:ext cx="2141887" cy="637601"/>
          </a:xfrm>
          <a:prstGeom prst="wedgeRoundRectCallout">
            <a:avLst>
              <a:gd name="adj1" fmla="val -75511"/>
              <a:gd name="adj2" fmla="val 64876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542481" y="2140491"/>
            <a:ext cx="1620387" cy="983709"/>
          </a:xfrm>
          <a:prstGeom prst="wedgeRoundRectCallout">
            <a:avLst>
              <a:gd name="adj1" fmla="val -98963"/>
              <a:gd name="adj2" fmla="val 430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389812" y="4109107"/>
            <a:ext cx="4114800" cy="237870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class Program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static void </a:t>
            </a:r>
            <a:r>
              <a:rPr lang="en-GB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12" grpId="0" animBg="1"/>
      <p:bldP spid="13" grpId="0" animBg="1"/>
      <p:bldP spid="1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declared</a:t>
            </a:r>
            <a:r>
              <a:rPr lang="en-US" dirty="0"/>
              <a:t>, then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Methods</a:t>
            </a:r>
            <a:r>
              <a:rPr lang="en-US" dirty="0"/>
              <a:t> can be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6612" y="1840210"/>
            <a:ext cx="10515600" cy="20049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5024" y="4598376"/>
            <a:ext cx="10515600" cy="19686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304212" y="2162272"/>
            <a:ext cx="2462100" cy="1114328"/>
          </a:xfrm>
          <a:prstGeom prst="wedgeRoundRectCallout">
            <a:avLst>
              <a:gd name="adj1" fmla="val -132103"/>
              <a:gd name="adj2" fmla="val -506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408612" y="4895493"/>
            <a:ext cx="2286000" cy="1114328"/>
          </a:xfrm>
          <a:prstGeom prst="wedgeRoundRectCallout">
            <a:avLst>
              <a:gd name="adj1" fmla="val -96170"/>
              <a:gd name="adj2" fmla="val 3303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24493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413" y="1151121"/>
            <a:ext cx="6132599" cy="5570355"/>
          </a:xfrm>
        </p:spPr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Main()</a:t>
            </a: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887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Its own body</a:t>
            </a:r>
            <a:r>
              <a:rPr lang="en-US" dirty="0"/>
              <a:t> – recursion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98248" y="2592244"/>
            <a:ext cx="4029364" cy="183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447144" y="2553514"/>
            <a:ext cx="4868124" cy="22733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PrintHeaderTop()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PrintHeaderBottom()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}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5105400"/>
            <a:ext cx="6059056" cy="1443601"/>
          </a:xfrm>
          <a:prstGeom prst="rect">
            <a:avLst/>
          </a:prstGeom>
        </p:spPr>
      </p:pic>
      <p:sp>
        <p:nvSpPr>
          <p:cNvPr id="9" name="Content Placeholder 6"/>
          <p:cNvSpPr txBox="1">
            <a:spLocks/>
          </p:cNvSpPr>
          <p:nvPr/>
        </p:nvSpPr>
        <p:spPr>
          <a:xfrm>
            <a:off x="5637212" y="1815524"/>
            <a:ext cx="5181600" cy="147597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Some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other method</a:t>
            </a: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98248" y="5182048"/>
            <a:ext cx="4029364" cy="952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static void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Crash()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8" grpId="0" animBg="1"/>
    </p:bld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366</TotalTime>
  <Words>3332</Words>
  <Application>Microsoft Office PowerPoint</Application>
  <PresentationFormat>Custom</PresentationFormat>
  <Paragraphs>671</Paragraphs>
  <Slides>56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 16x9</vt:lpstr>
      <vt:lpstr>Methods, Debugging and Troubleshooting Code</vt:lpstr>
      <vt:lpstr>Table of Contents</vt:lpstr>
      <vt:lpstr>Have a Question?</vt:lpstr>
      <vt:lpstr>Declaring and Invoking Methods</vt:lpstr>
      <vt:lpstr>Simple Methods</vt:lpstr>
      <vt:lpstr>Why Use Methods?</vt:lpstr>
      <vt:lpstr>Declaring Methods</vt:lpstr>
      <vt:lpstr>Invoking a Method</vt:lpstr>
      <vt:lpstr>Invoking a Method (2)</vt:lpstr>
      <vt:lpstr>Problem: Blank Receipt</vt:lpstr>
      <vt:lpstr>Solution: Blank Receipt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Optional Parameters</vt:lpstr>
      <vt:lpstr>Problem: Printing Triangle</vt:lpstr>
      <vt:lpstr>Solution: Printing Triangle</vt:lpstr>
      <vt:lpstr>Solution: Printing Triangle (2)</vt:lpstr>
      <vt:lpstr>Problem: Draw а Filled Square</vt:lpstr>
      <vt:lpstr>Declaring and Invoking Methods</vt:lpstr>
      <vt:lpstr>Returning Values From Methods</vt:lpstr>
      <vt:lpstr>Method Return Types</vt:lpstr>
      <vt:lpstr>The Return Statement</vt:lpstr>
      <vt:lpstr>Using the Return Values</vt:lpstr>
      <vt:lpstr>Temperature Conversion – Example</vt:lpstr>
      <vt:lpstr>Problem: Calculate Triangle Area</vt:lpstr>
      <vt:lpstr>Solution: Calculate Triangle Area</vt:lpstr>
      <vt:lpstr>Problem: Power Method</vt:lpstr>
      <vt:lpstr>Overloading Methods</vt:lpstr>
      <vt:lpstr>Method Signature</vt:lpstr>
      <vt:lpstr>Overloading Methods</vt:lpstr>
      <vt:lpstr>Signature and Return Type</vt:lpstr>
      <vt:lpstr>Problem: Greater of Two Values</vt:lpstr>
      <vt:lpstr>Returning Values and Overloading</vt:lpstr>
      <vt:lpstr>Program Execution Flow</vt:lpstr>
      <vt:lpstr>Program Execution</vt:lpstr>
      <vt:lpstr>Program Execution – Call Stack</vt:lpstr>
      <vt:lpstr>Problem: Multiply Even by Odd Digits</vt:lpstr>
      <vt:lpstr>Debugging the Code</vt:lpstr>
      <vt:lpstr>Debugging the Code</vt:lpstr>
      <vt:lpstr>Debugging in Visual Studio</vt:lpstr>
      <vt:lpstr>Using the Debugger in Visual Studio</vt:lpstr>
      <vt:lpstr>Problem: Find and Fix the Bugs in the Code</vt:lpstr>
      <vt:lpstr>Methods</vt:lpstr>
      <vt:lpstr>Naming Methods</vt:lpstr>
      <vt:lpstr>Naming Method Parameters</vt:lpstr>
      <vt:lpstr>Methods – Best Practices</vt:lpstr>
      <vt:lpstr>Code Structure and Code Formatting</vt:lpstr>
      <vt:lpstr>Problem: Refactor the "Price Change Alert"</vt:lpstr>
      <vt:lpstr>Debugging and Program Flow</vt:lpstr>
      <vt:lpstr>Summary</vt:lpstr>
      <vt:lpstr>Programming Fundamentals – Methods</vt:lpstr>
      <vt:lpstr>License</vt:lpstr>
      <vt:lpstr>Trainings @ Software University (SoftUni)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- Methods-Debugging-and-Troubleshooting-Code</dc:title>
  <dc:subject>Software Development Course</dc:subject>
  <dc:creator>Software University Foundation</dc:creator>
  <cp:keywords>session, cache, pipeline, CSRF, sockets, rest, signalR, roles, authentication, authorization, web, net, core, entity, framework, csharp, server, http, protocol, html, css, cookies, asp, mvc, identity, razor, filters, SoftUni, Software University, programming, software development, software engineering, course</cp:keywords>
  <dc:description>Software University Foundation - http://softuni.foundation/</dc:description>
  <cp:lastModifiedBy>Alen Paunov</cp:lastModifiedBy>
  <cp:revision>121</cp:revision>
  <dcterms:created xsi:type="dcterms:W3CDTF">2014-01-02T17:00:34Z</dcterms:created>
  <dcterms:modified xsi:type="dcterms:W3CDTF">2018-01-22T08:46:44Z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