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274" r:id="rId3"/>
    <p:sldId id="276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34" r:id="rId14"/>
    <p:sldId id="435" r:id="rId15"/>
    <p:sldId id="395" r:id="rId16"/>
    <p:sldId id="394" r:id="rId17"/>
    <p:sldId id="397" r:id="rId18"/>
    <p:sldId id="396" r:id="rId19"/>
    <p:sldId id="433" r:id="rId20"/>
    <p:sldId id="398" r:id="rId21"/>
    <p:sldId id="399" r:id="rId22"/>
    <p:sldId id="403" r:id="rId23"/>
    <p:sldId id="400" r:id="rId24"/>
    <p:sldId id="411" r:id="rId25"/>
    <p:sldId id="401" r:id="rId26"/>
    <p:sldId id="426" r:id="rId27"/>
    <p:sldId id="407" r:id="rId28"/>
    <p:sldId id="428" r:id="rId29"/>
    <p:sldId id="429" r:id="rId30"/>
    <p:sldId id="430" r:id="rId31"/>
    <p:sldId id="408" r:id="rId32"/>
    <p:sldId id="415" r:id="rId33"/>
    <p:sldId id="410" r:id="rId34"/>
    <p:sldId id="427" r:id="rId35"/>
    <p:sldId id="349" r:id="rId36"/>
    <p:sldId id="445" r:id="rId37"/>
    <p:sldId id="413" r:id="rId38"/>
    <p:sldId id="446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533" autoAdjust="0"/>
  </p:normalViewPr>
  <p:slideViewPr>
    <p:cSldViewPr>
      <p:cViewPr varScale="1">
        <p:scale>
          <a:sx n="73" d="100"/>
          <a:sy n="73" d="100"/>
        </p:scale>
        <p:origin x="77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28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23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4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2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472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3828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9" name="Picture 8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85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със </a:t>
            </a:r>
            <a:r>
              <a:rPr lang="en-US" dirty="0" smtClean="0"/>
              <a:t>C# </a:t>
            </a:r>
            <a:r>
              <a:rPr lang="bg-BG" dirty="0" smtClean="0"/>
              <a:t>и </a:t>
            </a:r>
            <a:r>
              <a:rPr lang="en-US" dirty="0" smtClean="0"/>
              <a:t>Visual Studio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</a:t>
            </a:r>
            <a:r>
              <a:rPr lang="en-US" sz="1800" dirty="0" smtClean="0">
                <a:hlinkClick r:id="rId6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Програмиране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75761" y="2133600"/>
            <a:ext cx="11804822" cy="28471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  <a:p>
            <a:pPr lvl="1"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5025" y="2667000"/>
            <a:ext cx="8828987" cy="1110780"/>
          </a:xfrm>
        </p:spPr>
        <p:txBody>
          <a:bodyPr>
            <a:normAutofit/>
          </a:bodyPr>
          <a:lstStyle/>
          <a:p>
            <a:r>
              <a:rPr lang="bg-BG" sz="6600" dirty="0"/>
              <a:t>Демонстрация на живо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6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Примерна изпитна задача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 smtClean="0">
                <a:hlinkClick r:id="rId3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0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Примерна изпитна задача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0932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&lt;= n;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asterisks = new string('*', i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 = new string(' 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Console.Write(spaces);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Console.Write(asterisks);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Console.Write(asterisks);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Console.WriteLine(spaces);</a:t>
            </a:r>
          </a:p>
          <a:p>
            <a:pPr>
              <a:lnSpc>
                <a:spcPct val="80000"/>
              </a:lnSpc>
            </a:pP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4349" y="4572000"/>
            <a:ext cx="1351907" cy="14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свири музикалната нота 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ла</a:t>
            </a:r>
            <a:r>
              <a:rPr lang="bg-BG" sz="3200" dirty="0" smtClean="0"/>
              <a:t>" (за 0.5 секунд</a:t>
            </a:r>
            <a:r>
              <a:rPr lang="bg-BG" sz="3200" dirty="0"/>
              <a:t>и</a:t>
            </a:r>
            <a:r>
              <a:rPr lang="bg-BG" sz="3200" dirty="0" smtClean="0"/>
              <a:t>)</a:t>
            </a:r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свири поредица </a:t>
            </a:r>
            <a:r>
              <a:rPr lang="bg-BG" sz="3200" dirty="0" smtClean="0"/>
              <a:t>от музикални </a:t>
            </a:r>
            <a:r>
              <a:rPr lang="bg-BG" sz="3200" dirty="0"/>
              <a:t>ноти:</a:t>
            </a:r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конвертира от </a:t>
            </a:r>
            <a:r>
              <a:rPr lang="bg-BG" sz="3200" dirty="0"/>
              <a:t>левове в евро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200; i &lt;=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000; i +=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Console.Beep(i, 100);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Console.Beep(432, 500);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leva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Console.WriteLine(euro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компилира 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rogram.cs</a:t>
            </a:r>
            <a:r>
              <a:rPr lang="en-US" dirty="0" smtClean="0"/>
              <a:t> </a:t>
            </a:r>
            <a:r>
              <a:rPr lang="bg-BG" dirty="0" smtClean="0">
                <a:sym typeface="Wingdings" panose="05000000000000000000" pitchFamily="2" charset="2"/>
              </a:rPr>
              <a:t>се компилира до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JavaScript</a:t>
            </a:r>
            <a:r>
              <a:rPr lang="bg-BG" dirty="0" smtClean="0"/>
              <a:t> сорс кодът се изпълнява от уеб браузъра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1981200"/>
            <a:ext cx="7772400" cy="27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 smtClean="0"/>
              <a:t>C#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Visual Studio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bg-BG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MonoDevelop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Linux / Max OS X</a:t>
            </a:r>
          </a:p>
          <a:p>
            <a:pPr lvl="1"/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Java  Intell</a:t>
            </a:r>
            <a:r>
              <a:rPr lang="en-US" dirty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J IDEA</a:t>
            </a:r>
          </a:p>
          <a:p>
            <a:pPr lvl="1"/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2017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</a:t>
            </a:r>
            <a:r>
              <a:rPr lang="bg-BG" dirty="0" smtClean="0"/>
              <a:t>препоръчва</a:t>
            </a:r>
            <a:endParaRPr lang="en-US" dirty="0" smtClean="0"/>
          </a:p>
          <a:p>
            <a:r>
              <a:rPr lang="bg-BG" dirty="0" smtClean="0"/>
              <a:t>Алтернативна среда за разработка (</a:t>
            </a:r>
            <a:r>
              <a:rPr lang="en-US" dirty="0" smtClean="0"/>
              <a:t>online)</a:t>
            </a:r>
          </a:p>
          <a:p>
            <a:pPr lvl="1"/>
            <a:r>
              <a:rPr lang="en-US" dirty="0" smtClean="0"/>
              <a:t>C# </a:t>
            </a:r>
            <a:r>
              <a:rPr lang="en-US" dirty="0"/>
              <a:t>–</a:t>
            </a:r>
            <a:r>
              <a:rPr lang="en-US" dirty="0" smtClean="0"/>
              <a:t> .NET </a:t>
            </a:r>
            <a:r>
              <a:rPr lang="en-US" dirty="0"/>
              <a:t>Fiddle - </a:t>
            </a:r>
            <a:r>
              <a:rPr lang="en-US" dirty="0">
                <a:hlinkClick r:id="rId3"/>
              </a:rPr>
              <a:t>https://dotnetfiddle.net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Java </a:t>
            </a:r>
            <a:r>
              <a:rPr lang="en-US" dirty="0" smtClean="0"/>
              <a:t>–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://www.compilejava.net</a:t>
            </a:r>
            <a:r>
              <a:rPr lang="en-US" dirty="0" smtClean="0">
                <a:hlinkClick r:id="rId4"/>
              </a:rPr>
              <a:t>/</a:t>
            </a:r>
            <a:r>
              <a:rPr lang="bg-BG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JavaScript – </a:t>
            </a:r>
            <a:r>
              <a:rPr lang="bg-BG" dirty="0" smtClean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 </a:t>
            </a:r>
            <a:r>
              <a:rPr lang="en-US" dirty="0" smtClean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 smtClean="0"/>
              <a:t>Нов конзолен проект</a:t>
            </a:r>
            <a:r>
              <a:rPr lang="bg-BG" dirty="0"/>
              <a:t> </a:t>
            </a:r>
            <a:r>
              <a:rPr lang="bg-BG" dirty="0" smtClean="0"/>
              <a:t>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3200400"/>
            <a:ext cx="6477000" cy="32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Първа програмка със </a:t>
            </a:r>
            <a:r>
              <a:rPr lang="en-US" dirty="0" smtClean="0"/>
              <a:t>C</a:t>
            </a:r>
            <a:r>
              <a:rPr lang="en-US" dirty="0"/>
              <a:t>#</a:t>
            </a:r>
            <a:r>
              <a:rPr lang="bg-BG" dirty="0"/>
              <a:t> и </a:t>
            </a:r>
            <a:r>
              <a:rPr lang="en-US" dirty="0"/>
              <a:t>Visual Studio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направим конзолна програма</a:t>
            </a:r>
          </a:p>
          <a:p>
            <a:pPr marL="712788" lvl="1" indent="-409575"/>
            <a:r>
              <a:rPr lang="bg-BG" dirty="0" smtClean="0"/>
              <a:t>Създаване на конзолна </a:t>
            </a:r>
            <a:r>
              <a:rPr lang="en-US" dirty="0" smtClean="0"/>
              <a:t>C# </a:t>
            </a:r>
            <a:r>
              <a:rPr lang="bg-BG" dirty="0" smtClean="0"/>
              <a:t>програма</a:t>
            </a:r>
          </a:p>
          <a:p>
            <a:pPr marL="712788" lvl="1" indent="-409575"/>
            <a:r>
              <a:rPr lang="bg-BG" dirty="0" smtClean="0"/>
              <a:t>Стартиране на програмата</a:t>
            </a:r>
          </a:p>
          <a:p>
            <a:pPr marL="712788" lvl="1" indent="-409575"/>
            <a:r>
              <a:rPr lang="bg-BG" dirty="0" smtClean="0"/>
              <a:t>Тестване в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напишем графична програма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напишем уеб 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 се пише в секцията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 smtClean="0"/>
              <a:t>Между отварящата и затварящата скоба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 smtClean="0"/>
              <a:t>Натиснете </a:t>
            </a:r>
            <a:r>
              <a:rPr lang="en-US" sz="3000" dirty="0" smtClean="0"/>
              <a:t>[Enter] </a:t>
            </a:r>
            <a:r>
              <a:rPr lang="bg-BG" sz="3000" dirty="0" smtClean="0"/>
              <a:t>след отварящата </a:t>
            </a:r>
            <a:r>
              <a:rPr lang="bg-BG" sz="3000" dirty="0"/>
              <a:t>скоба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 smtClean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3" y="1151121"/>
            <a:ext cx="6781800" cy="50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62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SoftUni");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935121"/>
            <a:ext cx="7709602" cy="45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стартиране на програмата натиснете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 smtClean="0"/>
              <a:t>Ако няма грешки, програмата ще се изпълни</a:t>
            </a:r>
          </a:p>
          <a:p>
            <a:r>
              <a:rPr lang="bg-BG" dirty="0" smtClean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3657600"/>
            <a:ext cx="812921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048" y="2616287"/>
            <a:ext cx="6249552" cy="39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Писане извън тялото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 smtClean="0"/>
              <a:t> метода: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Бъркане на малки и главни букви: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Липса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</a:t>
            </a:r>
            <a:r>
              <a:rPr lang="bg-BG" dirty="0" smtClean="0"/>
              <a:t>в края на всяка команда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Липсваща кавичка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 smtClean="0"/>
              <a:t> или липсваща скоба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Типични грешки в </a:t>
            </a:r>
            <a:r>
              <a:rPr lang="en-US" dirty="0" smtClean="0"/>
              <a:t>C# </a:t>
            </a:r>
            <a:r>
              <a:rPr lang="bg-BG" dirty="0" smtClean="0"/>
              <a:t>програмите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22" y="457200"/>
            <a:ext cx="5765973" cy="3436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12" y="1286520"/>
            <a:ext cx="6324601" cy="3288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12" y="339725"/>
            <a:ext cx="4953000" cy="15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84" y="5625917"/>
            <a:ext cx="107211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Да </a:t>
            </a:r>
            <a:r>
              <a:rPr lang="bg-BG" smtClean="0"/>
              <a:t>направим уеб приложение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84" y="1295400"/>
            <a:ext cx="7825528" cy="40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0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13" y="1066800"/>
            <a:ext cx="5141999" cy="2329166"/>
          </a:xfrm>
        </p:spPr>
        <p:txBody>
          <a:bodyPr anchor="ctr" anchorCtr="0"/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Конзолните приложения</a:t>
            </a:r>
            <a:r>
              <a:rPr lang="bg-BG" sz="3200" dirty="0" smtClean="0"/>
              <a:t> четат входните си данни и отпечатват изхода си на текстова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конзола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и уеб приложения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90" y="1295400"/>
            <a:ext cx="5504722" cy="1864866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19013" y="3581400"/>
            <a:ext cx="514199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rgbClr val="FBEEC9">
                    <a:lumMod val="75000"/>
                  </a:srgbClr>
                </a:solidFill>
              </a:rPr>
              <a:t>Уеб</a:t>
            </a:r>
            <a:r>
              <a:rPr lang="en-US" sz="3200" dirty="0" smtClean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bg-BG" sz="3200" dirty="0" smtClean="0">
                <a:solidFill>
                  <a:srgbClr val="FBEEC9">
                    <a:lumMod val="75000"/>
                  </a:srgbClr>
                </a:solidFill>
              </a:rPr>
              <a:t>приложенията</a:t>
            </a:r>
            <a:r>
              <a:rPr lang="bg-BG" sz="3200" dirty="0" smtClean="0">
                <a:solidFill>
                  <a:prstClr val="white"/>
                </a:solidFill>
              </a:rPr>
              <a:t> ползват уеб-базиран </a:t>
            </a:r>
            <a:r>
              <a:rPr lang="bg-BG" sz="3200" dirty="0">
                <a:solidFill>
                  <a:prstClr val="white"/>
                </a:solidFill>
              </a:rPr>
              <a:t>потребителски </a:t>
            </a:r>
            <a:r>
              <a:rPr lang="bg-BG" sz="3200" dirty="0" smtClean="0">
                <a:solidFill>
                  <a:prstClr val="white"/>
                </a:solidFill>
              </a:rPr>
              <a:t>интерфейс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prstClr val="white"/>
                </a:solidFill>
              </a:rPr>
              <a:t>Работят през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уеб браузър</a:t>
            </a:r>
            <a:r>
              <a:rPr lang="bg-BG" sz="3200" dirty="0" smtClean="0">
                <a:solidFill>
                  <a:prstClr val="white"/>
                </a:solidFill>
              </a:rPr>
              <a:t> 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уеб сървър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90" y="3581672"/>
            <a:ext cx="5504722" cy="28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1" y="1124636"/>
            <a:ext cx="9448802" cy="53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уеб </a:t>
            </a:r>
            <a:r>
              <a:rPr lang="bg-BG" dirty="0" smtClean="0"/>
              <a:t>приложение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95" y="1155894"/>
            <a:ext cx="6744634" cy="5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0812" y="3048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изглед: </a:t>
            </a:r>
            <a:r>
              <a:rPr lang="en-US" noProof="1" smtClean="0"/>
              <a:t>Index.cshtml</a:t>
            </a:r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182497"/>
            <a:ext cx="1048848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действие</a:t>
            </a:r>
            <a:r>
              <a:rPr lang="en-US" dirty="0" smtClean="0"/>
              <a:t>: </a:t>
            </a:r>
            <a:r>
              <a:rPr lang="en-US" noProof="1" smtClean="0"/>
              <a:t>HomeCntroller.cs</a:t>
            </a:r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111335"/>
            <a:ext cx="8534400" cy="54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Стартираме уеб приложението с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r>
              <a:rPr lang="bg-BG" sz="3200" dirty="0" smtClean="0"/>
              <a:t>Тестваме в уеб браузъра с различни числа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уеб приложението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49" y="2621056"/>
            <a:ext cx="7448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032198"/>
            <a:ext cx="10363200" cy="820600"/>
          </a:xfrm>
        </p:spPr>
        <p:txBody>
          <a:bodyPr/>
          <a:lstStyle/>
          <a:p>
            <a:r>
              <a:rPr lang="bg-BG" dirty="0" smtClean="0"/>
              <a:t>Изграждане на уеб приложение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 smtClean="0"/>
              <a:t>Упражнение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631410"/>
            <a:ext cx="7102046" cy="41691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1360447"/>
            <a:ext cx="5780087" cy="29713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7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C#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Visual Studio)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На </a:t>
            </a:r>
            <a:r>
              <a:rPr lang="en-US" sz="3200" dirty="0" smtClean="0"/>
              <a:t>C# </a:t>
            </a:r>
            <a:r>
              <a:rPr lang="bg-BG" sz="3200" dirty="0" smtClean="0"/>
              <a:t>командите се пишат в</a:t>
            </a:r>
            <a:r>
              <a:rPr lang="en-US" sz="3200" dirty="0" smtClean="0"/>
              <a:t> </a:t>
            </a:r>
            <a:r>
              <a:rPr lang="bg-BG" sz="3200" dirty="0" smtClean="0"/>
              <a:t>частта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[Ctrl+F5]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24806" y="3200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smtClean="0"/>
              <a:t>Първи стъпки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88815" y="1905000"/>
            <a:ext cx="11804822" cy="34567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sz="3600" dirty="0"/>
              <a:t> на компютъра – 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4412" y="2590800"/>
            <a:ext cx="7696200" cy="1110780"/>
          </a:xfrm>
        </p:spPr>
        <p:txBody>
          <a:bodyPr>
            <a:normAutofit/>
          </a:bodyPr>
          <a:lstStyle/>
          <a:p>
            <a:r>
              <a:rPr lang="bg-BG" sz="6600" dirty="0"/>
              <a:t>Как комуникираме?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89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4319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3074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4313" y="21351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2149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1351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6894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Guten</a:t>
            </a:r>
            <a:r>
              <a:rPr lang="en-US" sz="2800" dirty="0">
                <a:solidFill>
                  <a:srgbClr val="FFFFFF"/>
                </a:solidFill>
              </a:rPr>
              <a:t> Tag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804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немски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5277" y="4431957"/>
            <a:ext cx="152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шведски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61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норвежки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датски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21493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98" y="3272100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3541" y="2090471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71142" y="209341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0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6478" y="5715000"/>
            <a:ext cx="70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47213" y="5648980"/>
            <a:ext cx="102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PHP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203752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for($i = 0; $i &lt;= 10; $i++)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640" y="320779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320779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5812" y="5715000"/>
            <a:ext cx="78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613" y="564619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2037520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for(let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640" y="320779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320779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1340</Words>
  <Application>Microsoft Office PowerPoint</Application>
  <PresentationFormat>Custom</PresentationFormat>
  <Paragraphs>282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Първи стъпки в кодирането</vt:lpstr>
      <vt:lpstr>Съдържание</vt:lpstr>
      <vt:lpstr>Какво означава "да програмираме"?</vt:lpstr>
      <vt:lpstr>Какво означава "програмиране"?</vt:lpstr>
      <vt:lpstr>Как комуникираме?</vt:lpstr>
      <vt:lpstr>Начин на комуникация</vt:lpstr>
      <vt:lpstr>Начин на комуникация (2)</vt:lpstr>
      <vt:lpstr>Начин на комуникация (3)</vt:lpstr>
      <vt:lpstr>Начин на комуникация (4)</vt:lpstr>
      <vt:lpstr>Програмиране</vt:lpstr>
      <vt:lpstr>Демонстрация на живо</vt:lpstr>
      <vt:lpstr>Примерна изпитна задача</vt:lpstr>
      <vt:lpstr>Примерна изпитна задача – решение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Конзолни програмки със C#</vt:lpstr>
      <vt:lpstr>Да направим уеб приложение</vt:lpstr>
      <vt:lpstr>Конзолни и уеб приложения</vt:lpstr>
      <vt:lpstr>Създаване на уеб приложение</vt:lpstr>
      <vt:lpstr>Създаване на уеб приложение (2)</vt:lpstr>
      <vt:lpstr>Създаване на изглед: Index.cshtml</vt:lpstr>
      <vt:lpstr>Създаване на действие: HomeCntroller.cs</vt:lpstr>
      <vt:lpstr>Стартиране на уеб приложението</vt:lpstr>
      <vt:lpstr>Изграждане на уеб приложение</vt:lpstr>
      <vt:lpstr>Какво научихме днес?</vt:lpstr>
      <vt:lpstr>Първи стъпки в програмирането</vt:lpstr>
      <vt:lpstr>Лиценз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2017-10-19T19:24:05Z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