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59" r:id="rId4"/>
    <p:sldId id="276" r:id="rId5"/>
    <p:sldId id="451" r:id="rId6"/>
    <p:sldId id="419" r:id="rId7"/>
    <p:sldId id="420" r:id="rId8"/>
    <p:sldId id="455" r:id="rId9"/>
    <p:sldId id="415" r:id="rId10"/>
    <p:sldId id="395" r:id="rId11"/>
    <p:sldId id="417" r:id="rId12"/>
    <p:sldId id="452" r:id="rId13"/>
    <p:sldId id="456" r:id="rId14"/>
    <p:sldId id="457" r:id="rId15"/>
    <p:sldId id="426" r:id="rId16"/>
    <p:sldId id="428" r:id="rId17"/>
    <p:sldId id="425" r:id="rId18"/>
    <p:sldId id="440" r:id="rId19"/>
    <p:sldId id="439" r:id="rId20"/>
    <p:sldId id="421" r:id="rId21"/>
    <p:sldId id="454" r:id="rId22"/>
    <p:sldId id="423" r:id="rId23"/>
    <p:sldId id="453" r:id="rId24"/>
    <p:sldId id="447" r:id="rId25"/>
    <p:sldId id="441" r:id="rId26"/>
    <p:sldId id="431" r:id="rId27"/>
    <p:sldId id="449" r:id="rId28"/>
    <p:sldId id="429" r:id="rId29"/>
    <p:sldId id="450" r:id="rId30"/>
    <p:sldId id="349" r:id="rId31"/>
    <p:sldId id="458" r:id="rId32"/>
    <p:sldId id="413" r:id="rId33"/>
    <p:sldId id="46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59"/>
            <p14:sldId id="276"/>
          </p14:sldIdLst>
        </p14:section>
        <p14:section name="Променливи и типове данни" id="{5AECA080-1CC6-435F-8E7E-FF13724C1945}">
          <p14:sldIdLst>
            <p14:sldId id="451"/>
            <p14:sldId id="419"/>
            <p14:sldId id="420"/>
          </p14:sldIdLst>
        </p14:section>
        <p14:section name="Четене на потребителски вход" id="{B71512FD-6C8D-4F0E-A3A1-A4356E95118E}">
          <p14:sldIdLst>
            <p14:sldId id="455"/>
            <p14:sldId id="415"/>
            <p14:sldId id="395"/>
            <p14:sldId id="417"/>
          </p14:sldIdLst>
        </p14:section>
        <p14:section name="Прости операции" id="{B64CAFB2-9F31-4569-B9A4-9BE158680A48}">
          <p14:sldIdLst>
            <p14:sldId id="452"/>
            <p14:sldId id="456"/>
            <p14:sldId id="457"/>
            <p14:sldId id="426"/>
            <p14:sldId id="428"/>
            <p14:sldId id="425"/>
            <p14:sldId id="440"/>
            <p14:sldId id="439"/>
            <p14:sldId id="421"/>
            <p14:sldId id="454"/>
            <p14:sldId id="423"/>
            <p14:sldId id="453"/>
            <p14:sldId id="447"/>
            <p14:sldId id="441"/>
            <p14:sldId id="431"/>
            <p14:sldId id="449"/>
            <p14:sldId id="429"/>
            <p14:sldId id="450"/>
          </p14:sldIdLst>
        </p14:section>
        <p14:section name="Обобщение" id="{E8E89E94-E30E-41AC-AE57-78FE94567DF2}">
          <p14:sldIdLst>
            <p14:sldId id="349"/>
            <p14:sldId id="458"/>
            <p14:sldId id="413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5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hyperlink" Target="http://softuni.foundation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1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hlinkClick r:id="rId1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270640"/>
            <a:ext cx="2090822" cy="521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forum/18198/osnovi-na-programiraneto-vyprosi-po-temata-prosti-presmyataniya-11-10-201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Работа </a:t>
            </a:r>
            <a:r>
              <a:rPr lang="ru-RU"/>
              <a:t>с </a:t>
            </a:r>
            <a:r>
              <a:rPr lang="bg-BG" dirty="0" smtClean="0"/>
              <a:t>конзола</a:t>
            </a:r>
            <a:r>
              <a:rPr lang="ru-RU" dirty="0" smtClean="0"/>
              <a:t>, </a:t>
            </a:r>
            <a:r>
              <a:rPr lang="ru-RU" dirty="0"/>
              <a:t>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53332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5309" y="1780640"/>
            <a:ext cx="10668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7596" y="5005678"/>
            <a:ext cx="10363200" cy="820600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851C59F-5E22-4C7E-AF2F-32D50C58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1" y="1828800"/>
            <a:ext cx="685800" cy="585888"/>
          </a:xfrm>
          <a:prstGeom prst="wedgeRoundRectCallout">
            <a:avLst>
              <a:gd name="adj1" fmla="val -71909"/>
              <a:gd name="adj2" fmla="val 1004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endParaRPr lang="bg-BG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BCAD9E-2514-4028-9571-1EFFDFBB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394" y="1807029"/>
            <a:ext cx="685800" cy="585888"/>
          </a:xfrm>
          <a:prstGeom prst="wedgeRoundRectCallout">
            <a:avLst>
              <a:gd name="adj1" fmla="val 52959"/>
              <a:gd name="adj2" fmla="val 97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endParaRPr lang="bg-BG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612" y="2480098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011440" y="252368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 се напише </a:t>
            </a:r>
            <a:r>
              <a:rPr lang="bg-BG" sz="3200" dirty="0" smtClean="0"/>
              <a:t>програма</a:t>
            </a:r>
            <a:r>
              <a:rPr lang="ru-RU" sz="3200" dirty="0" smtClean="0"/>
              <a:t>, която:</a:t>
            </a:r>
          </a:p>
          <a:p>
            <a:r>
              <a:rPr lang="ru-RU" sz="3200" dirty="0" smtClean="0"/>
              <a:t> </a:t>
            </a:r>
            <a:r>
              <a:rPr lang="ru-RU" sz="3200" dirty="0"/>
              <a:t>Ч</a:t>
            </a:r>
            <a:r>
              <a:rPr lang="ru-RU" sz="3200" dirty="0" smtClean="0"/>
              <a:t>ете </a:t>
            </a:r>
            <a:r>
              <a:rPr lang="ru-RU" sz="3200" dirty="0"/>
              <a:t>от </a:t>
            </a:r>
            <a:r>
              <a:rPr lang="bg-BG" sz="3200" dirty="0" smtClean="0"/>
              <a:t>конзолата</a:t>
            </a:r>
            <a:r>
              <a:rPr lang="en-US" sz="3200" dirty="0" smtClean="0"/>
              <a:t>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</a:t>
            </a:r>
            <a:r>
              <a:rPr lang="ru-RU" sz="3200" dirty="0" smtClean="0"/>
              <a:t> </a:t>
            </a:r>
            <a:r>
              <a:rPr lang="ru-RU" sz="3200" dirty="0"/>
              <a:t>на човек, въведено от потребителя, и отпечатва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&lt;name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&gt;!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3200" dirty="0" smtClean="0"/>
              <a:t>, </a:t>
            </a:r>
            <a:r>
              <a:rPr lang="bg-BG" sz="3200" dirty="0"/>
              <a:t>където </a:t>
            </a:r>
            <a:r>
              <a:rPr lang="en-US" sz="3200" dirty="0"/>
              <a:t>&lt;name&gt; </a:t>
            </a:r>
            <a:r>
              <a:rPr lang="ru-RU" sz="3200" dirty="0"/>
              <a:t>е </a:t>
            </a:r>
            <a:r>
              <a:rPr lang="bg-BG" sz="3200" dirty="0" smtClean="0"/>
              <a:t>въведеното</a:t>
            </a:r>
            <a:r>
              <a:rPr lang="ru-RU" sz="3200" dirty="0" smtClean="0"/>
              <a:t> </a:t>
            </a:r>
            <a:r>
              <a:rPr lang="bg-BG" sz="3200" dirty="0" smtClean="0"/>
              <a:t>преди</a:t>
            </a:r>
            <a:r>
              <a:rPr lang="ru-RU" sz="3200" dirty="0" smtClean="0"/>
              <a:t> </a:t>
            </a:r>
            <a:r>
              <a:rPr lang="ru-RU" sz="3200" dirty="0"/>
              <a:t>това име.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Поздрав по име -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Поздрав по име -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758" y="239182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719" y="6027003"/>
            <a:ext cx="10538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 smtClean="0">
                <a:hlinkClick r:id="rId2"/>
              </a:rPr>
              <a:t>https://judge.softuni.bg/Contests/Practice/Index/151#2</a:t>
            </a:r>
            <a:endParaRPr lang="en-US" dirty="0"/>
          </a:p>
          <a:p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048000"/>
            <a:ext cx="4507622" cy="1014767"/>
          </a:xfrm>
          <a:prstGeom prst="wedgeRoundRectCallout">
            <a:avLst>
              <a:gd name="adj1" fmla="val -58387"/>
              <a:gd name="adj2" fmla="val -40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1635361"/>
            <a:ext cx="4507622" cy="1014767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7212" y="36746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57358" y="5828676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813" y="280981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1932102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2510" y="279225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5212" y="474103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52547" y="519500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2547" y="5646887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012" y="2398693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42012" y="2827099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25142" y="5601549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32105" y="519120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8896" y="4757556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bg-BG" sz="4000" b="1" dirty="0"/>
              <a:t>Задайте ги във форума на СофтУни:</a:t>
            </a:r>
          </a:p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9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softuni.bg/forum</a:t>
            </a:r>
            <a:r>
              <a:rPr lang="bg-BG" sz="9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endParaRPr lang="en-US" sz="9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1" y="1643435"/>
            <a:ext cx="2133601" cy="787781"/>
          </a:xfrm>
          <a:prstGeom prst="wedgeRoundRectCallout">
            <a:avLst>
              <a:gd name="adj1" fmla="val -60344"/>
              <a:gd name="adj2" fmla="val 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290" y="2804208"/>
            <a:ext cx="1885722" cy="827970"/>
          </a:xfrm>
          <a:prstGeom prst="wedgeRoundRectCallout">
            <a:avLst>
              <a:gd name="adj1" fmla="val 64021"/>
              <a:gd name="adj2" fmla="val -49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${…}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612" y="2480098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89812" y="24800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4012" y="3886200"/>
            <a:ext cx="5404512" cy="937287"/>
          </a:xfrm>
          <a:prstGeom prst="wedgeRoundRectCallout">
            <a:avLst>
              <a:gd name="adj1" fmla="val -72926"/>
              <a:gd name="adj2" fmla="val 566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age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интерполация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 (2)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{firstName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{lastName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16981" y="3810000"/>
            <a:ext cx="5649631" cy="861087"/>
          </a:xfrm>
          <a:prstGeom prst="wedgeRoundRectCallout">
            <a:avLst>
              <a:gd name="adj1" fmla="val -42113"/>
              <a:gd name="adj2" fmla="val 81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${…}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със стойността на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роменливата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lastName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4343401"/>
            <a:ext cx="5257799" cy="810600"/>
          </a:xfrm>
          <a:prstGeom prst="wedgeRoundRectCallout">
            <a:avLst>
              <a:gd name="adj1" fmla="val -43233"/>
              <a:gd name="adj2" fmla="val 814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числа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десетичната запетая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622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752600"/>
            <a:ext cx="1094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12" y="6130797"/>
            <a:ext cx="1203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 smtClean="0">
                <a:hlinkClick r:id="rId2"/>
              </a:rPr>
              <a:t>https://judge.softuni.bg/Contests/Practice/Index/151#6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289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</a:t>
            </a:r>
            <a:r>
              <a:rPr lang="bg-BG" dirty="0" smtClean="0"/>
              <a:t>данни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Прости 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Работа с текст</a:t>
            </a:r>
          </a:p>
          <a:p>
            <a:pPr marL="723900" lvl="1" indent="-368300"/>
            <a:r>
              <a:rPr lang="bg-BG" dirty="0" smtClean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на екрана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632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0"/>
            <a:ext cx="7620000" cy="31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d</a:t>
            </a:r>
            <a:r>
              <a:rPr lang="en-US" dirty="0" smtClean="0"/>
              <a:t>ouble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c</a:t>
            </a:r>
            <a:r>
              <a:rPr lang="en-US" dirty="0" smtClean="0"/>
              <a:t>har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имвол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екст (низ)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en-US" dirty="0" smtClean="0"/>
              <a:t>DateTime</a:t>
            </a:r>
            <a:r>
              <a:rPr lang="bg-BG" dirty="0" smtClean="0"/>
              <a:t> -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Четене на потребителски вход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73" y="704298"/>
            <a:ext cx="6583680" cy="4114800"/>
          </a:xfrm>
          <a:prstGeom prst="rect">
            <a:avLst/>
          </a:prstGeom>
          <a:effectLst>
            <a:innerShdw blurRad="190500">
              <a:schemeClr val="bg1">
                <a:alpha val="98000"/>
              </a:schemeClr>
            </a:inn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(низ)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1657</Words>
  <Application>Microsoft Office PowerPoint</Application>
  <PresentationFormat>Custom</PresentationFormat>
  <Paragraphs>306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Имате въпроси?</vt:lpstr>
      <vt:lpstr>Съдържание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Числени изрази</vt:lpstr>
      <vt:lpstr>Задачи с прости изчисления</vt:lpstr>
      <vt:lpstr>Печатане на екрана</vt:lpstr>
      <vt:lpstr>Съединяване на текст и числа</vt:lpstr>
      <vt:lpstr>Съединяване на текст и числа (2)</vt:lpstr>
      <vt:lpstr>Закръгляне на числа</vt:lpstr>
      <vt:lpstr>Лица и периметри на фигури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Прости пресмятания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2017-10-19T19:25:04Z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