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274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15" r:id="rId11"/>
    <p:sldId id="462" r:id="rId12"/>
    <p:sldId id="463" r:id="rId13"/>
    <p:sldId id="464" r:id="rId14"/>
    <p:sldId id="465" r:id="rId15"/>
    <p:sldId id="466" r:id="rId16"/>
    <p:sldId id="435" r:id="rId17"/>
    <p:sldId id="467" r:id="rId18"/>
    <p:sldId id="437" r:id="rId19"/>
    <p:sldId id="468" r:id="rId20"/>
    <p:sldId id="469" r:id="rId21"/>
    <p:sldId id="439" r:id="rId22"/>
    <p:sldId id="441" r:id="rId23"/>
    <p:sldId id="470" r:id="rId24"/>
    <p:sldId id="471" r:id="rId25"/>
    <p:sldId id="442" r:id="rId26"/>
    <p:sldId id="472" r:id="rId27"/>
    <p:sldId id="473" r:id="rId28"/>
    <p:sldId id="444" r:id="rId29"/>
    <p:sldId id="445" r:id="rId30"/>
    <p:sldId id="446" r:id="rId31"/>
    <p:sldId id="448" r:id="rId32"/>
    <p:sldId id="427" r:id="rId33"/>
    <p:sldId id="474" r:id="rId34"/>
    <p:sldId id="476" r:id="rId35"/>
    <p:sldId id="413" r:id="rId36"/>
    <p:sldId id="475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836392-2604-412A-8255-13D8638E1962}">
          <p14:sldIdLst>
            <p14:sldId id="274"/>
            <p14:sldId id="455"/>
          </p14:sldIdLst>
        </p14:section>
        <p14:section name="Инкрементация и декрементация" id="{F7012703-27E7-4304-8453-173738396D9B}">
          <p14:sldIdLst>
            <p14:sldId id="456"/>
            <p14:sldId id="457"/>
            <p14:sldId id="458"/>
            <p14:sldId id="459"/>
            <p14:sldId id="460"/>
          </p14:sldIdLst>
        </p14:section>
        <p14:section name="Конструкция на for-цикъл" id="{03E56469-9770-497C-A23F-32F97D7AE463}">
          <p14:sldIdLst>
            <p14:sldId id="461"/>
            <p14:sldId id="415"/>
            <p14:sldId id="462"/>
            <p14:sldId id="463"/>
            <p14:sldId id="464"/>
            <p14:sldId id="465"/>
            <p14:sldId id="466"/>
            <p14:sldId id="435"/>
            <p14:sldId id="467"/>
            <p14:sldId id="437"/>
            <p14:sldId id="468"/>
            <p14:sldId id="469"/>
            <p14:sldId id="439"/>
          </p14:sldIdLst>
        </p14:section>
        <p14:section name="Задачи с цикли" id="{4937414F-ED73-4485-8BCB-D0B1FFC63926}">
          <p14:sldIdLst>
            <p14:sldId id="441"/>
            <p14:sldId id="470"/>
            <p14:sldId id="471"/>
            <p14:sldId id="442"/>
            <p14:sldId id="472"/>
            <p14:sldId id="473"/>
            <p14:sldId id="444"/>
            <p14:sldId id="445"/>
            <p14:sldId id="446"/>
            <p14:sldId id="448"/>
          </p14:sldIdLst>
        </p14:section>
        <p14:section name="Какво научихме днес?" id="{5AD64692-6CE9-4DEA-AB3B-2F50C84A5AF2}">
          <p14:sldIdLst>
            <p14:sldId id="427"/>
            <p14:sldId id="474"/>
            <p14:sldId id="476"/>
            <p14:sldId id="413"/>
            <p14:sldId id="4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5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3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0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6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40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62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85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52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90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55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2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9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24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88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417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5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7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1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86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4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8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65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4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8" name="Picture 7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5" name="Picture 4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2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telenor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повторения с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507865" y="3620889"/>
            <a:ext cx="192603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</a:t>
            </a:r>
            <a:r>
              <a:rPr lang="bg-BG" b="1" spc="5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овторения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</a:t>
            </a:r>
            <a:r>
              <a:rPr lang="en-US" sz="1800" dirty="0" smtClean="0">
                <a:hlinkClick r:id="rId5"/>
              </a:rPr>
              <a:t>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B690BE-C0F6-4280-AB59-3B1BE24780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9" y="2362200"/>
            <a:ext cx="2212117" cy="5517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1825" y="3824021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числата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1, 100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bg-BG" sz="3000" dirty="0"/>
              <a:t>, всяко на нов ред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Решение: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8414" y="3232975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5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Извежда числата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[1, 1000]</a:t>
            </a:r>
            <a:r>
              <a:rPr lang="en-US" dirty="0"/>
              <a:t>, </a:t>
            </a:r>
            <a:r>
              <a:rPr lang="bg-BG" dirty="0"/>
              <a:t>които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завършват на 7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3351324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% 10 == 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8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05" y="1170999"/>
            <a:ext cx="11804822" cy="5570355"/>
          </a:xfrm>
        </p:spPr>
        <p:txBody>
          <a:bodyPr/>
          <a:lstStyle/>
          <a:p>
            <a:r>
              <a:rPr lang="bg-BG" dirty="0"/>
              <a:t>Символите, които използваме се представят като числа</a:t>
            </a:r>
          </a:p>
          <a:p>
            <a:pPr lvl="1"/>
            <a:r>
              <a:rPr lang="bg-BG" dirty="0"/>
              <a:t>Поместени са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ASCII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таблицата</a:t>
            </a:r>
          </a:p>
          <a:p>
            <a:r>
              <a:rPr lang="bg-BG" dirty="0"/>
              <a:t>Примери</a:t>
            </a:r>
            <a:r>
              <a:rPr lang="en-US" dirty="0"/>
              <a:t> (</a:t>
            </a:r>
            <a:r>
              <a:rPr lang="bg-BG" dirty="0"/>
              <a:t>знак и неговата </a:t>
            </a:r>
            <a:r>
              <a:rPr lang="en-US" dirty="0"/>
              <a:t>ASCII </a:t>
            </a:r>
            <a:r>
              <a:rPr lang="bg-BG" dirty="0"/>
              <a:t>стойност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0257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81350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 Извежда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a,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z]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3296227"/>
            <a:ext cx="109728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Latin alphabet:");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letter++) </a:t>
            </a:r>
            <a:endParaRPr lang="en-US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" + letter);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/>
              <a:t>Извежда пресметнатата сума</a:t>
            </a:r>
            <a:endParaRPr lang="en-US" dirty="0"/>
          </a:p>
          <a:p>
            <a:pPr lvl="1"/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15433" y="4599408"/>
            <a:ext cx="914399" cy="1674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93214" y="4597955"/>
            <a:ext cx="792379" cy="1676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52891" y="549272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747" y="4600858"/>
            <a:ext cx="914399" cy="14463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0854" y="4599408"/>
            <a:ext cx="792379" cy="14477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554494" y="4590123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32275" y="4588671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579312" y="54834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3144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числа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07323"/>
            <a:ext cx="103632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n;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int.Parse(Console.ReadLine());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sum + num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judge.softuni.bg/Contests/Practice/Index/154#3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66012" y="1905000"/>
            <a:ext cx="3352800" cy="983874"/>
          </a:xfrm>
          <a:prstGeom prst="wedgeRoundRectCallout">
            <a:avLst>
              <a:gd name="adj1" fmla="val -117668"/>
              <a:gd name="adj2" fmla="val 785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четем данни в цикъл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9807" y="3505200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sum += num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</a:t>
            </a:r>
            <a:r>
              <a:rPr lang="bg-BG" dirty="0" smtClean="0"/>
              <a:t>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98216" y="4591728"/>
            <a:ext cx="914399" cy="1826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4301" y="4590276"/>
            <a:ext cx="792379" cy="18280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530330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1831" y="4935353"/>
            <a:ext cx="914399" cy="144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79612" y="4933903"/>
            <a:ext cx="792379" cy="14470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21479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629227" y="4286928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468784" y="4251935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777605" y="5504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5496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</a:t>
            </a:r>
            <a:r>
              <a:rPr lang="bg-BG" dirty="0" smtClean="0"/>
              <a:t>ай-голямо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 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int.MinValue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1;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&gt; max)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num;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най-малкото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Най-малко </a:t>
            </a:r>
            <a:r>
              <a:rPr lang="bg-BG" dirty="0"/>
              <a:t>число - </a:t>
            </a:r>
            <a:r>
              <a:rPr lang="bg-BG" dirty="0" smtClean="0"/>
              <a:t>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98216" y="4591728"/>
            <a:ext cx="914399" cy="1826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4301" y="4590276"/>
            <a:ext cx="792379" cy="18280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30330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1831" y="4935353"/>
            <a:ext cx="914399" cy="144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79612" y="4933903"/>
            <a:ext cx="792379" cy="14470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021479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629227" y="4286928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468784" y="4251935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777605" y="5504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4574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Най-малко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57400"/>
            <a:ext cx="103632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int.MaxValue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"Biggest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".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7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bg-BG" dirty="0"/>
              <a:t>Увеличаване и намаляване на стойността на променливи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For-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78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Техники за използване на </a:t>
            </a:r>
            <a:r>
              <a:rPr lang="en-US" dirty="0" smtClean="0"/>
              <a:t>for-</a:t>
            </a:r>
            <a:r>
              <a:rPr lang="bg-BG" dirty="0" smtClean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</a:t>
            </a:r>
            <a:r>
              <a:rPr lang="bg-BG" sz="3000" dirty="0" smtClean="0"/>
              <a:t>число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десните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367614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</a:t>
            </a:r>
            <a:r>
              <a:rPr lang="bg-BG" noProof="1" smtClean="0"/>
              <a:t>– условие (2)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55973" y="2779799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1354" y="2779799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5929" y="327231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640737" y="2793069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19456" y="2792307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726996" y="32855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4808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Лява </a:t>
            </a:r>
            <a:r>
              <a:rPr lang="bg-BG" noProof="1" smtClean="0"/>
              <a:t>и </a:t>
            </a:r>
            <a:r>
              <a:rPr lang="bg-BG" noProof="1"/>
              <a:t>дясна </a:t>
            </a:r>
            <a:r>
              <a:rPr lang="bg-BG" noProof="1" smtClean="0"/>
              <a:t>сума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990600"/>
            <a:ext cx="10493756" cy="50690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leftSum +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read and calculate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rightSum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(leftSum == rightSum)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Console.WriteLine("Yes,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"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leftSum);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Console.WriteLine("No,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"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Math.Abs(rightSum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leftSum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на брой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</a:t>
            </a:r>
            <a:r>
              <a:rPr lang="bg-BG" sz="3000" dirty="0" smtClean="0"/>
              <a:t>).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143785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</a:t>
            </a:r>
            <a:r>
              <a:rPr lang="bg-BG" noProof="1" smtClean="0"/>
              <a:t>– условие (2)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65256" y="2438400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9656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626075" y="2438399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2438400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392" y="34004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404729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42683" y="2404730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82392" y="336682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3412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 smtClean="0"/>
              <a:t>Четна </a:t>
            </a:r>
            <a:r>
              <a:rPr lang="bg-BG" noProof="1"/>
              <a:t>/ нечетна </a:t>
            </a:r>
            <a:r>
              <a:rPr lang="bg-BG" noProof="1" smtClean="0"/>
              <a:t>сума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914400"/>
            <a:ext cx="10493756" cy="5222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evenSum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 2 ==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въвежда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(стринг)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Отпечатва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 smtClean="0"/>
              <a:t>според таблицата по-долу: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 smtClean="0"/>
              <a:t>Сумиране на гласните букви -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660" y="467503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46164" y="467358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90283" y="478279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953"/>
              </p:ext>
            </p:extLst>
          </p:nvPr>
        </p:nvGraphicFramePr>
        <p:xfrm>
          <a:off x="3338212" y="2665408"/>
          <a:ext cx="5194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1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2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3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4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5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3204" y="4661848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2+4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6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917308" y="469262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835774" y="469117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179893" y="48003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355708" y="4679437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3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56660" y="553760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oo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846164" y="553615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90283" y="56453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363204" y="5524413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1+4+4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9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917308" y="555519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835774" y="555374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179893" y="566295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5708" y="5542002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2+2 = 4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 smtClean="0"/>
              <a:t>Сумиране на гласни букви – решение 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937318"/>
            <a:ext cx="10493756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Console.ReadLine();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9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input.Length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lnSpc>
                <a:spcPct val="110000"/>
              </a:lnSpc>
            </a:pP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'e': sum += 2;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lnSpc>
                <a:spcPct val="110000"/>
              </a:lnSpc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cases for other vowels.</a:t>
            </a:r>
          </a:p>
          <a:p>
            <a:pPr>
              <a:lnSpc>
                <a:spcPct val="110000"/>
              </a:lnSpc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Console.WriteLine("Vowels sum =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sum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290" y="6294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judge.softuni.bg/Contests/Practice/Index/154#8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618412" y="762000"/>
            <a:ext cx="3352800" cy="1201366"/>
          </a:xfrm>
          <a:prstGeom prst="wedgeRoundRectCallout">
            <a:avLst>
              <a:gd name="adj1" fmla="val -72116"/>
              <a:gd name="adj2" fmla="val 518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вземем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дължината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текста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89812" y="2514600"/>
            <a:ext cx="3352800" cy="983874"/>
          </a:xfrm>
          <a:prstGeom prst="wedgeRoundRectCallout">
            <a:avLst>
              <a:gd name="adj1" fmla="val -119989"/>
              <a:gd name="adj2" fmla="val -233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вземем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символ по индекс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85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05505"/>
            <a:ext cx="10363200" cy="1568497"/>
          </a:xfrm>
        </p:spPr>
        <p:txBody>
          <a:bodyPr/>
          <a:lstStyle/>
          <a:p>
            <a:r>
              <a:rPr lang="bg-BG" dirty="0"/>
              <a:t>Увеличаване и намаляване на стойността 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43622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инкрементираме</a:t>
            </a:r>
            <a:r>
              <a:rPr lang="bg-BG" sz="3200" dirty="0" smtClean="0"/>
              <a:t>/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декрементираме</a:t>
            </a:r>
            <a:r>
              <a:rPr lang="bg-BG" sz="3200" dirty="0" smtClean="0"/>
              <a:t> числови стойности</a:t>
            </a:r>
            <a:endParaRPr lang="bg-BG" sz="3000" dirty="0" smtClean="0"/>
          </a:p>
          <a:p>
            <a:pPr marL="0" indent="0">
              <a:lnSpc>
                <a:spcPct val="100000"/>
              </a:lnSpc>
              <a:buNone/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Можем да повтаряме блок код с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08012" y="4692049"/>
            <a:ext cx="6837072" cy="19785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812" y="2215899"/>
            <a:ext cx="1322453" cy="979594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2" y="2057400"/>
            <a:ext cx="6837072" cy="19785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0497" y="367418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 от конзолата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Можем да вземем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символ по индекс </a:t>
            </a:r>
            <a:r>
              <a:rPr lang="bg-BG" sz="3200" dirty="0"/>
              <a:t>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8012" y="1586605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var num = int.Parse(Console.ReadLine());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382" y="3029161"/>
            <a:ext cx="1322453" cy="97959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08012" y="4419600"/>
            <a:ext cx="79248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text = "text";</a:t>
            </a: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symbol = text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[2]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Console.WriteLine(symbol);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33841" y="3892897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26434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нкрементиране</a:t>
            </a:r>
            <a:r>
              <a:rPr lang="ru-RU" dirty="0"/>
              <a:t> – увеличаването на стойността на дадена променлива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чрез оператори за инкрементиране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префиксни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постфиксни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само</a:t>
            </a:r>
            <a:r>
              <a:rPr lang="bg-BG" sz="3000" dirty="0"/>
              <a:t> върху променливи, които имат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числена</a:t>
            </a:r>
            <a:r>
              <a:rPr lang="bg-BG" sz="3000" dirty="0"/>
              <a:t> стойност 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FE3EB5-033E-448C-81A1-42A8E2F0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03110"/>
              </p:ext>
            </p:extLst>
          </p:nvPr>
        </p:nvGraphicFramePr>
        <p:xfrm>
          <a:off x="884222" y="3581400"/>
          <a:ext cx="10896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7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143611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Име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Резултат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++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Пре-инкрементация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Увеличава стойността с единица и връща </a:t>
                      </a:r>
                      <a:r>
                        <a:rPr lang="bg-BG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bg-BG" b="1" i="0" dirty="0" smtClean="0">
                          <a:solidFill>
                            <a:schemeClr val="bg1"/>
                          </a:solidFill>
                        </a:rPr>
                        <a:t>а"</a:t>
                      </a:r>
                      <a:endParaRPr lang="en-US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а++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Пост-инкрементация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Връща </a:t>
                      </a:r>
                      <a:r>
                        <a:rPr lang="bg-BG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bg-BG" b="1" dirty="0" smtClean="0">
                          <a:solidFill>
                            <a:schemeClr val="bg1"/>
                          </a:solidFill>
                        </a:rPr>
                        <a:t>а"</a:t>
                      </a:r>
                      <a:r>
                        <a:rPr lang="bg-BG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 увеличава стойността с единица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27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</a:t>
            </a:r>
            <a:r>
              <a:rPr lang="bg-BG" sz="3200" dirty="0"/>
              <a:t>-инкрементация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Пост</a:t>
            </a:r>
            <a:r>
              <a:rPr lang="bg-BG" sz="3200" dirty="0"/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428" y="1893502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9610" y="2417802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88" y="4545137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9609" y="505736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9610" y="290635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9610" y="559341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28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Декрементиране</a:t>
            </a:r>
            <a:r>
              <a:rPr lang="ru-RU" dirty="0"/>
              <a:t> – намаляването на стойността на дадена променлива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чрез оператори за декрементиране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префиксни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постфиксни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само</a:t>
            </a:r>
            <a:r>
              <a:rPr lang="bg-BG" sz="3000" dirty="0"/>
              <a:t> върху променливи, които имат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числена</a:t>
            </a:r>
            <a:r>
              <a:rPr lang="bg-BG" sz="3000" dirty="0"/>
              <a:t> 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FE3EB5-033E-448C-81A1-42A8E2F092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4222" y="3581400"/>
          <a:ext cx="10896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7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143611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Име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Резултат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Пре-декрементация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Намалява стойността с единица и връща </a:t>
                      </a:r>
                      <a:r>
                        <a:rPr lang="bg-BG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bg-BG" b="1" i="0" dirty="0" smtClean="0">
                          <a:solidFill>
                            <a:schemeClr val="bg1"/>
                          </a:solidFill>
                        </a:rPr>
                        <a:t>а"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а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Пост-декрементация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Връща </a:t>
                      </a:r>
                      <a:r>
                        <a:rPr lang="bg-BG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bg-BG" b="1" i="0" dirty="0" smtClean="0">
                          <a:solidFill>
                            <a:schemeClr val="bg1"/>
                          </a:solidFill>
                        </a:rPr>
                        <a:t>а"</a:t>
                      </a:r>
                      <a:r>
                        <a:rPr lang="bg-BG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 намалява стойността с единица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06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</a:t>
            </a:r>
            <a:r>
              <a:rPr lang="bg-BG" sz="3200" dirty="0"/>
              <a:t>-декрементация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Пост</a:t>
            </a:r>
            <a:r>
              <a:rPr lang="bg-BG" sz="3200" dirty="0"/>
              <a:t>-декрементация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1946531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835505" y="2482062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4515535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835504" y="505365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835503" y="5541926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835504" y="297032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24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bg-BG" b="1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12" y="111799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3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 програмирането често пъти се налага да изпълним блок с команди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 smtClean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За целта използваме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</a:t>
            </a:r>
            <a:r>
              <a:rPr lang="bg-BG" dirty="0" smtClean="0"/>
              <a:t>) –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50912" y="3762681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3046" y="2810179"/>
            <a:ext cx="1967753" cy="849021"/>
          </a:xfrm>
          <a:prstGeom prst="wedgeRoundRectCallout">
            <a:avLst>
              <a:gd name="adj1" fmla="val -33295"/>
              <a:gd name="adj2" fmla="val 658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562809" y="2810179"/>
            <a:ext cx="1967753" cy="865666"/>
          </a:xfrm>
          <a:prstGeom prst="wedgeRoundRectCallout">
            <a:avLst>
              <a:gd name="adj1" fmla="val -59280"/>
              <a:gd name="adj2" fmla="val 68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77239" y="2834291"/>
            <a:ext cx="2933797" cy="800799"/>
          </a:xfrm>
          <a:prstGeom prst="wedgeRoundRectCallout">
            <a:avLst>
              <a:gd name="adj1" fmla="val -5338"/>
              <a:gd name="adj2" fmla="val 924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12" y="3952386"/>
            <a:ext cx="2823477" cy="807999"/>
          </a:xfrm>
          <a:prstGeom prst="wedgeRoundRectCallout">
            <a:avLst>
              <a:gd name="adj1" fmla="val -95798"/>
              <a:gd name="adj2" fmla="val -321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Инкрементация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индекса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445174" y="5717003"/>
            <a:ext cx="5116978" cy="807999"/>
          </a:xfrm>
          <a:prstGeom prst="wedgeRoundRectCallout">
            <a:avLst>
              <a:gd name="adj1" fmla="val -37560"/>
              <a:gd name="adj2" fmla="val -986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Тяло: блок от 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2117</Words>
  <Application>Microsoft Office PowerPoint</Application>
  <PresentationFormat>Custom</PresentationFormat>
  <Paragraphs>498</Paragraphs>
  <Slides>35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Съдържание</vt:lpstr>
      <vt:lpstr>Увеличаване и намаляване на стойността на променливи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Повторения (цикли) – for-цикъл</vt:lpstr>
      <vt:lpstr>Числа от 1 до 100 </vt:lpstr>
      <vt:lpstr>Числа до 1000, завършващи на 7</vt:lpstr>
      <vt:lpstr>ASCII таблица</vt:lpstr>
      <vt:lpstr>Всички латински букви - условие</vt:lpstr>
      <vt:lpstr>Сумиране на числа - условие</vt:lpstr>
      <vt:lpstr>Сумиране на числа - решение</vt:lpstr>
      <vt:lpstr>Най-голямо число - условие</vt:lpstr>
      <vt:lpstr>Най-голямо число - решение</vt:lpstr>
      <vt:lpstr>Най-малко число - условие</vt:lpstr>
      <vt:lpstr>Най-малко число - решение</vt:lpstr>
      <vt:lpstr>Повторения на блокове код</vt:lpstr>
      <vt:lpstr>Задачи с цикли</vt:lpstr>
      <vt:lpstr>Лява и дясна сума - условие</vt:lpstr>
      <vt:lpstr>Лява и дясна сума – условие (2)</vt:lpstr>
      <vt:lpstr>Лява и дясна сума – решение</vt:lpstr>
      <vt:lpstr>Четна / нечетна сума - условие</vt:lpstr>
      <vt:lpstr>Четна / нечетна сума – условие (2)</vt:lpstr>
      <vt:lpstr>Четна / нечетна сума – решение</vt:lpstr>
      <vt:lpstr>Сумиране на гласните букви - условие</vt:lpstr>
      <vt:lpstr>Сумиране на гласни букви – решение </vt:lpstr>
      <vt:lpstr>Задачи с цикли</vt:lpstr>
      <vt:lpstr>Какво научихме днес?</vt:lpstr>
      <vt:lpstr>Какво научихме днес? (2)</vt:lpstr>
      <vt:lpstr>Повторения (цикли)</vt:lpstr>
      <vt:lpstr>Лиценз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2017-10-19T19:28:19Z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