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9"/>
  </p:notesMasterIdLst>
  <p:handoutMasterIdLst>
    <p:handoutMasterId r:id="rId40"/>
  </p:handoutMasterIdLst>
  <p:sldIdLst>
    <p:sldId id="402" r:id="rId3"/>
    <p:sldId id="493" r:id="rId4"/>
    <p:sldId id="508" r:id="rId5"/>
    <p:sldId id="467" r:id="rId6"/>
    <p:sldId id="554" r:id="rId7"/>
    <p:sldId id="469" r:id="rId8"/>
    <p:sldId id="543" r:id="rId9"/>
    <p:sldId id="544" r:id="rId10"/>
    <p:sldId id="470" r:id="rId11"/>
    <p:sldId id="566" r:id="rId12"/>
    <p:sldId id="471" r:id="rId13"/>
    <p:sldId id="472" r:id="rId14"/>
    <p:sldId id="567" r:id="rId15"/>
    <p:sldId id="560" r:id="rId16"/>
    <p:sldId id="561" r:id="rId17"/>
    <p:sldId id="562" r:id="rId18"/>
    <p:sldId id="545" r:id="rId19"/>
    <p:sldId id="546" r:id="rId20"/>
    <p:sldId id="492" r:id="rId21"/>
    <p:sldId id="473" r:id="rId22"/>
    <p:sldId id="474" r:id="rId23"/>
    <p:sldId id="475" r:id="rId24"/>
    <p:sldId id="570" r:id="rId25"/>
    <p:sldId id="557" r:id="rId26"/>
    <p:sldId id="564" r:id="rId27"/>
    <p:sldId id="565" r:id="rId28"/>
    <p:sldId id="556" r:id="rId29"/>
    <p:sldId id="551" r:id="rId30"/>
    <p:sldId id="555" r:id="rId31"/>
    <p:sldId id="559" r:id="rId32"/>
    <p:sldId id="349" r:id="rId33"/>
    <p:sldId id="528" r:id="rId34"/>
    <p:sldId id="571" r:id="rId35"/>
    <p:sldId id="572" r:id="rId36"/>
    <p:sldId id="405" r:id="rId37"/>
    <p:sldId id="400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Matrices" id="{434EBAE8-1691-433D-9596-8AE3E67F67B5}">
          <p14:sldIdLst>
            <p14:sldId id="467"/>
            <p14:sldId id="554"/>
            <p14:sldId id="469"/>
            <p14:sldId id="543"/>
            <p14:sldId id="544"/>
            <p14:sldId id="470"/>
            <p14:sldId id="566"/>
            <p14:sldId id="471"/>
            <p14:sldId id="472"/>
            <p14:sldId id="567"/>
            <p14:sldId id="560"/>
            <p14:sldId id="561"/>
            <p14:sldId id="562"/>
            <p14:sldId id="545"/>
            <p14:sldId id="546"/>
            <p14:sldId id="492"/>
          </p14:sldIdLst>
        </p14:section>
        <p14:section name="Jagged Arrays" id="{6F66BED0-FBED-470B-BAD5-ACFC36FA0673}">
          <p14:sldIdLst>
            <p14:sldId id="473"/>
            <p14:sldId id="474"/>
            <p14:sldId id="475"/>
            <p14:sldId id="570"/>
            <p14:sldId id="557"/>
            <p14:sldId id="564"/>
            <p14:sldId id="565"/>
            <p14:sldId id="556"/>
            <p14:sldId id="551"/>
            <p14:sldId id="555"/>
            <p14:sldId id="559"/>
          </p14:sldIdLst>
        </p14:section>
        <p14:section name="Conclusion" id="{10E03AB1-9AA8-4E86-9A64-D741901E50A2}">
          <p14:sldIdLst>
            <p14:sldId id="349"/>
            <p14:sldId id="528"/>
            <p14:sldId id="571"/>
            <p14:sldId id="572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533" autoAdjust="0"/>
  </p:normalViewPr>
  <p:slideViewPr>
    <p:cSldViewPr>
      <p:cViewPr varScale="1">
        <p:scale>
          <a:sx n="88" d="100"/>
          <a:sy n="88" d="100"/>
        </p:scale>
        <p:origin x="50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5/13/2019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2469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221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09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52/Multidimensional-Arrays-Lab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2/Multidimensional-Arrays-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1.png"/><Relationship Id="rId26" Type="http://schemas.openxmlformats.org/officeDocument/2006/relationships/image" Target="../media/image45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37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9.png"/><Relationship Id="rId22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9.gif"/><Relationship Id="rId4" Type="http://schemas.openxmlformats.org/officeDocument/2006/relationships/image" Target="../media/image46.jpeg"/><Relationship Id="rId9" Type="http://schemas.openxmlformats.org/officeDocument/2006/relationships/hyperlink" Target="https://www.lukanet.com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7894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2258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iterates through </a:t>
            </a:r>
            <a:br>
              <a:rPr lang="en-GB" dirty="0"/>
            </a:br>
            <a:r>
              <a:rPr lang="en-GB" dirty="0"/>
              <a:t>all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426226"/>
            <a:ext cx="56388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71" y="233785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8647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3587" y="44615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0890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402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8102" y="4462244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2302" y="4884723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                 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                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16441" y="5029200"/>
            <a:ext cx="2761314" cy="727481"/>
          </a:xfrm>
          <a:prstGeom prst="wedgeRoundRectCallout">
            <a:avLst>
              <a:gd name="adj1" fmla="val -53875"/>
              <a:gd name="adj2" fmla="val -45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142412" y="2342242"/>
            <a:ext cx="2971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58865" y="1333979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3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0412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2450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88681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972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681" y="3967298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78911" y="4418676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3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3716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               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405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7212" y="1371600"/>
            <a:ext cx="85344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37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Print the result like a </a:t>
            </a:r>
            <a:r>
              <a:rPr lang="en-US" dirty="0"/>
              <a:t>new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3757" y="3909301"/>
            <a:ext cx="37719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8212" y="428404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3334" y="4730009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33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0011" y="1319397"/>
            <a:ext cx="9448802" cy="47116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 smtClean="0">
                <a:solidFill>
                  <a:schemeClr val="accent2"/>
                </a:solidFill>
              </a:rPr>
              <a:t>//</a:t>
            </a:r>
            <a:r>
              <a:rPr lang="en-US" sz="2200" noProof="1" smtClean="0">
                <a:solidFill>
                  <a:schemeClr val="accent2"/>
                </a:solidFill>
              </a:rPr>
              <a:t> TODO</a:t>
            </a:r>
            <a:r>
              <a:rPr lang="en-US" sz="2200" noProof="1">
                <a:solidFill>
                  <a:schemeClr val="accent2"/>
                </a:solidFill>
              </a:rPr>
              <a:t>: </a:t>
            </a:r>
            <a:r>
              <a:rPr lang="en-US" sz="2200" i="1" noProof="1">
                <a:solidFill>
                  <a:schemeClr val="accent2"/>
                </a:solidFill>
              </a:rPr>
              <a:t>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 smtClean="0">
                <a:solidFill>
                  <a:schemeClr val="accent2"/>
                </a:solidFill>
              </a:rPr>
              <a:t>// </a:t>
            </a:r>
            <a:r>
              <a:rPr lang="en-US" sz="2200" noProof="1" smtClean="0">
                <a:solidFill>
                  <a:schemeClr val="accent2"/>
                </a:solidFill>
              </a:rPr>
              <a:t>TODO</a:t>
            </a:r>
            <a:r>
              <a:rPr lang="en-US" sz="2200" noProof="1">
                <a:solidFill>
                  <a:schemeClr val="accent2"/>
                </a:solidFill>
              </a:rPr>
              <a:t>:</a:t>
            </a:r>
            <a:r>
              <a:rPr lang="en-US" sz="2200" i="1" noProof="1">
                <a:solidFill>
                  <a:schemeClr val="accent2"/>
                </a:solidFill>
              </a:rPr>
              <a:t> Check if the sum is bigger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 smtClean="0">
                <a:solidFill>
                  <a:schemeClr val="accent2"/>
                </a:solidFill>
              </a:rPr>
              <a:t>// TODO</a:t>
            </a:r>
            <a:r>
              <a:rPr lang="en-US" sz="2200" noProof="1">
                <a:solidFill>
                  <a:schemeClr val="accent2"/>
                </a:solidFill>
              </a:rPr>
              <a:t>: </a:t>
            </a:r>
            <a:r>
              <a:rPr lang="en-US" sz="2200" i="1" noProof="1">
                <a:solidFill>
                  <a:schemeClr val="accent2"/>
                </a:solidFill>
              </a:rPr>
              <a:t>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86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/>
              <a:t>Matrices and Multidimensional Arrays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</a:p>
          <a:p>
            <a:r>
              <a:rPr lang="en-US" sz="3600" dirty="0"/>
              <a:t>Jagged Arrays (arrays of arrays)</a:t>
            </a:r>
          </a:p>
          <a:p>
            <a:pPr lvl="1"/>
            <a:r>
              <a:rPr lang="en-GB" sz="3200" dirty="0"/>
              <a:t>Creating</a:t>
            </a:r>
          </a:p>
          <a:p>
            <a:pPr lvl="1"/>
            <a:r>
              <a:rPr lang="en-GB" sz="3200" dirty="0"/>
              <a:t>Accessing elements</a:t>
            </a:r>
          </a:p>
          <a:p>
            <a:pPr lvl="1"/>
            <a:r>
              <a:rPr lang="en-GB" sz="3200" dirty="0"/>
              <a:t>Reading and Printing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2812" y="1878435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Jagged arrays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has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Each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0620" y="3882740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620" y="57105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472" y="6315535"/>
            <a:ext cx="1635340" cy="416015"/>
          </a:xfrm>
          <a:prstGeom prst="wedgeRoundRectCallout">
            <a:avLst>
              <a:gd name="adj1" fmla="val -59940"/>
              <a:gd name="adj2" fmla="val -55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766" y="5222852"/>
            <a:ext cx="1486246" cy="416015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Jagged Array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5712" y="1419285"/>
            <a:ext cx="9677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int[inputNumbers.Length];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int.Parse(inputNumbers[col]);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798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Foreach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</a:t>
            </a:r>
            <a:r>
              <a:rPr lang="bg-BG" dirty="0"/>
              <a:t>а </a:t>
            </a:r>
            <a:r>
              <a:rPr lang="en-GB" dirty="0"/>
              <a:t>Jagged Array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1074-FF2E-46CA-8FFD-C7875AB6471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1871008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14" y="4487679"/>
            <a:ext cx="9104457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12" y="1430700"/>
            <a:ext cx="2590800" cy="727481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On the first line you will get rows</a:t>
            </a:r>
          </a:p>
          <a:p>
            <a:r>
              <a:rPr lang="en-GB" dirty="0"/>
              <a:t>On next </a:t>
            </a:r>
            <a:r>
              <a:rPr lang="en-GB" dirty="0" smtClean="0"/>
              <a:t>lines </a:t>
            </a:r>
            <a:r>
              <a:rPr lang="en-GB" dirty="0"/>
              <a:t>you will get elements for each row</a:t>
            </a:r>
          </a:p>
          <a:p>
            <a:r>
              <a:rPr lang="en-GB" dirty="0"/>
              <a:t>Until you receive "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dirty="0"/>
              <a:t>", read commands</a:t>
            </a:r>
          </a:p>
          <a:p>
            <a:pPr lvl="1"/>
            <a:r>
              <a:rPr lang="en-GB" dirty="0"/>
              <a:t>Add </a:t>
            </a:r>
            <a:r>
              <a:rPr lang="en-GB" dirty="0">
                <a:latin typeface="Consolas" panose="020B0609020204030204" pitchFamily="49" charset="0"/>
              </a:rPr>
              <a:t>{row} {col} {value}</a:t>
            </a:r>
          </a:p>
          <a:p>
            <a:pPr lvl="1"/>
            <a:r>
              <a:rPr lang="en-GB" dirty="0"/>
              <a:t>Subtract </a:t>
            </a:r>
            <a:r>
              <a:rPr lang="en-GB" dirty="0">
                <a:latin typeface="Consolas" panose="020B0609020204030204" pitchFamily="49" charset="0"/>
              </a:rPr>
              <a:t>{row} {col} {value}</a:t>
            </a:r>
          </a:p>
          <a:p>
            <a:r>
              <a:rPr lang="en-GB" dirty="0"/>
              <a:t>If the coordinates are invalid print "</a:t>
            </a:r>
            <a:r>
              <a:rPr lang="en-GB" dirty="0">
                <a:latin typeface="Consolas" panose="020B0609020204030204" pitchFamily="49" charset="0"/>
              </a:rPr>
              <a:t>Invalid coordinates</a:t>
            </a:r>
            <a:r>
              <a:rPr lang="en-GB" dirty="0"/>
              <a:t>“</a:t>
            </a:r>
          </a:p>
          <a:p>
            <a:r>
              <a:rPr lang="en-GB" dirty="0"/>
              <a:t>When you receive "END" you should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3EA42-3997-40B0-AE95-E28184368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4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32012" y="1295400"/>
            <a:ext cx="7924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 = 0; r &lt; rowSize; r++)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col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        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continues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on the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11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2412" y="1295400"/>
            <a:ext cx="9144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Console.WriteLine("Invalid coordinates");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{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 Print the matrix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352800"/>
            <a:ext cx="2209800" cy="492297"/>
          </a:xfrm>
          <a:prstGeom prst="wedgeRoundRectCallout">
            <a:avLst>
              <a:gd name="adj1" fmla="val -55148"/>
              <a:gd name="adj2" fmla="val 53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</a:t>
            </a:r>
            <a:r>
              <a:rPr lang="en-GB" sz="2400" b="1" dirty="0" smtClean="0">
                <a:solidFill>
                  <a:srgbClr val="FFFFFF"/>
                </a:solidFill>
              </a:rPr>
              <a:t>the </a:t>
            </a:r>
            <a:r>
              <a:rPr lang="en-GB" sz="2400" b="1" dirty="0">
                <a:solidFill>
                  <a:srgbClr val="FFFFFF"/>
                </a:solidFill>
              </a:rPr>
              <a:t>col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9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</a:t>
            </a:r>
            <a:r>
              <a:rPr lang="en-GB" dirty="0" smtClean="0"/>
              <a:t>program, </a:t>
            </a:r>
            <a:r>
              <a:rPr lang="en-GB" dirty="0"/>
              <a:t>which prints </a:t>
            </a:r>
            <a:r>
              <a:rPr lang="en-GB" dirty="0" smtClean="0"/>
              <a:t>on </a:t>
            </a:r>
            <a:r>
              <a:rPr lang="en-GB" dirty="0"/>
              <a:t>the console a </a:t>
            </a:r>
            <a:r>
              <a:rPr lang="en-GB" dirty="0">
                <a:hlinkClick r:id="rId2"/>
              </a:rPr>
              <a:t>Pascal Triangle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620FB-9E13-49DB-9ED4-0813830C20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91" y="32209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2591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90" y="3192710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2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4701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https://judge.softuni.bg/Contests/1452/Multidimensional-Arrays-Lab</a:t>
            </a:r>
            <a:endParaRPr lang="en-US" sz="20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050" y="3220998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072" y="3024663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6450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6359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7C32-4245-4FBE-ACA1-D7892807C22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53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3716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Print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1B72-3327-4C74-B703-E533479CCD0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https://judge.softuni.bg/Contests/1452/Multidimensional-Arrays-Lab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5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/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/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/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/>
                </a:solidFill>
              </a:rPr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783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19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Arrays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Array of Arrays, Matrices and Cubes</a:t>
            </a:r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61345"/>
              </p:ext>
            </p:extLst>
          </p:nvPr>
        </p:nvGraphicFramePr>
        <p:xfrm>
          <a:off x="2961537" y="4158834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Array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dirty="0"/>
              <a:t>Multidimensional arrays </a:t>
            </a:r>
            <a:br>
              <a:rPr lang="en-US" dirty="0"/>
            </a:br>
            <a:r>
              <a:rPr lang="en-US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used multidimensional arrays are </a:t>
            </a:r>
            <a:br>
              <a:rPr lang="en-US" dirty="0"/>
            </a:br>
            <a:r>
              <a:rPr lang="en-US" dirty="0"/>
              <a:t>the 2-dimensional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9371012" y="6385195"/>
            <a:ext cx="1635340" cy="416015"/>
          </a:xfrm>
          <a:prstGeom prst="wedgeRoundRectCallout">
            <a:avLst>
              <a:gd name="adj1" fmla="val -73278"/>
              <a:gd name="adj2" fmla="val -57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47369" y="5693002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multidimensional array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Use the </a:t>
            </a:r>
            <a:r>
              <a:rPr lang="en-US" sz="3398" b="1" dirty="0">
                <a:solidFill>
                  <a:schemeClr val="bg1"/>
                </a:solidFill>
              </a:rPr>
              <a:t>new</a:t>
            </a:r>
            <a:r>
              <a:rPr lang="en-US" sz="3398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Must specify the size of each dimension</a:t>
            </a:r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398" dirty="0"/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398" dirty="0"/>
              <a:t>This syntax is</a:t>
            </a:r>
            <a:r>
              <a:rPr lang="bg-BG" sz="3398" dirty="0"/>
              <a:t> </a:t>
            </a:r>
            <a:r>
              <a:rPr lang="en-GB" sz="3398" dirty="0"/>
              <a:t>specific only to C#</a:t>
            </a:r>
            <a:endParaRPr lang="en-US" sz="3398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70212" y="3200400"/>
            <a:ext cx="769619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 multidimensional array: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Matrices are represented by a </a:t>
            </a:r>
            <a:r>
              <a:rPr lang="en-US" b="1" dirty="0">
                <a:solidFill>
                  <a:schemeClr val="bg1"/>
                </a:solidFill>
              </a:rPr>
              <a:t>list of rows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Rows consist of </a:t>
            </a:r>
            <a:r>
              <a:rPr lang="en-US" b="1" dirty="0">
                <a:solidFill>
                  <a:schemeClr val="bg1"/>
                </a:solidFill>
              </a:rPr>
              <a:t>list of 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first dimension comes first, </a:t>
            </a:r>
            <a:br>
              <a:rPr lang="en-US" dirty="0"/>
            </a:br>
            <a:r>
              <a:rPr lang="en-US" dirty="0"/>
              <a:t>the second comes next (</a:t>
            </a:r>
            <a:r>
              <a:rPr lang="en-US" b="1" dirty="0">
                <a:solidFill>
                  <a:schemeClr val="bg1"/>
                </a:solidFill>
              </a:rPr>
              <a:t>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777767"/>
            <a:ext cx="70866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3510" y="1910005"/>
            <a:ext cx="57819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3510" y="3019112"/>
            <a:ext cx="722970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 4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3510" y="4343400"/>
            <a:ext cx="8296502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78" y="3958763"/>
            <a:ext cx="2667000" cy="743860"/>
          </a:xfrm>
          <a:prstGeom prst="wedgeRoundRectCallout">
            <a:avLst>
              <a:gd name="adj1" fmla="val -58344"/>
              <a:gd name="adj2" fmla="val 45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length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42183" y="1277752"/>
            <a:ext cx="9104457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2730</TotalTime>
  <Words>2231</Words>
  <Application>Microsoft Office PowerPoint</Application>
  <PresentationFormat>Custom</PresentationFormat>
  <Paragraphs>436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Multidimensional Arrays</vt:lpstr>
      <vt:lpstr>Table of Contents</vt:lpstr>
      <vt:lpstr>Have a Question?</vt:lpstr>
      <vt:lpstr>PowerPoint Presentation</vt:lpstr>
      <vt:lpstr>What is Multidimensional Array?</vt:lpstr>
      <vt:lpstr>Creating Multidimensional Arrays</vt:lpstr>
      <vt:lpstr>Initializing Multidimensional Arrays</vt:lpstr>
      <vt:lpstr>Accessing Elements</vt:lpstr>
      <vt:lpstr>Printing Matrix – Example</vt:lpstr>
      <vt:lpstr>Printing Matrix – Example (2)</vt:lpstr>
      <vt:lpstr>Problem: Sum Matrix Elements</vt:lpstr>
      <vt:lpstr>Solution: Sum Matrix Elements</vt:lpstr>
      <vt:lpstr>Solution: Sum Matrix Elements(1)</vt:lpstr>
      <vt:lpstr>Problem: Sum Matrix Columns</vt:lpstr>
      <vt:lpstr>Solution: Sum Matrix Columns</vt:lpstr>
      <vt:lpstr>Solution: Sum Matrix Columns (1)</vt:lpstr>
      <vt:lpstr>Problem: Square with Maximum Sum</vt:lpstr>
      <vt:lpstr>Solution: Square with Maximum Sum</vt:lpstr>
      <vt:lpstr>PowerPoint Presentation</vt:lpstr>
      <vt:lpstr>PowerPoint Presentation</vt:lpstr>
      <vt:lpstr>What is Jagged Array</vt:lpstr>
      <vt:lpstr>Filling a Jagged Array</vt:lpstr>
      <vt:lpstr>Printing а Jagged Array - Example</vt:lpstr>
      <vt:lpstr>Problem: Jagged-Array Modification</vt:lpstr>
      <vt:lpstr>Solution: Jagged-Array Modification</vt:lpstr>
      <vt:lpstr>Solution: Jagged-Array Modification (1)</vt:lpstr>
      <vt:lpstr>Problem: Pascal Triangle</vt:lpstr>
      <vt:lpstr>Solution: Pascal Triangle</vt:lpstr>
      <vt:lpstr>Solution: Pascal Triangle (2)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Multidimensional Arrays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Mariela</cp:lastModifiedBy>
  <cp:revision>483</cp:revision>
  <dcterms:created xsi:type="dcterms:W3CDTF">2014-01-02T17:00:34Z</dcterms:created>
  <dcterms:modified xsi:type="dcterms:W3CDTF">2019-05-13T14:56:00Z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