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402" r:id="rId3"/>
    <p:sldId id="493" r:id="rId4"/>
    <p:sldId id="508" r:id="rId5"/>
    <p:sldId id="467" r:id="rId6"/>
    <p:sldId id="468" r:id="rId7"/>
    <p:sldId id="543" r:id="rId8"/>
    <p:sldId id="473" r:id="rId9"/>
    <p:sldId id="474" r:id="rId10"/>
    <p:sldId id="475" r:id="rId11"/>
    <p:sldId id="476" r:id="rId12"/>
    <p:sldId id="544" r:id="rId13"/>
    <p:sldId id="568" r:id="rId14"/>
    <p:sldId id="478" r:id="rId15"/>
    <p:sldId id="539" r:id="rId16"/>
    <p:sldId id="545" r:id="rId17"/>
    <p:sldId id="546" r:id="rId18"/>
    <p:sldId id="547" r:id="rId19"/>
    <p:sldId id="548" r:id="rId20"/>
    <p:sldId id="550" r:id="rId21"/>
    <p:sldId id="551" r:id="rId22"/>
    <p:sldId id="552" r:id="rId23"/>
    <p:sldId id="553" r:id="rId24"/>
    <p:sldId id="575" r:id="rId25"/>
    <p:sldId id="576" r:id="rId26"/>
    <p:sldId id="557" r:id="rId27"/>
    <p:sldId id="558" r:id="rId28"/>
    <p:sldId id="567" r:id="rId29"/>
    <p:sldId id="559" r:id="rId30"/>
    <p:sldId id="561" r:id="rId31"/>
    <p:sldId id="562" r:id="rId32"/>
    <p:sldId id="563" r:id="rId33"/>
    <p:sldId id="577" r:id="rId34"/>
    <p:sldId id="578" r:id="rId35"/>
    <p:sldId id="580" r:id="rId36"/>
    <p:sldId id="581" r:id="rId37"/>
    <p:sldId id="582" r:id="rId38"/>
    <p:sldId id="349" r:id="rId39"/>
    <p:sldId id="570" r:id="rId40"/>
    <p:sldId id="583" r:id="rId41"/>
    <p:sldId id="584" r:id="rId42"/>
    <p:sldId id="573" r:id="rId43"/>
    <p:sldId id="574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 Data Types" id="{434EBAE8-1691-433D-9596-8AE3E67F67B5}">
          <p14:sldIdLst>
            <p14:sldId id="467"/>
            <p14:sldId id="468"/>
            <p14:sldId id="543"/>
          </p14:sldIdLst>
        </p14:section>
        <p14:section name="Defining Classes" id="{6F66BED0-FBED-470B-BAD5-ACFC36FA0673}">
          <p14:sldIdLst>
            <p14:sldId id="473"/>
            <p14:sldId id="474"/>
            <p14:sldId id="475"/>
            <p14:sldId id="476"/>
            <p14:sldId id="544"/>
            <p14:sldId id="568"/>
            <p14:sldId id="478"/>
            <p14:sldId id="539"/>
            <p14:sldId id="545"/>
            <p14:sldId id="546"/>
            <p14:sldId id="547"/>
            <p14:sldId id="548"/>
            <p14:sldId id="550"/>
            <p14:sldId id="551"/>
            <p14:sldId id="552"/>
            <p14:sldId id="553"/>
            <p14:sldId id="575"/>
            <p14:sldId id="576"/>
            <p14:sldId id="557"/>
            <p14:sldId id="558"/>
            <p14:sldId id="567"/>
            <p14:sldId id="559"/>
            <p14:sldId id="561"/>
            <p14:sldId id="562"/>
            <p14:sldId id="563"/>
            <p14:sldId id="577"/>
            <p14:sldId id="578"/>
            <p14:sldId id="580"/>
            <p14:sldId id="581"/>
            <p14:sldId id="582"/>
          </p14:sldIdLst>
        </p14:section>
        <p14:section name="Conclusion" id="{10E03AB1-9AA8-4E86-9A64-D741901E50A2}">
          <p14:sldIdLst>
            <p14:sldId id="349"/>
            <p14:sldId id="570"/>
            <p14:sldId id="583"/>
            <p14:sldId id="584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533" autoAdjust="0"/>
  </p:normalViewPr>
  <p:slideViewPr>
    <p:cSldViewPr>
      <p:cViewPr varScale="1">
        <p:scale>
          <a:sx n="64" d="100"/>
          <a:sy n="64" d="100"/>
        </p:scale>
        <p:origin x="43" y="5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2345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01296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051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3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25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718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1302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13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3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7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12" y="2436224"/>
            <a:ext cx="5342625" cy="3050176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Members are </a:t>
            </a:r>
            <a:r>
              <a:rPr lang="en-US" b="1" dirty="0" smtClean="0">
                <a:solidFill>
                  <a:schemeClr val="bg1"/>
                </a:solidFill>
              </a:rPr>
              <a:t>declared</a:t>
            </a:r>
            <a:r>
              <a:rPr lang="en-US" dirty="0" smtClean="0"/>
              <a:t> in the class and they have certain</a:t>
            </a:r>
            <a:br>
              <a:rPr lang="en-US" dirty="0" smtClean="0"/>
            </a:br>
            <a:r>
              <a:rPr lang="en-US" dirty="0" smtClean="0"/>
              <a:t>accessibility, which can be specified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en-GB" dirty="0" smtClean="0"/>
              <a:t>They </a:t>
            </a:r>
            <a:r>
              <a:rPr lang="en-GB" dirty="0" smtClean="0"/>
              <a:t>can be:</a:t>
            </a:r>
          </a:p>
          <a:p>
            <a:pPr lvl="1"/>
            <a:r>
              <a:rPr lang="en-GB" dirty="0" smtClean="0"/>
              <a:t>Fields</a:t>
            </a:r>
          </a:p>
          <a:p>
            <a:pPr lvl="1"/>
            <a:r>
              <a:rPr lang="en-GB" dirty="0" smtClean="0"/>
              <a:t>Properties</a:t>
            </a:r>
          </a:p>
          <a:p>
            <a:pPr lvl="1"/>
            <a:r>
              <a:rPr lang="en-GB" dirty="0" smtClean="0"/>
              <a:t>Methods, etc.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713412" y="2772324"/>
            <a:ext cx="48641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int sides;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string Sides;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void Roll(){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62949" y="3543288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447212" y="4821437"/>
            <a:ext cx="1457072" cy="536701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599612" y="4076688"/>
            <a:ext cx="15240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4212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1612" y="5133388"/>
            <a:ext cx="2385731" cy="921534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A variable </a:t>
            </a:r>
            <a:r>
              <a:rPr lang="en-US" sz="2400" b="1" dirty="0">
                <a:solidFill>
                  <a:srgbClr val="FFFFFF"/>
                </a:solidFill>
              </a:rPr>
              <a:t>stores a </a:t>
            </a:r>
            <a:r>
              <a:rPr lang="en-US" sz="2400" b="1" dirty="0">
                <a:solidFill>
                  <a:schemeClr val="bg1"/>
                </a:solidFill>
              </a:rPr>
              <a:t>reference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7289" y="3495890"/>
            <a:ext cx="3048000" cy="540534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dirty="0">
                <a:solidFill>
                  <a:schemeClr val="bg1"/>
                </a:solidFill>
              </a:rPr>
              <a:t>new </a:t>
            </a:r>
            <a:r>
              <a:rPr lang="en-US" sz="2400" b="1" dirty="0">
                <a:solidFill>
                  <a:srgbClr val="FFFFFF"/>
                </a:solidFill>
              </a:rPr>
              <a:t>keyword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98" y="2362200"/>
            <a:ext cx="3799215" cy="37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81291-FDC9-4868-9D7C-A673941429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5412" y="2590800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2512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 smtClean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 smtClean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72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1860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1412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02" y="3107576"/>
            <a:ext cx="1690892" cy="15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398961" y="2627777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53" y="4650776"/>
            <a:ext cx="2086370" cy="4256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368" y="3132338"/>
            <a:ext cx="2019718" cy="46107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962" y="3893205"/>
            <a:ext cx="2057400" cy="46107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2977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275" y="289477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275" y="4740354"/>
            <a:ext cx="1524001" cy="84888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664" y="1261979"/>
            <a:ext cx="2760313" cy="27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fields have type and name</a:t>
            </a:r>
          </a:p>
          <a:p>
            <a:r>
              <a:rPr lang="en-US" dirty="0" smtClean="0"/>
              <a:t>Modifiers define accessibility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707851" y="2547856"/>
            <a:ext cx="4989657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type;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noProof="1" smtClean="0">
                <a:solidFill>
                  <a:schemeClr val="bg1"/>
                </a:solidFill>
              </a:rPr>
              <a:t>int</a:t>
            </a:r>
            <a:r>
              <a:rPr lang="en-US" noProof="1" smtClean="0">
                <a:solidFill>
                  <a:schemeClr val="tx1"/>
                </a:solidFill>
              </a:rPr>
              <a:t> sides;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private </a:t>
            </a:r>
            <a:r>
              <a:rPr lang="en-US" noProof="1" smtClean="0">
                <a:solidFill>
                  <a:schemeClr val="bg1"/>
                </a:solidFill>
              </a:rPr>
              <a:t>int[]</a:t>
            </a:r>
            <a:r>
              <a:rPr lang="en-US" noProof="1" smtClean="0">
                <a:solidFill>
                  <a:schemeClr val="tx1"/>
                </a:solidFill>
              </a:rPr>
              <a:t> rollFrequency;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private </a:t>
            </a:r>
            <a:r>
              <a:rPr lang="en-US" noProof="1" smtClean="0">
                <a:solidFill>
                  <a:schemeClr val="bg1"/>
                </a:solidFill>
              </a:rPr>
              <a:t>Person</a:t>
            </a:r>
            <a:r>
              <a:rPr lang="en-US" noProof="1" smtClean="0">
                <a:solidFill>
                  <a:schemeClr val="tx1"/>
                </a:solidFill>
              </a:rPr>
              <a:t> owner;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public void Roll 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101500" y="4792615"/>
            <a:ext cx="2286000" cy="91426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Fields can be of </a:t>
            </a:r>
            <a:r>
              <a:rPr lang="en-US" sz="2400" b="1" noProof="1">
                <a:solidFill>
                  <a:schemeClr val="bg1"/>
                </a:solidFill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359648" y="2632826"/>
            <a:ext cx="2137626" cy="483042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modifier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836611" y="3518553"/>
            <a:ext cx="2660663" cy="90639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Fields should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always be private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5185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4179" y="2484916"/>
            <a:ext cx="264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field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en-GB" sz="2400" b="1" noProof="1">
                <a:solidFill>
                  <a:srgbClr val="FFFFFF"/>
                </a:solidFill>
              </a:rPr>
              <a:t>is hidden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2012" y="3568008"/>
            <a:ext cx="2750906" cy="92663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getter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6824" y="5423485"/>
            <a:ext cx="2895600" cy="737974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setter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2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0812" y="3749065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722812" y="1779997"/>
            <a:ext cx="7269298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private int year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 smtClean="0">
                <a:solidFill>
                  <a:schemeClr val="tx1"/>
                </a:solidFill>
              </a:rPr>
              <a:t>get { return this.make; }</a:t>
            </a:r>
          </a:p>
          <a:p>
            <a:r>
              <a:rPr lang="en-GB" sz="2400" noProof="1" smtClean="0">
                <a:solidFill>
                  <a:schemeClr val="tx1"/>
                </a:solidFill>
              </a:rPr>
              <a:t>  set { this.make = value; }</a:t>
            </a:r>
          </a:p>
          <a:p>
            <a:r>
              <a:rPr lang="en-GB" sz="2400" noProof="1" smtClean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 smtClean="0">
                <a:solidFill>
                  <a:schemeClr val="accent2"/>
                </a:solidFill>
              </a:rPr>
              <a:t>// TODO</a:t>
            </a:r>
            <a:r>
              <a:rPr lang="en-GB" sz="2400" dirty="0">
                <a:solidFill>
                  <a:schemeClr val="accent2"/>
                </a:solidFill>
              </a:rPr>
              <a:t>: </a:t>
            </a:r>
            <a:r>
              <a:rPr lang="en-GB" sz="2400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79412" y="2743200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2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Defining a Class Behaviour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12" y="1524000"/>
            <a:ext cx="3164951" cy="22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Abstract Data Types</a:t>
            </a:r>
          </a:p>
          <a:p>
            <a:r>
              <a:rPr lang="en-US" sz="3600" dirty="0"/>
              <a:t>Defining Simple Classes</a:t>
            </a:r>
            <a:endParaRPr lang="bg-BG" sz="3600" dirty="0"/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</a:t>
            </a:r>
            <a:endParaRPr lang="en-US" sz="3400" dirty="0"/>
          </a:p>
          <a:p>
            <a:r>
              <a:rPr lang="en-US" sz="3600" dirty="0"/>
              <a:t>Constructors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 smtClean="0"/>
              <a:t>(an algorithm)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92151" y="1856197"/>
            <a:ext cx="880134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Random rnd = new Random();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chemeClr val="tx1"/>
                </a:solidFill>
              </a:rPr>
              <a:t>int rollResult = rnd.Next(1,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.sides + 1);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return rollResult;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456612" y="5029200"/>
            <a:ext cx="2514600" cy="987119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</a:rPr>
              <a:t>this</a:t>
            </a:r>
            <a:r>
              <a:rPr lang="en-GB" sz="2400" b="1" noProof="1">
                <a:solidFill>
                  <a:srgbClr val="FFFFFF"/>
                </a:solidFill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5957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CE9B332-0B17-4697-8C6C-522C89A0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72" y="3936206"/>
            <a:ext cx="5158228" cy="22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3812" y="1228202"/>
            <a:ext cx="9601200" cy="502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i="1" dirty="0" smtClean="0">
                <a:solidFill>
                  <a:schemeClr val="accent2"/>
                </a:solidFill>
              </a:rPr>
              <a:t>// </a:t>
            </a:r>
            <a:r>
              <a:rPr lang="en-GB" sz="2400" dirty="0" smtClean="0">
                <a:solidFill>
                  <a:schemeClr val="accent2"/>
                </a:solidFill>
              </a:rPr>
              <a:t>TODO:</a:t>
            </a:r>
            <a:r>
              <a:rPr lang="en-GB" sz="2400" i="1" dirty="0" smtClean="0">
                <a:solidFill>
                  <a:schemeClr val="accent2"/>
                </a:solidFill>
              </a:rPr>
              <a:t> </a:t>
            </a:r>
            <a:r>
              <a:rPr lang="en-GB" sz="2400" i="1" dirty="0">
                <a:solidFill>
                  <a:schemeClr val="accent2"/>
                </a:solidFill>
              </a:rPr>
              <a:t>Get the other fields from previous problem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 smtClean="0">
                <a:solidFill>
                  <a:schemeClr val="bg1"/>
                </a:solidFill>
              </a:rPr>
              <a:t>fuelConsumption</a:t>
            </a:r>
            <a:r>
              <a:rPr lang="en-GB" sz="2400" dirty="0" smtClean="0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i="1" dirty="0" smtClean="0">
                <a:solidFill>
                  <a:schemeClr val="accent2"/>
                </a:solidFill>
              </a:rPr>
              <a:t>// </a:t>
            </a:r>
            <a:r>
              <a:rPr lang="en-GB" sz="2400" dirty="0" smtClean="0">
                <a:solidFill>
                  <a:schemeClr val="accent2"/>
                </a:solidFill>
              </a:rPr>
              <a:t>TODO:</a:t>
            </a:r>
            <a:r>
              <a:rPr lang="en-GB" sz="2400" i="1" dirty="0" smtClean="0">
                <a:solidFill>
                  <a:schemeClr val="accent2"/>
                </a:solidFill>
              </a:rPr>
              <a:t> </a:t>
            </a:r>
            <a:r>
              <a:rPr lang="en-GB" sz="2400" i="1" dirty="0">
                <a:solidFill>
                  <a:schemeClr val="accent2"/>
                </a:solidFill>
              </a:rPr>
              <a:t>Get the other properties from previous problem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 smtClean="0">
                <a:solidFill>
                  <a:schemeClr val="bg1"/>
                </a:solidFill>
              </a:rPr>
              <a:t>FuelQuantity </a:t>
            </a:r>
            <a:r>
              <a:rPr lang="en-GB" sz="2400" dirty="0" smtClean="0">
                <a:solidFill>
                  <a:schemeClr val="tx1"/>
                </a:solidFill>
              </a:rPr>
              <a:t>{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 smtClean="0">
                <a:solidFill>
                  <a:schemeClr val="bg1"/>
                </a:solidFill>
              </a:rPr>
              <a:t>FuelConsumption </a:t>
            </a:r>
            <a:r>
              <a:rPr lang="en-GB" sz="2400" dirty="0" smtClean="0">
                <a:solidFill>
                  <a:schemeClr val="tx1"/>
                </a:solidFill>
              </a:rPr>
              <a:t>{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 smtClean="0">
                <a:solidFill>
                  <a:schemeClr val="tx1"/>
                </a:solidFill>
              </a:rPr>
              <a:t>this.fuelConsumption</a:t>
            </a:r>
            <a:r>
              <a:rPr lang="en-GB" sz="2400" dirty="0" smtClean="0">
                <a:solidFill>
                  <a:schemeClr val="tx1"/>
                </a:solidFill>
              </a:rPr>
              <a:t>; </a:t>
            </a:r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 smtClean="0">
                <a:solidFill>
                  <a:schemeClr val="tx1"/>
                </a:solidFill>
              </a:rPr>
              <a:t>this.fuelConsumption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= value; 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9412" y="1905000"/>
            <a:ext cx="11499089" cy="35392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void Drive(double distance)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bool </a:t>
            </a:r>
            <a:r>
              <a:rPr lang="en-US" dirty="0" smtClean="0">
                <a:solidFill>
                  <a:schemeClr val="tx1"/>
                </a:solidFill>
              </a:rPr>
              <a:t>canContinue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this.FuelQuantity – (distance *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smtClean="0">
                <a:solidFill>
                  <a:schemeClr val="tx1"/>
                </a:solidFill>
              </a:rPr>
              <a:t>this.FuelConsumption) &gt;=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    if(canContionue)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this.FuelQuantity -= distance * this.FuelConsumption;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Console.WriteLine("Not enough fuel to perform this trip!");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51012" y="1447800"/>
            <a:ext cx="8610600" cy="47703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string </a:t>
            </a:r>
            <a:r>
              <a:rPr lang="en-US" dirty="0" smtClean="0">
                <a:solidFill>
                  <a:schemeClr val="bg1"/>
                </a:solidFill>
              </a:rPr>
              <a:t>WhoAmI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StringBuilder sb = new StringBuilder();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sb.AppendLine($"Make: {this.Make}");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sb.AppendLine($"Model: {this.Model}");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sb.AppendLine($"Year: {this.Year}");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sb.Append($"Fuel: {this.FuelQuantity:F2}L");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return sb.ToString();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60" y="1395069"/>
            <a:ext cx="2970505" cy="22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When a constructor is invoked, it </a:t>
            </a:r>
            <a:r>
              <a:rPr lang="en-GB" dirty="0" smtClean="0"/>
              <a:t>creates </a:t>
            </a:r>
            <a:r>
              <a:rPr lang="en-GB" dirty="0" smtClean="0"/>
              <a:t>an instance of its class and usually initializes its members</a:t>
            </a:r>
            <a:endParaRPr lang="en-GB" dirty="0"/>
          </a:p>
          <a:p>
            <a:r>
              <a:rPr lang="en-GB" dirty="0" smtClean="0"/>
              <a:t>Classes in C# are instantiated with the </a:t>
            </a:r>
            <a:r>
              <a:rPr lang="en-GB" b="1" dirty="0" smtClean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3505200"/>
            <a:ext cx="3962400" cy="23097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 smtClean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56095" y="3243590"/>
            <a:ext cx="4741812" cy="28329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 smtClean="0">
                <a:solidFill>
                  <a:schemeClr val="tx1"/>
                </a:solidFill>
              </a:rPr>
              <a:t>StartUp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static void Main() {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bg-BG" sz="2400" dirty="0" smtClean="0">
                <a:solidFill>
                  <a:schemeClr val="tx1"/>
                </a:solidFill>
              </a:rPr>
              <a:t>  </a:t>
            </a:r>
            <a:r>
              <a:rPr lang="en-US" sz="2400" noProof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dice = </a:t>
            </a:r>
            <a:r>
              <a:rPr lang="en-US" sz="2400" dirty="0" smtClean="0">
                <a:solidFill>
                  <a:schemeClr val="bg1"/>
                </a:solidFill>
              </a:rPr>
              <a:t>new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1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Initial State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2698" y="1856197"/>
            <a:ext cx="727551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noProof="1" smtClean="0">
                <a:solidFill>
                  <a:schemeClr val="tx1"/>
                </a:solidFill>
              </a:rPr>
              <a:t>int sides;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int[] rollFrequency;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public </a:t>
            </a:r>
            <a:r>
              <a:rPr lang="en-US" sz="2400" noProof="1" smtClean="0">
                <a:solidFill>
                  <a:schemeClr val="bg1"/>
                </a:solidFill>
              </a:rPr>
              <a:t>Dice(</a:t>
            </a:r>
            <a:r>
              <a:rPr lang="en-US" sz="2400" noProof="1" smtClean="0">
                <a:solidFill>
                  <a:schemeClr val="tx1"/>
                </a:solidFill>
              </a:rPr>
              <a:t>int sides</a:t>
            </a:r>
            <a:r>
              <a:rPr lang="en-US" sz="2400" noProof="1" smtClean="0">
                <a:solidFill>
                  <a:schemeClr val="bg1"/>
                </a:solidFill>
              </a:rPr>
              <a:t>) </a:t>
            </a:r>
            <a:r>
              <a:rPr lang="en-US" sz="2400" noProof="1" smtClean="0">
                <a:solidFill>
                  <a:schemeClr val="tx1"/>
                </a:solidFill>
              </a:rPr>
              <a:t>{</a:t>
            </a:r>
            <a:endParaRPr lang="en-US" sz="2400" noProof="1" smtClean="0">
              <a:solidFill>
                <a:schemeClr val="tx1"/>
              </a:solidFill>
            </a:endParaRPr>
          </a:p>
          <a:p>
            <a:r>
              <a:rPr lang="en-US" sz="2400" noProof="1" smtClean="0">
                <a:solidFill>
                  <a:schemeClr val="tx1"/>
                </a:solidFill>
              </a:rPr>
              <a:t>    this.sides = sides;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  this.rollFrequency =</a:t>
            </a:r>
            <a:r>
              <a:rPr lang="en-US" sz="2400" noProof="1" smtClean="0"/>
              <a:t> </a:t>
            </a:r>
            <a:r>
              <a:rPr lang="en-US" sz="2400" noProof="1" smtClean="0">
                <a:solidFill>
                  <a:schemeClr val="bg1"/>
                </a:solidFill>
              </a:rPr>
              <a:t>new int[</a:t>
            </a:r>
            <a:r>
              <a:rPr lang="en-US" sz="2400" noProof="1" smtClean="0">
                <a:solidFill>
                  <a:schemeClr val="tx1"/>
                </a:solidFill>
              </a:rPr>
              <a:t>sides</a:t>
            </a:r>
            <a:r>
              <a:rPr lang="en-US" sz="2400" noProof="1" smtClean="0">
                <a:solidFill>
                  <a:schemeClr val="bg1"/>
                </a:solidFill>
              </a:rPr>
              <a:t>]</a:t>
            </a:r>
            <a:r>
              <a:rPr lang="en-US" sz="2400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</a:t>
            </a:r>
            <a:r>
              <a:rPr lang="en-GB" b="1" dirty="0" smtClean="0">
                <a:solidFill>
                  <a:schemeClr val="bg1"/>
                </a:solidFill>
              </a:rPr>
              <a:t>object's </a:t>
            </a:r>
            <a:r>
              <a:rPr lang="en-GB" b="1" dirty="0">
                <a:solidFill>
                  <a:schemeClr val="bg1"/>
                </a:solidFill>
              </a:rPr>
              <a:t>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422" y="3691485"/>
            <a:ext cx="2230006" cy="950226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Always ensure </a:t>
            </a:r>
            <a:r>
              <a:rPr lang="en-US" sz="2400" b="1" noProof="1">
                <a:solidFill>
                  <a:schemeClr val="bg1"/>
                </a:solidFill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8525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1790" y="1872330"/>
            <a:ext cx="474106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 }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 public </a:t>
            </a:r>
            <a:r>
              <a:rPr lang="en-US" sz="2400" dirty="0">
                <a:solidFill>
                  <a:schemeClr val="bg1"/>
                </a:solidFill>
              </a:rPr>
              <a:t>Dice(</a:t>
            </a:r>
            <a:r>
              <a:rPr lang="en-US" sz="2400" dirty="0">
                <a:solidFill>
                  <a:schemeClr val="tx1"/>
                </a:solidFill>
              </a:rPr>
              <a:t>int sides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this.sides =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3962400"/>
            <a:ext cx="2428063" cy="1051947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</a:rPr>
              <a:t>with</a:t>
            </a:r>
            <a:r>
              <a:rPr lang="en-US" sz="2400" b="1" noProof="1">
                <a:solidFill>
                  <a:schemeClr val="bg2"/>
                </a:solidFill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89812" y="2767414"/>
            <a:ext cx="2883098" cy="856884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</a:rPr>
              <a:t>without</a:t>
            </a:r>
            <a:r>
              <a:rPr lang="en-US" sz="2400" b="1" noProof="1">
                <a:solidFill>
                  <a:schemeClr val="bg2"/>
                </a:solidFill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4298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1212" y="1752600"/>
            <a:ext cx="5615924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Person 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noProof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age;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Person()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this.age = 18;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public Person(string name) : </a:t>
            </a:r>
            <a:r>
              <a:rPr lang="en-US" dirty="0">
                <a:solidFill>
                  <a:schemeClr val="bg1"/>
                </a:solidFill>
              </a:rPr>
              <a:t>this()                   </a:t>
            </a:r>
            <a:r>
              <a:rPr lang="bg-BG" dirty="0">
                <a:solidFill>
                  <a:schemeClr val="bg1"/>
                </a:solidFill>
              </a:rPr>
              <a:t>      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this.name = name;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151812" y="5040940"/>
            <a:ext cx="2021056" cy="904169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Calls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4533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Car Constructors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412" y="1287463"/>
            <a:ext cx="10818812" cy="442753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Extend the previous problem and </a:t>
            </a:r>
            <a:r>
              <a:rPr lang="en-US" b="1" dirty="0">
                <a:solidFill>
                  <a:schemeClr val="bg1"/>
                </a:solidFill>
              </a:rPr>
              <a:t>create 3 constructors</a:t>
            </a:r>
          </a:p>
          <a:p>
            <a:pPr>
              <a:lnSpc>
                <a:spcPct val="100000"/>
              </a:lnSpc>
            </a:pPr>
            <a:r>
              <a:rPr lang="en-US" dirty="0"/>
              <a:t>Default values are: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Make – VW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Model – Golf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Year – 2025</a:t>
            </a:r>
          </a:p>
          <a:p>
            <a:pPr lvl="1">
              <a:lnSpc>
                <a:spcPct val="100000"/>
              </a:lnSpc>
            </a:pPr>
            <a:r>
              <a:rPr lang="en-US" sz="3398" noProof="1" smtClean="0"/>
              <a:t>FuelQuantity = 200</a:t>
            </a:r>
          </a:p>
          <a:p>
            <a:pPr lvl="1">
              <a:lnSpc>
                <a:spcPct val="100000"/>
              </a:lnSpc>
            </a:pPr>
            <a:r>
              <a:rPr lang="en-US" sz="3398" noProof="1" smtClean="0"/>
              <a:t>FuelConsumption = 10</a:t>
            </a:r>
            <a:endParaRPr lang="en-US" sz="3398" noProof="1"/>
          </a:p>
        </p:txBody>
      </p:sp>
      <p:grpSp>
        <p:nvGrpSpPr>
          <p:cNvPr id="14" name="Group 13"/>
          <p:cNvGrpSpPr/>
          <p:nvPr/>
        </p:nvGrpSpPr>
        <p:grpSpPr>
          <a:xfrm>
            <a:off x="5902325" y="2133600"/>
            <a:ext cx="5679524" cy="4119626"/>
            <a:chOff x="-306388" y="2240208"/>
            <a:chExt cx="3137848" cy="3084594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65216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 smtClean="0">
                  <a:latin typeface="Consolas" panose="020B0609020204030204" pitchFamily="49" charset="0"/>
                </a:rPr>
                <a:t>int</a:t>
              </a:r>
              <a:r>
                <a:rPr lang="en-US" sz="2400" b="1" dirty="0" smtClean="0">
                  <a:latin typeface="Consolas" panose="020B0609020204030204" pitchFamily="49" charset="0"/>
                </a:rPr>
                <a:t> year</a:t>
              </a:r>
              <a:r>
                <a:rPr lang="en-US" sz="2400" b="1" noProof="1" smtClean="0">
                  <a:latin typeface="Consolas" panose="020B0609020204030204" pitchFamily="49" charset="0"/>
                </a:rPr>
                <a:t>, double fuelQuantity, double fuelConsumption)</a:t>
              </a:r>
              <a:endParaRPr lang="en-US" sz="24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7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Constructors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173118"/>
            <a:ext cx="102870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 smtClean="0">
                <a:solidFill>
                  <a:schemeClr val="tx1"/>
                </a:solidFill>
              </a:rPr>
              <a:t>public Car() {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this.Make = "VW";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this.Model = "Golf";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this.Year = 2025;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this.FuelQuantity = 200;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this.FuelConsumption = 10;}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    this.Make = make;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    this.Model = model;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    this.Year = year;}  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27212" y="1981200"/>
            <a:ext cx="8527289" cy="357287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double fuelQuantity, double fuelConsumption)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: this(make, model, year)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this.FuelQuantity = fuelQuantity;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this.FuelConsumption = fuelConsumption;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Car Constructors(2)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 and extend the Car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Car Engine And Tires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8612" y="1877589"/>
            <a:ext cx="4495800" cy="2642240"/>
            <a:chOff x="-306388" y="2240208"/>
            <a:chExt cx="3137848" cy="1971603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1638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0612" y="1877589"/>
            <a:ext cx="4495800" cy="2642240"/>
            <a:chOff x="-306388" y="2240208"/>
            <a:chExt cx="3137848" cy="1978393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 smtClean="0">
                  <a:latin typeface="Consolas" pitchFamily="49" charset="0"/>
                </a:rPr>
                <a:t>-year:int</a:t>
              </a:r>
              <a:endParaRPr lang="en-US" sz="2400" b="1" noProof="1">
                <a:latin typeface="Consolas" pitchFamily="49" charset="0"/>
              </a:endParaRP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 smtClean="0">
                  <a:latin typeface="Consolas" pitchFamily="49" charset="0"/>
                </a:rPr>
                <a:t>-pressure:double</a:t>
              </a:r>
              <a:endParaRPr lang="en-US" sz="2400" b="1" noProof="1">
                <a:latin typeface="Consolas" pitchFamily="49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306388" y="3502212"/>
              <a:ext cx="3137848" cy="71638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</a:t>
              </a:r>
              <a:r>
                <a:rPr lang="en-US" sz="2400" b="1" noProof="1" smtClean="0">
                  <a:latin typeface="Consolas" pitchFamily="49" charset="0"/>
                </a:rPr>
                <a:t>year, </a:t>
              </a:r>
              <a:r>
                <a:rPr lang="en-US" sz="2400" b="1" noProof="1">
                  <a:latin typeface="Consolas" pitchFamily="49" charset="0"/>
                </a:rPr>
                <a:t/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</a:t>
              </a:r>
              <a:r>
                <a:rPr lang="en-US" sz="2400" b="1" noProof="1" smtClean="0">
                  <a:latin typeface="Consolas" pitchFamily="49" charset="0"/>
                </a:rPr>
                <a:t>pressure)</a:t>
              </a:r>
              <a:endParaRPr lang="en-US" sz="2400" b="1" noProof="1">
                <a:latin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4412" y="4619233"/>
            <a:ext cx="7772400" cy="1781567"/>
            <a:chOff x="-306388" y="2240207"/>
            <a:chExt cx="3935606" cy="1691472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5904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 smtClean="0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 smtClean="0">
                  <a:latin typeface="Consolas" panose="020B0609020204030204" pitchFamily="49" charset="0"/>
                </a:rPr>
                <a:t>)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6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173118"/>
            <a:ext cx="7696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 smtClean="0">
                <a:solidFill>
                  <a:schemeClr val="tx1"/>
                </a:solidFill>
              </a:rPr>
              <a:t>private int horsePower;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private double cubicCapacity;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Engine(int horsePower, double cubicCapacity){   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this.HorsePower = horsePower;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</a:t>
            </a:r>
            <a:r>
              <a:rPr lang="en-US" noProof="1" smtClean="0">
                <a:solidFill>
                  <a:schemeClr val="tx1"/>
                </a:solidFill>
              </a:rPr>
              <a:t>this.CubicCapacity </a:t>
            </a:r>
            <a:r>
              <a:rPr lang="en-US" noProof="1" smtClean="0">
                <a:solidFill>
                  <a:schemeClr val="tx1"/>
                </a:solidFill>
              </a:rPr>
              <a:t>= cubicCapacity;}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int HorsePower 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get { return this.horsePower; 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set { this.horsePower = value; } 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double CubicCapacity{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get { return this.cubicCapacity; 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2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173118"/>
            <a:ext cx="7696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 smtClean="0">
                <a:solidFill>
                  <a:schemeClr val="tx1"/>
                </a:solidFill>
              </a:rPr>
              <a:t>private int year;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private double pressure;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Tire(int year, double pressure){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this.Year = year;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this.Pressure = pressure;}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int Year{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get { return this.year; 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set { this.year = value; }}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double Pressure{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get { return this.pressure; 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set { this.pressure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2812" y="1752600"/>
            <a:ext cx="10356089" cy="39396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public Car(string make, string model, int year,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Tire[] tires)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this.Engine = engine;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this.Tires = tires;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/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/>
                </a:solidFill>
              </a:rPr>
              <a:t>object's state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3283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Hide Details from the Client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842867A-01CF-4487-BF1E-BC1B19F5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72" y="1385091"/>
            <a:ext cx="2570480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424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type whose </a:t>
            </a:r>
            <a:r>
              <a:rPr lang="en-US" b="1" dirty="0">
                <a:solidFill>
                  <a:schemeClr val="bg1"/>
                </a:solidFill>
              </a:rPr>
              <a:t>representation</a:t>
            </a:r>
            <a:r>
              <a:rPr lang="en-US" b="1" dirty="0"/>
              <a:t> </a:t>
            </a:r>
            <a:r>
              <a:rPr lang="en-US" dirty="0"/>
              <a:t>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from the client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645613" y="2304199"/>
            <a:ext cx="705761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 ADT – indexed sequence of chars: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string()</a:t>
            </a:r>
          </a:p>
          <a:p>
            <a:r>
              <a:rPr lang="en-US" noProof="1" smtClean="0">
                <a:solidFill>
                  <a:schemeClr val="bg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Length()</a:t>
            </a:r>
          </a:p>
          <a:p>
            <a:r>
              <a:rPr lang="en-US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CharAt(int index)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IsEmpty()</a:t>
            </a:r>
            <a:endParaRPr lang="en-US" noProof="1" smtClean="0"/>
          </a:p>
          <a:p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many others…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7694612" y="3880918"/>
            <a:ext cx="1902483" cy="1219200"/>
          </a:xfrm>
          <a:prstGeom prst="wedgeRoundRectCallout">
            <a:avLst>
              <a:gd name="adj1" fmla="val -66764"/>
              <a:gd name="adj2" fmla="val -4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ADTs are defined by their </a:t>
            </a:r>
            <a:r>
              <a:rPr lang="en-US" sz="2400" b="1" dirty="0">
                <a:solidFill>
                  <a:schemeClr val="bg1"/>
                </a:solidFill>
              </a:rPr>
              <a:t>usage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B720DA3-F97D-4372-992E-7BBA68D95E68}"/>
              </a:ext>
            </a:extLst>
          </p:cNvPr>
          <p:cNvSpPr/>
          <p:nvPr/>
        </p:nvSpPr>
        <p:spPr>
          <a:xfrm>
            <a:off x="6323012" y="3657600"/>
            <a:ext cx="914400" cy="1219200"/>
          </a:xfrm>
          <a:prstGeom prst="rightBrace">
            <a:avLst>
              <a:gd name="adj1" fmla="val 8333"/>
              <a:gd name="adj2" fmla="val 50688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don't need </a:t>
            </a:r>
            <a:r>
              <a:rPr lang="en-US" dirty="0"/>
              <a:t>to know the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/>
              <a:t> </a:t>
            </a:r>
            <a:r>
              <a:rPr lang="en-US" dirty="0"/>
              <a:t>to use an ADT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318762" y="6397195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3790" y="3122982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Dog: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Dog()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string Name()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Bark()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Sleep()</a:t>
            </a:r>
          </a:p>
          <a:p>
            <a:r>
              <a:rPr lang="en-US" dirty="0"/>
              <a:t> 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76750" y="3122982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Computer:</a:t>
            </a:r>
          </a:p>
          <a:p>
            <a:r>
              <a:rPr lang="en-US" dirty="0">
                <a:solidFill>
                  <a:schemeClr val="tx1"/>
                </a:solidFill>
              </a:rPr>
              <a:t>        Computer()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TurnOn()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TurnOff()</a:t>
            </a:r>
          </a:p>
          <a:p>
            <a:r>
              <a:rPr lang="en-US" dirty="0">
                <a:solidFill>
                  <a:schemeClr val="tx1"/>
                </a:solidFill>
              </a:rPr>
              <a:t> string Spec()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60801" y="2059244"/>
            <a:ext cx="1393951" cy="1450016"/>
            <a:chOff x="4440423" y="2212862"/>
            <a:chExt cx="1393951" cy="1450016"/>
          </a:xfrm>
        </p:grpSpPr>
        <p:sp>
          <p:nvSpPr>
            <p:cNvPr id="10" name="Oval 9"/>
            <p:cNvSpPr/>
            <p:nvPr/>
          </p:nvSpPr>
          <p:spPr>
            <a:xfrm>
              <a:off x="4440423" y="2212862"/>
              <a:ext cx="1393951" cy="145001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577103" y="2383148"/>
              <a:ext cx="1120589" cy="1127309"/>
            </a:xfrm>
            <a:prstGeom prst="roundRect">
              <a:avLst>
                <a:gd name="adj" fmla="val 38707"/>
              </a:avLst>
            </a:prstGeom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9676759" y="2067576"/>
            <a:ext cx="1385941" cy="1441684"/>
            <a:chOff x="7237412" y="2590799"/>
            <a:chExt cx="2286000" cy="2286000"/>
          </a:xfrm>
        </p:grpSpPr>
        <p:sp>
          <p:nvSpPr>
            <p:cNvPr id="13" name="Oval 12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8761" y="2833436"/>
              <a:ext cx="1863301" cy="1787514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501822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Class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describing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2648" y="3845077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4802" y="3372965"/>
            <a:ext cx="2033470" cy="579230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6473" y="5607813"/>
            <a:ext cx="1905000" cy="579133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body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6812" y="3400276"/>
            <a:ext cx="1727906" cy="57574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Keyword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 smtClean="0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 smtClean="0"/>
              <a:t>Use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9212" y="3707437"/>
            <a:ext cx="6563174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Dice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9212" y="4855644"/>
            <a:ext cx="656317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TPMF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intcalc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70" y="3810000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70" y="5201287"/>
            <a:ext cx="850262" cy="8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3361</TotalTime>
  <Words>1923</Words>
  <Application>Microsoft Office PowerPoint</Application>
  <PresentationFormat>Custom</PresentationFormat>
  <Paragraphs>476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Defining Classes</vt:lpstr>
      <vt:lpstr>Table of Contents</vt:lpstr>
      <vt:lpstr>Have a Question?</vt:lpstr>
      <vt:lpstr>PowerPoint Presentation</vt:lpstr>
      <vt:lpstr>Abstract Data Type</vt:lpstr>
      <vt:lpstr>Abstract Data Type (2)</vt:lpstr>
      <vt:lpstr>PowerPoint Presentation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PowerPoint Presentation</vt:lpstr>
      <vt:lpstr>Fields and Modifiers</vt:lpstr>
      <vt:lpstr>Properties</vt:lpstr>
      <vt:lpstr>Problem: Car</vt:lpstr>
      <vt:lpstr>PowerPoint Presentation</vt:lpstr>
      <vt:lpstr>Methods</vt:lpstr>
      <vt:lpstr>Problem: Car Extension</vt:lpstr>
      <vt:lpstr>Solution: Car Extension</vt:lpstr>
      <vt:lpstr>Solution: Car Extension (2)</vt:lpstr>
      <vt:lpstr>Solution: Car Extension (3)</vt:lpstr>
      <vt:lpstr>PowerPoint Presentation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</vt:lpstr>
      <vt:lpstr>Problem: Car Constructors(2)</vt:lpstr>
      <vt:lpstr>Problem: Car Engine And Tires</vt:lpstr>
      <vt:lpstr>Solution: Car Engine And Tires</vt:lpstr>
      <vt:lpstr>Solution: Car Engine And Tires(2)</vt:lpstr>
      <vt:lpstr>Solution: Car Engine And Tires(3)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Defining Classes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Mariela</cp:lastModifiedBy>
  <cp:revision>510</cp:revision>
  <dcterms:created xsi:type="dcterms:W3CDTF">2014-01-02T17:00:34Z</dcterms:created>
  <dcterms:modified xsi:type="dcterms:W3CDTF">2019-05-28T12:28:58Z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