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1"/>
  </p:notesMasterIdLst>
  <p:handoutMasterIdLst>
    <p:handoutMasterId r:id="rId42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90" r:id="rId27"/>
    <p:sldId id="492" r:id="rId28"/>
    <p:sldId id="458" r:id="rId29"/>
    <p:sldId id="457" r:id="rId30"/>
    <p:sldId id="448" r:id="rId31"/>
    <p:sldId id="455" r:id="rId32"/>
    <p:sldId id="474" r:id="rId33"/>
    <p:sldId id="475" r:id="rId34"/>
    <p:sldId id="476" r:id="rId35"/>
    <p:sldId id="459" r:id="rId36"/>
    <p:sldId id="349" r:id="rId37"/>
    <p:sldId id="471" r:id="rId38"/>
    <p:sldId id="413" r:id="rId39"/>
    <p:sldId id="41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compari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838201"/>
            <a:ext cx="11804822" cy="5883276"/>
          </a:xfrm>
        </p:spPr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0481" y="2277903"/>
            <a:ext cx="539700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color;</a:t>
            </a:r>
          </a:p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color; </a:t>
            </a:r>
            <a:endParaRPr lang="en-US" sz="25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"tomato" &lt;&lt; endl;</a:t>
            </a:r>
            <a:endParaRPr lang="it-IT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"banana" &lt;&lt; endl</a:t>
            </a:r>
            <a:r>
              <a:rPr lang="en-US" sz="2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5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"bye" &lt;&lt; endl;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"tomato" &lt;&lt; endl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"banana" &lt;&lt; endl;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"bye" &lt;&lt; endl;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5459069"/>
            <a:ext cx="5200622" cy="1219200"/>
          </a:xfrm>
          <a:prstGeom prst="wedgeRoundRectCallout">
            <a:avLst>
              <a:gd name="adj1" fmla="val 1648"/>
              <a:gd name="adj2" fmla="val -74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61589" y="2289624"/>
            <a:ext cx="1466823" cy="54748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172" y="3472275"/>
            <a:ext cx="4468862" cy="464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400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139101" y="4411296"/>
            <a:ext cx="4440933" cy="40781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58111" y="2023802"/>
            <a:ext cx="3048000" cy="481937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012" y="1054175"/>
            <a:ext cx="8663197" cy="4990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"even" &lt;&lt; endl;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2" y="-39188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0012" y="4291323"/>
            <a:ext cx="8305800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"odd"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27012" y="-134755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881" y="4196930"/>
            <a:ext cx="9731376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second_number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61293" y="762000"/>
            <a:ext cx="11432353" cy="5569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first_number, second_number;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first_number &gt;&gt; second_number;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first_number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60412" y="63897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"31.12.2016";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current_day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"31.12.2016"){</a:t>
            </a: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salary;</a:t>
            </a: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salary;</a:t>
            </a:r>
          </a:p>
          <a:p>
            <a:r>
              <a:rPr lang="bg-BG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my_money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789612" y="619825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0605" y="2649533"/>
            <a:ext cx="10896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124" y="3477338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&lt;&lt; 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5125" y="4629242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66286" y="2281056"/>
            <a:ext cx="5278944" cy="736955"/>
          </a:xfrm>
          <a:prstGeom prst="wedgeRoundRectCallout">
            <a:avLst>
              <a:gd name="adj1" fmla="val -60077"/>
              <a:gd name="adj2" fmla="val 136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8814" y="5604285"/>
            <a:ext cx="5067397" cy="1032870"/>
          </a:xfrm>
          <a:prstGeom prst="wedgeRoundRectCallout">
            <a:avLst>
              <a:gd name="adj1" fmla="val 57528"/>
              <a:gd name="adj2" fmla="val -118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r>
              <a:rPr lang="en-US" dirty="0" smtClean="0"/>
              <a:t> 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670688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8" y="5055683"/>
            <a:ext cx="10872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 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1691602"/>
            <a:ext cx="5250568" cy="713797"/>
          </a:xfrm>
          <a:prstGeom prst="wedgeRoundRectCallout">
            <a:avLst>
              <a:gd name="adj1" fmla="val -61600"/>
              <a:gd name="adj2" fmla="val 255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</a:t>
            </a:r>
            <a:r>
              <a:rPr lang="bg-BG" dirty="0" smtClean="0"/>
              <a:t>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1021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675372"/>
            <a:ext cx="112776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num; 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bg-BG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https://judge.softuni.bg/Contests/Practice/Index/530#4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797" y="2592483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"zero"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797" y="3589266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385" y="4637165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"two"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3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"Enter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endl;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noProof="1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https://judge.softuni.bg/Contests/Practice/Index/530#5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987422" y="5402177"/>
            <a:ext cx="80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…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422" y="4384267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 bonus +=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pt-BR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421" y="3627003"/>
            <a:ext cx="736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…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7421" y="2718968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&lt;= 100) </a:t>
            </a:r>
            <a:endParaRPr lang="en-US" sz="28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 bonus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5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Понякога ни се налага да изпринтираме текст със строго определена дължина и ако подадената променлива е </a:t>
            </a:r>
            <a:r>
              <a:rPr lang="en-US" dirty="0" smtClean="0"/>
              <a:t>            </a:t>
            </a:r>
            <a:r>
              <a:rPr lang="bg-BG" dirty="0" smtClean="0"/>
              <a:t>" по-къса " , остатъкът да се попълни с определен символ.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Принтиране на текст с водещи символи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5812" y="4038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3276600"/>
            <a:ext cx="5713412" cy="344487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3800" dirty="0" smtClean="0"/>
              <a:t>Примери при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дължина 5</a:t>
            </a:r>
            <a:r>
              <a:rPr lang="bg-BG" sz="3800" dirty="0" smtClean="0"/>
              <a:t> и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символ '0</a:t>
            </a:r>
            <a:r>
              <a:rPr lang="bg-BG" sz="4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bg-BG" sz="3800" dirty="0" smtClean="0"/>
              <a:t>:</a:t>
            </a:r>
          </a:p>
          <a:p>
            <a:pPr lvl="2"/>
            <a:r>
              <a:rPr lang="bg-BG" sz="3800" dirty="0" smtClean="0"/>
              <a:t>0.1 -&gt; 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bg-BG" sz="3800" dirty="0" smtClean="0"/>
              <a:t>.1</a:t>
            </a:r>
          </a:p>
          <a:p>
            <a:pPr lvl="2"/>
            <a:r>
              <a:rPr lang="bg-BG" sz="3800" dirty="0" smtClean="0"/>
              <a:t>3.14</a:t>
            </a:r>
            <a:r>
              <a:rPr lang="en-US" sz="3800" dirty="0" smtClean="0"/>
              <a:t>1</a:t>
            </a:r>
            <a:r>
              <a:rPr lang="bg-BG" sz="3800" dirty="0" smtClean="0"/>
              <a:t> -&gt; 3.14</a:t>
            </a:r>
            <a:r>
              <a:rPr lang="en-US" sz="3800" dirty="0" smtClean="0"/>
              <a:t>1</a:t>
            </a:r>
            <a:endParaRPr lang="bg-BG" sz="3800" dirty="0" smtClean="0"/>
          </a:p>
          <a:p>
            <a:pPr lvl="2"/>
            <a:r>
              <a:rPr lang="bg-BG" sz="3800" dirty="0" smtClean="0"/>
              <a:t>31 -&gt;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bg-BG" sz="3800" dirty="0" smtClean="0"/>
              <a:t>31</a:t>
            </a:r>
          </a:p>
          <a:p>
            <a:pPr lvl="2"/>
            <a:r>
              <a:rPr lang="bg-BG" sz="3800" dirty="0" smtClean="0"/>
              <a:t>420 -&gt;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bg-BG" sz="3800" dirty="0" smtClean="0"/>
              <a:t>420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27824" y="3276600"/>
            <a:ext cx="5852999" cy="344487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3800" dirty="0" smtClean="0"/>
              <a:t>Примери при </a:t>
            </a:r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дължина 5</a:t>
            </a:r>
            <a:r>
              <a:rPr lang="bg-BG" sz="3800" dirty="0" smtClean="0"/>
              <a:t> и </a:t>
            </a:r>
            <a:r>
              <a:rPr lang="bg-BG" sz="4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символ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'#</a:t>
            </a:r>
            <a:r>
              <a:rPr lang="bg-BG" sz="4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bg-BG" sz="3800" dirty="0" smtClean="0"/>
              <a:t>:</a:t>
            </a:r>
          </a:p>
          <a:p>
            <a:pPr lvl="2"/>
            <a:r>
              <a:rPr lang="en-US" sz="3800" dirty="0" smtClean="0"/>
              <a:t>"gos"</a:t>
            </a:r>
            <a:r>
              <a:rPr lang="bg-BG" sz="3800" dirty="0" smtClean="0"/>
              <a:t> -&gt;</a:t>
            </a:r>
            <a:r>
              <a:rPr lang="en-US" sz="3800" dirty="0" smtClean="0"/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##</a:t>
            </a:r>
            <a:r>
              <a:rPr lang="en-US" sz="3800" dirty="0" smtClean="0"/>
              <a:t>gosh</a:t>
            </a:r>
            <a:endParaRPr lang="bg-BG" sz="3800" dirty="0" smtClean="0"/>
          </a:p>
          <a:p>
            <a:pPr lvl="2"/>
            <a:r>
              <a:rPr lang="en-US" sz="3800" dirty="0" smtClean="0"/>
              <a:t>"bojo"</a:t>
            </a:r>
            <a:r>
              <a:rPr lang="bg-BG" sz="3800" dirty="0" smtClean="0"/>
              <a:t> -&gt;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3800" dirty="0" smtClean="0"/>
              <a:t>bojo</a:t>
            </a:r>
            <a:endParaRPr lang="bg-BG" sz="3800" dirty="0" smtClean="0"/>
          </a:p>
          <a:p>
            <a:pPr lvl="2"/>
            <a:r>
              <a:rPr lang="en-US" sz="3800" dirty="0" smtClean="0"/>
              <a:t>"didi"</a:t>
            </a:r>
            <a:r>
              <a:rPr lang="bg-BG" sz="3800" dirty="0" smtClean="0"/>
              <a:t>-&gt;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3800" dirty="0" smtClean="0"/>
              <a:t>didi</a:t>
            </a:r>
            <a:endParaRPr lang="bg-BG" sz="3800" dirty="0" smtClean="0"/>
          </a:p>
          <a:p>
            <a:pPr lvl="2"/>
            <a:r>
              <a:rPr lang="en-US" sz="3800" dirty="0" smtClean="0"/>
              <a:t>"shady"</a:t>
            </a:r>
            <a:r>
              <a:rPr lang="bg-BG" sz="3800" dirty="0" smtClean="0"/>
              <a:t> -&gt; </a:t>
            </a:r>
            <a:r>
              <a:rPr lang="en-US" sz="3800" dirty="0" smtClean="0"/>
              <a:t>shady</a:t>
            </a:r>
            <a:endParaRPr lang="bg-BG" sz="3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22660" y="1379423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$$$0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22660" y="2667000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606649" y="300683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91734" y="2692789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$$56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2660" y="397117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602836" y="432674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103209" y="3971178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9412" y="965256"/>
            <a:ext cx="11187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/>
              <a:t>include &lt;iostream&gt;</a:t>
            </a:r>
          </a:p>
          <a:p>
            <a:r>
              <a:rPr lang="en-US" sz="32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r>
              <a:rPr lang="en-US" sz="3200" dirty="0"/>
              <a:t>using namespace std;</a:t>
            </a:r>
          </a:p>
          <a:p>
            <a:endParaRPr lang="en-US" sz="3200" dirty="0"/>
          </a:p>
          <a:p>
            <a:r>
              <a:rPr lang="en-US" sz="3200" dirty="0"/>
              <a:t>int main</a:t>
            </a:r>
            <a:r>
              <a:rPr lang="en-US" sz="3200" dirty="0" smtClean="0"/>
              <a:t>() {</a:t>
            </a:r>
            <a:endParaRPr lang="en-US" sz="3200" dirty="0"/>
          </a:p>
          <a:p>
            <a:r>
              <a:rPr lang="en-US" sz="3200" dirty="0"/>
              <a:t>    int number;</a:t>
            </a:r>
          </a:p>
          <a:p>
            <a:r>
              <a:rPr lang="en-US" sz="3200" dirty="0"/>
              <a:t>    cin &gt;&gt; number;</a:t>
            </a:r>
          </a:p>
          <a:p>
            <a:endParaRPr lang="en-US" sz="3200" dirty="0"/>
          </a:p>
          <a:p>
            <a:r>
              <a:rPr lang="en-US" sz="3200" dirty="0"/>
              <a:t>    cout &lt;&lt;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setw(4)</a:t>
            </a:r>
            <a:r>
              <a:rPr lang="en-US" sz="3200" dirty="0"/>
              <a:t> &lt;&lt;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setfill('$') </a:t>
            </a:r>
            <a:r>
              <a:rPr lang="en-US" sz="3200" dirty="0"/>
              <a:t>&lt;&lt; number &lt;&lt; endl;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63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762" y="1124995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sec1, sec2,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sec1,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secs / 60;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left_seconds = secs % 60;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https://judge.softuni.bg/Contests/Practice/Index/530#6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224" y="3640924"/>
            <a:ext cx="101869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minuts &lt;&lt; ":0"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left_seconds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224" y="4776265"/>
            <a:ext cx="99583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minuts &lt;&lt; ":" &lt;&lt;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left_seconds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</a:t>
            </a:r>
            <a:r>
              <a:rPr lang="bg-BG" dirty="0" smtClean="0"/>
              <a:t>единици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https://judge.softuni.bg/Contests/Practice/Index/530#7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988759"/>
            <a:ext cx="10363200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size; 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source_metric; cin &gt;&gt; source_metric;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dest_metric; cin &gt;&gt; dest_metric;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(source_metric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(dest_metric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(dest_metric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Живот </a:t>
            </a:r>
            <a:r>
              <a:rPr lang="bg-BG" sz="3200" dirty="0"/>
              <a:t>на </a:t>
            </a:r>
            <a:r>
              <a:rPr lang="bg-BG" sz="3200" dirty="0" smtClean="0"/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Серия от проверки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Дебъгване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008295"/>
            <a:ext cx="7239000" cy="37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</a:t>
            </a:r>
            <a:r>
              <a:rPr lang="bg-BG" dirty="0" smtClean="0">
                <a:hlinkClick r:id="rId2"/>
              </a:rPr>
              <a:t>сравняваме стойности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&lt; b)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&gt; 0)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(b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2 *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879682" y="1809897"/>
            <a:ext cx="1872079" cy="667085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=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589183" y="3256779"/>
            <a:ext cx="1872079" cy="607886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= 0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 &lt;&lt; endl;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5029200"/>
            <a:ext cx="1719679" cy="64211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=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20490"/>
            <a:ext cx="10363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"Excellent!"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8824" y="635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https://judge.softuni.bg/Contests/Practice/Index/530#0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1" cy="5377159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/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65268"/>
            <a:ext cx="10363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"Excellent!"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8824" y="636776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https://judge.softuni.bg/Contests/Practice/Index/530#1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812" y="4487018"/>
            <a:ext cx="97424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2067</Words>
  <Application>Microsoft Office PowerPoint</Application>
  <PresentationFormat>Custom</PresentationFormat>
  <Paragraphs>451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Принтиране на текст с водещи символи</vt:lpstr>
      <vt:lpstr>PowerPoint Presentation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2017-09-23T20:30:44Z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