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459" r:id="rId4"/>
    <p:sldId id="276" r:id="rId5"/>
    <p:sldId id="463" r:id="rId6"/>
    <p:sldId id="433" r:id="rId7"/>
    <p:sldId id="429" r:id="rId8"/>
    <p:sldId id="434" r:id="rId9"/>
    <p:sldId id="460" r:id="rId10"/>
    <p:sldId id="430" r:id="rId11"/>
    <p:sldId id="461" r:id="rId12"/>
    <p:sldId id="436" r:id="rId13"/>
    <p:sldId id="462" r:id="rId14"/>
    <p:sldId id="438" r:id="rId15"/>
    <p:sldId id="439" r:id="rId16"/>
    <p:sldId id="437" r:id="rId17"/>
    <p:sldId id="420" r:id="rId18"/>
    <p:sldId id="418" r:id="rId19"/>
    <p:sldId id="465" r:id="rId20"/>
    <p:sldId id="464" r:id="rId21"/>
    <p:sldId id="428" r:id="rId22"/>
    <p:sldId id="442" r:id="rId23"/>
    <p:sldId id="443" r:id="rId24"/>
    <p:sldId id="444" r:id="rId25"/>
    <p:sldId id="451" r:id="rId26"/>
    <p:sldId id="445" r:id="rId27"/>
    <p:sldId id="446" r:id="rId28"/>
    <p:sldId id="440" r:id="rId29"/>
    <p:sldId id="441" r:id="rId30"/>
    <p:sldId id="448" r:id="rId31"/>
    <p:sldId id="427" r:id="rId32"/>
    <p:sldId id="466" r:id="rId33"/>
    <p:sldId id="412" r:id="rId34"/>
    <p:sldId id="413" r:id="rId35"/>
    <p:sldId id="414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459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Заключение" id="{FFEAA6F4-FA03-4E92-BD11-E02C4B240B41}">
          <p14:sldIdLst>
            <p14:sldId id="427"/>
            <p14:sldId id="466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9" autoAdjust="0"/>
    <p:restoredTop sz="94533" autoAdjust="0"/>
  </p:normalViewPr>
  <p:slideViewPr>
    <p:cSldViewPr>
      <p:cViewPr varScale="1">
        <p:scale>
          <a:sx n="73" d="100"/>
          <a:sy n="73" d="100"/>
        </p:scale>
        <p:origin x="51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8.png"/><Relationship Id="rId4" Type="http://schemas.openxmlformats.org/officeDocument/2006/relationships/hyperlink" Target="https://judge.softuni.bg/Contests/Practice/Index/533#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533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3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5787"/>
            <a:ext cx="147348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</a:t>
            </a:r>
            <a:r>
              <a:rPr lang="bg-BG" b="1" spc="5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исуване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</a:t>
            </a:r>
            <a:r>
              <a:rPr lang="bg-BG" dirty="0"/>
              <a:t>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914400"/>
            <a:ext cx="11301394" cy="51660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"+";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(size_t i = 0; i &lt; number - 2; i++)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 -";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+"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(size_t row = 0; row &lt; number - 2; row++)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"| 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(size_t col = 0; col &lt; number - 2; col++)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"- 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"|"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bottom row: + - - - +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https://judge.softuni.bg/Contests/Practice/Index/533#4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https://judge.softuni.bg/Contests/Practice/Index/533#5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col 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row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"*";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col &lt; row; col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r>
              <a:rPr lang="en-US" dirty="0" smtClean="0"/>
              <a:t> – </a:t>
            </a:r>
            <a:r>
              <a:rPr lang="bg-BG" dirty="0" smtClean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 smtClean="0">
                <a:hlinkClick r:id="rId3"/>
              </a:rPr>
              <a:t>https://judge.softuni.bg/Contests/Practice/Index/533#6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dirty="0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string(n - i, ' ');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string(i, '*');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</a:rPr>
              <a:t>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Понякога в програмирането ни се налага да създадем 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sz="3200" dirty="0" smtClean="0"/>
              <a:t> съдържащ 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определен брой еднакви символи</a:t>
            </a:r>
            <a:endParaRPr lang="bg-BG" sz="30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Рисуване на фигури на кознолата</a:t>
            </a:r>
            <a:endParaRPr lang="bg-BG" sz="3000" dirty="0"/>
          </a:p>
          <a:p>
            <a:pPr marL="530341" indent="-457200">
              <a:lnSpc>
                <a:spcPct val="110000"/>
              </a:lnSpc>
            </a:pPr>
            <a:r>
              <a:rPr lang="bg-BG" sz="3200" dirty="0" smtClean="0"/>
              <a:t>За целта използваме </a:t>
            </a:r>
            <a:r>
              <a:rPr lang="en-US" sz="3200" dirty="0" smtClean="0"/>
              <a:t>-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string(count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char);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string </a:t>
            </a:r>
            <a:r>
              <a:rPr lang="en-US" dirty="0" smtClean="0"/>
              <a:t>–</a:t>
            </a:r>
            <a:r>
              <a:rPr lang="bg-BG" dirty="0" smtClean="0"/>
              <a:t> команда за нов текст(низ)</a:t>
            </a:r>
            <a:endParaRPr lang="en-US" dirty="0"/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en-US" dirty="0"/>
              <a:t> – </a:t>
            </a:r>
            <a:r>
              <a:rPr lang="bg-BG" dirty="0"/>
              <a:t>дължината на </a:t>
            </a:r>
            <a:r>
              <a:rPr lang="bg-BG" dirty="0" smtClean="0"/>
              <a:t>текста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char </a:t>
            </a:r>
            <a:r>
              <a:rPr lang="en-US" dirty="0" smtClean="0"/>
              <a:t>– </a:t>
            </a:r>
            <a:r>
              <a:rPr lang="bg-BG" dirty="0" smtClean="0"/>
              <a:t>символът, от който ще се състои текстът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(низ</a:t>
            </a:r>
            <a:r>
              <a:rPr lang="bg-BG" dirty="0" smtClean="0"/>
              <a:t>)</a:t>
            </a:r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47712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string(10, '*'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symbol; cin &gt;&gt; symbol;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'@'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times_to_repeat; cin &gt;&gt; times_to_repeat;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8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string(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times_to_repeat, symbol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6095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низ,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676400"/>
            <a:ext cx="10515598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(size_t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(size_t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"*";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https://judge.softuni.bg/Contests/Practice/Index/533#0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12344321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6649" y="2026202"/>
            <a:ext cx="98297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(size_t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(size_t </a:t>
            </a:r>
            <a:r>
              <a:rPr lang="en-US" sz="3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&lt;=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j++)</a:t>
            </a:r>
            <a:endParaRPr lang="en-US" sz="30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cout </a:t>
            </a:r>
            <a:r>
              <a:rPr lang="en-US" sz="3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3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"*";</a:t>
            </a:r>
          </a:p>
          <a:p>
            <a:r>
              <a:rPr lang="en-US" sz="3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  <a:endParaRPr lang="en-US" sz="30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649" y="62138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47" y="1733364"/>
            <a:ext cx="4502787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 smtClean="0">
                <a:hlinkClick r:id="rId3"/>
              </a:rPr>
              <a:t>https://judge.softuni.bg/Contests/Practice/Index/533#7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1096692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top part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 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  <a:p>
            <a:r>
              <a:rPr lang="nn-NO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(size_t i </a:t>
            </a:r>
            <a: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8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800" b="1" dirty="0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 ');</a:t>
            </a:r>
          </a:p>
          <a:p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</a:t>
            </a:r>
            <a:r>
              <a:rPr lang="en-US" sz="2800" b="1" dirty="0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dirty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(size_ t i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string(n,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cout &lt;&lt; string(n, ' ');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 smtClean="0">
                <a:hlinkClick r:id="rId3"/>
              </a:rPr>
              <a:t>https://judge.softuni.bg/Contests/Practice/Index/533#8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(size_t i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(n+1) / 2; i++)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cout &lt;&lt; string(stars,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string(padding,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'-') &lt;&lt; endl;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(size_t i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 smtClean="0">
                <a:hlinkClick r:id="rId3"/>
              </a:rPr>
              <a:t>https://judge.softuni.bg/Contests/Practice/Index/533#9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840281"/>
            <a:ext cx="10667998" cy="58811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(size_t i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 &lt;= (n-1) / 2; i++)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3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3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3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sz="23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'-');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'*';</a:t>
            </a:r>
            <a:endParaRPr lang="en-US" sz="23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string(mid,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'-');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'*';</a:t>
            </a:r>
            <a:endParaRPr lang="en-US" sz="23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'-');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sz="23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sz="23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3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sz="23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символи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</a:t>
            </a:r>
            <a:r>
              <a:rPr lang="bg-BG" dirty="0" smtClean="0"/>
              <a:t>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tx2">
                    <a:lumMod val="50000"/>
                  </a:schemeClr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 smtClean="0"/>
              <a:t>Със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 smtClean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създаваме текст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string(count, char)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2" y="4239320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2" y="5031686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symbol;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'@'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times_to_repeat;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8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times_to_repeat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1" y="1897082"/>
            <a:ext cx="7118709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(size_t 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(size_t 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676400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 smtClean="0"/>
              <a:t>Двата цикъла итерират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79612" y="4704465"/>
            <a:ext cx="2400300" cy="42738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949" y="3213076"/>
            <a:ext cx="108203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"*";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88149" y="3134495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66112" y="5728765"/>
            <a:ext cx="4800600" cy="1041829"/>
          </a:xfrm>
          <a:prstGeom prst="wedgeRoundRectCallout">
            <a:avLst>
              <a:gd name="adj1" fmla="val -28952"/>
              <a:gd name="adj2" fmla="val -57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22681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https://judge.softuni.bg/Contests/Practice/Index/533#2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675" y="2590338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r>
              <a:rPr lang="en-US" dirty="0" smtClean="0"/>
              <a:t> – </a:t>
            </a:r>
            <a:r>
              <a:rPr lang="bg-BG" dirty="0" smtClean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https://judge.softuni.bg/Contests/Practice/Index/533#3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https://judge.softuni.bg/Contests/Practice/Index/533#4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</a:t>
              </a:r>
              <a:endPara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|</a:t>
              </a:r>
              <a:endPara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2164</Words>
  <Application>Microsoft Office PowerPoint</Application>
  <PresentationFormat>Custom</PresentationFormat>
  <Paragraphs>487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2017-10-13T20:40:02Z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