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474" r:id="rId4"/>
    <p:sldId id="276" r:id="rId5"/>
    <p:sldId id="420" r:id="rId6"/>
    <p:sldId id="475" r:id="rId7"/>
    <p:sldId id="428" r:id="rId8"/>
    <p:sldId id="476" r:id="rId9"/>
    <p:sldId id="429" r:id="rId10"/>
    <p:sldId id="477" r:id="rId11"/>
    <p:sldId id="432" r:id="rId12"/>
    <p:sldId id="478" r:id="rId13"/>
    <p:sldId id="433" r:id="rId14"/>
    <p:sldId id="434" r:id="rId15"/>
    <p:sldId id="479" r:id="rId16"/>
    <p:sldId id="480" r:id="rId17"/>
    <p:sldId id="430" r:id="rId18"/>
    <p:sldId id="481" r:id="rId19"/>
    <p:sldId id="431" r:id="rId20"/>
    <p:sldId id="470" r:id="rId21"/>
    <p:sldId id="471" r:id="rId22"/>
    <p:sldId id="482" r:id="rId23"/>
    <p:sldId id="483" r:id="rId24"/>
    <p:sldId id="448" r:id="rId25"/>
    <p:sldId id="436" r:id="rId26"/>
    <p:sldId id="484" r:id="rId27"/>
    <p:sldId id="485" r:id="rId28"/>
    <p:sldId id="437" r:id="rId29"/>
    <p:sldId id="486" r:id="rId30"/>
    <p:sldId id="442" r:id="rId31"/>
    <p:sldId id="438" r:id="rId32"/>
    <p:sldId id="446" r:id="rId33"/>
    <p:sldId id="487" r:id="rId34"/>
    <p:sldId id="488" r:id="rId35"/>
    <p:sldId id="489" r:id="rId36"/>
    <p:sldId id="449" r:id="rId37"/>
    <p:sldId id="490" r:id="rId38"/>
    <p:sldId id="450" r:id="rId39"/>
    <p:sldId id="445" r:id="rId40"/>
    <p:sldId id="491" r:id="rId41"/>
    <p:sldId id="435" r:id="rId42"/>
    <p:sldId id="439" r:id="rId43"/>
    <p:sldId id="440" r:id="rId44"/>
    <p:sldId id="494" r:id="rId45"/>
    <p:sldId id="452" r:id="rId46"/>
    <p:sldId id="453" r:id="rId47"/>
    <p:sldId id="472" r:id="rId48"/>
    <p:sldId id="427" r:id="rId49"/>
    <p:sldId id="492" r:id="rId50"/>
    <p:sldId id="493" r:id="rId51"/>
    <p:sldId id="413" r:id="rId52"/>
    <p:sldId id="414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490C9E1-402B-4614-ABB7-2EF07DB8EF59}">
          <p14:sldIdLst>
            <p14:sldId id="274"/>
            <p14:sldId id="474"/>
            <p14:sldId id="276"/>
          </p14:sldIdLst>
        </p14:section>
        <p14:section name="Цикъл със стъпка" id="{EDFE477D-047A-49E7-9F56-9ABFEFFC0ABE}">
          <p14:sldIdLst>
            <p14:sldId id="420"/>
            <p14:sldId id="475"/>
            <p14:sldId id="428"/>
            <p14:sldId id="476"/>
            <p14:sldId id="429"/>
            <p14:sldId id="477"/>
            <p14:sldId id="432"/>
            <p14:sldId id="478"/>
            <p14:sldId id="433"/>
          </p14:sldIdLst>
        </p14:section>
        <p14:section name="While цикъл" id="{FEC8F12A-AB2F-4DAF-B488-AA8A9A74E064}">
          <p14:sldIdLst>
            <p14:sldId id="434"/>
            <p14:sldId id="479"/>
            <p14:sldId id="480"/>
            <p14:sldId id="430"/>
            <p14:sldId id="481"/>
            <p14:sldId id="431"/>
            <p14:sldId id="470"/>
          </p14:sldIdLst>
        </p14:section>
        <p14:section name="НОД" id="{7315299D-7958-410E-A443-90FA23508195}">
          <p14:sldIdLst>
            <p14:sldId id="471"/>
            <p14:sldId id="482"/>
            <p14:sldId id="483"/>
            <p14:sldId id="448"/>
          </p14:sldIdLst>
        </p14:section>
        <p14:section name="Do-while" id="{85900211-2498-472E-BC1A-54FC3F84D30A}">
          <p14:sldIdLst>
            <p14:sldId id="436"/>
            <p14:sldId id="484"/>
            <p14:sldId id="485"/>
            <p14:sldId id="437"/>
            <p14:sldId id="486"/>
            <p14:sldId id="442"/>
          </p14:sldIdLst>
        </p14:section>
        <p14:section name="Безкрайни цикли и оператори break и continue" id="{9FBADBAD-EBC0-4DF8-8CCA-89CA37576B06}">
          <p14:sldIdLst>
            <p14:sldId id="438"/>
            <p14:sldId id="446"/>
            <p14:sldId id="487"/>
            <p14:sldId id="488"/>
            <p14:sldId id="489"/>
            <p14:sldId id="449"/>
            <p14:sldId id="490"/>
            <p14:sldId id="450"/>
          </p14:sldIdLst>
        </p14:section>
        <p14:section name="Задачи с цикли" id="{A8244501-C53B-499B-B8A5-F2C3E5FCA0C9}">
          <p14:sldIdLst>
            <p14:sldId id="445"/>
            <p14:sldId id="491"/>
            <p14:sldId id="435"/>
            <p14:sldId id="439"/>
            <p14:sldId id="440"/>
            <p14:sldId id="494"/>
            <p14:sldId id="452"/>
            <p14:sldId id="453"/>
            <p14:sldId id="472"/>
          </p14:sldIdLst>
        </p14:section>
        <p14:section name="Какво научихме днес?" id="{FAE95A36-C919-48E1-BCCC-764E3FD4878F}">
          <p14:sldIdLst>
            <p14:sldId id="427"/>
            <p14:sldId id="492"/>
            <p14:sldId id="493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8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534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34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1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judge.softuni.bg/Contests/Practice/Index/534#1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534#1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Practice/Index/534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13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534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534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Цикли </a:t>
            </a:r>
            <a:r>
              <a:rPr lang="bg-BG" dirty="0"/>
              <a:t>със </a:t>
            </a:r>
            <a:r>
              <a:rPr lang="bg-BG" dirty="0" smtClean="0"/>
              <a:t>стъпка, </a:t>
            </a:r>
            <a:r>
              <a:rPr lang="en-US" dirty="0" smtClean="0"/>
              <a:t>While, Do…While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23592" y="3385787"/>
            <a:ext cx="127547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ложни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bg-BG" dirty="0" smtClean="0"/>
              <a:t> с </a:t>
            </a:r>
            <a:r>
              <a:rPr lang="en-US" dirty="0" smtClean="0"/>
              <a:t>for-</a:t>
            </a:r>
            <a:r>
              <a:rPr lang="bg-BG" dirty="0" smtClean="0"/>
              <a:t>цикъл –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108235"/>
            <a:ext cx="103632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2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2097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4191000"/>
            <a:ext cx="8763000" cy="683264"/>
            <a:chOff x="1141412" y="4191000"/>
            <a:chExt cx="8763000" cy="6832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1412" y="5182548"/>
            <a:ext cx="4267200" cy="683264"/>
            <a:chOff x="1141412" y="4191000"/>
            <a:chExt cx="4267200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2133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46812" y="3192641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Четни степени на 2 – решене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4064" y="990600"/>
            <a:ext cx="103632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+=2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2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664" y="621928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962400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415995"/>
            <a:ext cx="3352800" cy="611767"/>
          </a:xfrm>
          <a:prstGeom prst="wedgeRoundRectCallout">
            <a:avLst>
              <a:gd name="adj1" fmla="val -62571"/>
              <a:gd name="adj2" fmla="val 58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96823" y="4315512"/>
            <a:ext cx="2971800" cy="1397048"/>
          </a:xfrm>
          <a:prstGeom prst="wedgeRoundRectCallout">
            <a:avLst>
              <a:gd name="adj1" fmla="val -76359"/>
              <a:gd name="adj2" fmla="val -42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endParaRPr lang="bg-BG" sz="3000" b="1" dirty="0">
              <a:solidFill>
                <a:srgbClr val="F3CD60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 smtClean="0"/>
              <a:t>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предишното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103632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6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числа 2</a:t>
            </a:r>
            <a:r>
              <a:rPr lang="en-US" dirty="0" smtClean="0"/>
              <a:t>k</a:t>
            </a:r>
            <a:r>
              <a:rPr lang="bg-BG" dirty="0" smtClean="0"/>
              <a:t>+1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94312" y="2743200"/>
            <a:ext cx="4472100" cy="1309401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Повтарение докато е в сила условието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7412" y="4385692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63, …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Число в диапазона </a:t>
            </a:r>
            <a:r>
              <a:rPr lang="en-US" dirty="0" smtClean="0"/>
              <a:t>[1…100]</a:t>
            </a:r>
            <a:r>
              <a:rPr lang="bg-BG" dirty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925354"/>
            <a:ext cx="103663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"Invalid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 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cin &gt;&gt; num;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"The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is: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num 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https://judge.softuni.bg/Contests/Practice/Index/534#5</a:t>
            </a:r>
            <a:endParaRPr lang="en-US" dirty="0"/>
          </a:p>
        </p:txBody>
      </p:sp>
      <p:pic>
        <p:nvPicPr>
          <p:cNvPr id="7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Цикли със стъпка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bg-BG" dirty="0" smtClean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8000" b="1" dirty="0"/>
              <a:t>#</a:t>
            </a:r>
            <a:r>
              <a:rPr lang="en-US" sz="8000" b="1" dirty="0" err="1" smtClean="0"/>
              <a:t>PBCppAdvancedLoops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 smtClean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pic>
        <p:nvPicPr>
          <p:cNvPr id="7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36" y="3352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oldB =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51121"/>
            <a:ext cx="10366376" cy="4813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 != 0)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 smtClean="0"/>
              <a:t>Do…While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 smtClean="0"/>
              <a:t>Повторение докато</a:t>
            </a:r>
            <a:r>
              <a:rPr lang="en-US" dirty="0" smtClean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bg-BG" dirty="0" smtClean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</a:t>
            </a:r>
            <a:r>
              <a:rPr lang="bg-BG" sz="3000" dirty="0" smtClean="0"/>
              <a:t>условие</a:t>
            </a:r>
            <a:endParaRPr lang="en-US" sz="3000" dirty="0" smtClean="0"/>
          </a:p>
          <a:p>
            <a:pPr lvl="1"/>
            <a:r>
              <a:rPr lang="bg-BG" sz="2800" smtClean="0"/>
              <a:t>Изпълнява се минимум един път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52294" y="4900175"/>
            <a:ext cx="3352800" cy="611767"/>
          </a:xfrm>
          <a:prstGeom prst="wedgeRoundRectCallout">
            <a:avLst>
              <a:gd name="adj1" fmla="val -54885"/>
              <a:gd name="adj2" fmla="val -87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2581884"/>
            <a:ext cx="2971800" cy="1397048"/>
          </a:xfrm>
          <a:prstGeom prst="wedgeRoundRectCallout">
            <a:avLst>
              <a:gd name="adj1" fmla="val -84750"/>
              <a:gd name="adj2" fmla="val 39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Изчисляване на факториел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33704"/>
            <a:ext cx="10366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fact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70218" y="52779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212" y="52578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51121"/>
            <a:ext cx="10366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of digits: " &lt;&lt; sum 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37212" y="2785177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4591114"/>
            <a:ext cx="6783388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 последната цифра 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bg-BG" dirty="0"/>
              <a:t>със </a:t>
            </a:r>
            <a:r>
              <a:rPr lang="bg-BG" dirty="0" smtClean="0"/>
              <a:t>стъпка</a:t>
            </a:r>
          </a:p>
          <a:p>
            <a:pPr lvl="1"/>
            <a:r>
              <a:rPr lang="bg-BG" dirty="0" smtClean="0"/>
              <a:t>Цикъл с намаляваща стъпка</a:t>
            </a:r>
            <a:endParaRPr lang="en-US" dirty="0"/>
          </a:p>
          <a:p>
            <a:pPr lvl="1"/>
            <a:r>
              <a:rPr lang="bg-BG" dirty="0" smtClean="0"/>
              <a:t>Цикъл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 smtClean="0"/>
          </a:p>
          <a:p>
            <a:pPr lvl="1"/>
            <a:r>
              <a:rPr lang="bg-BG" dirty="0"/>
              <a:t>Б</a:t>
            </a:r>
            <a:r>
              <a:rPr lang="bg-BG" dirty="0" smtClean="0"/>
              <a:t>езкраен цикъл </a:t>
            </a:r>
          </a:p>
          <a:p>
            <a:pPr lvl="2"/>
            <a:r>
              <a:rPr lang="bg-BG" dirty="0" smtClean="0"/>
              <a:t> </a:t>
            </a:r>
            <a:r>
              <a:rPr lang="bg-BG" dirty="0"/>
              <a:t>О</a:t>
            </a:r>
            <a:r>
              <a:rPr lang="bg-BG" dirty="0" smtClean="0"/>
              <a:t>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  <a:p>
            <a:pPr lvl="2"/>
            <a:r>
              <a:rPr lang="bg-BG" dirty="0"/>
              <a:t> 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56556" y="1220944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4756103"/>
            <a:ext cx="10820398" cy="1568497"/>
          </a:xfrm>
        </p:spPr>
        <p:txBody>
          <a:bodyPr/>
          <a:lstStyle/>
          <a:p>
            <a:r>
              <a:rPr lang="bg-BG" dirty="0" smtClean="0"/>
              <a:t>Безкрайни цикли и оператор</a:t>
            </a:r>
            <a:r>
              <a:rPr lang="bg-BG" dirty="0"/>
              <a:t>и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break</a:t>
            </a:r>
            <a:r>
              <a:rPr lang="bg-BG" dirty="0" smtClean="0">
                <a:latin typeface="Consolas" panose="020B0609020204030204" pitchFamily="49" charset="0"/>
              </a:rPr>
              <a:t> и </a:t>
            </a:r>
            <a:r>
              <a:rPr lang="en-US" dirty="0" smtClean="0">
                <a:latin typeface="Consolas" panose="020B0609020204030204" pitchFamily="49" charset="0"/>
              </a:rPr>
              <a:t>continue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Безкраен цикъл имаме когато:</a:t>
            </a:r>
          </a:p>
          <a:p>
            <a:pPr lvl="1"/>
            <a:r>
              <a:rPr lang="bg-BG" sz="2700" dirty="0" smtClean="0"/>
              <a:t>Нямаме условие, </a:t>
            </a:r>
            <a:r>
              <a:rPr lang="bg-BG" sz="2700" dirty="0"/>
              <a:t>което да прекрати </a:t>
            </a:r>
            <a:r>
              <a:rPr lang="bg-BG" sz="2700" dirty="0" smtClean="0"/>
              <a:t>цикъла</a:t>
            </a:r>
          </a:p>
          <a:p>
            <a:pPr lvl="1"/>
            <a:r>
              <a:rPr lang="bg-BG" sz="2700" dirty="0" smtClean="0"/>
              <a:t>Нямаме команда, която да прекрати цикъла</a:t>
            </a:r>
            <a:endParaRPr lang="bg-BG" sz="27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3071501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9636" y="4910775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3275165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5" y="5169482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Условия за прекратяване на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8952" y="1313162"/>
            <a:ext cx="10366376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"Infinite loop" &lt;&lt; endl;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8953" y="4220042"/>
            <a:ext cx="10366376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(;;)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"Infinite loop" &lt;&lt; endl;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1896664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3" y="4455179"/>
            <a:ext cx="1969179" cy="1002677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36538" y="852133"/>
            <a:ext cx="4369601" cy="1232067"/>
          </a:xfrm>
          <a:prstGeom prst="wedgeRoundRectCallout">
            <a:avLst>
              <a:gd name="adj1" fmla="val -66167"/>
              <a:gd name="adj2" fmla="val 249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27412" y="3273877"/>
            <a:ext cx="4369601" cy="1232067"/>
          </a:xfrm>
          <a:prstGeom prst="wedgeRoundRectCallout">
            <a:avLst>
              <a:gd name="adj1" fmla="val -68450"/>
              <a:gd name="adj2" fmla="val 53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</a:t>
            </a:r>
            <a:r>
              <a:rPr lang="en-US" dirty="0" smtClean="0"/>
              <a:t>a</a:t>
            </a:r>
            <a:r>
              <a:rPr lang="bg-BG" dirty="0" smtClean="0"/>
              <a:t> за прекратяване на цикъл</a:t>
            </a:r>
            <a:endParaRPr lang="en-US" dirty="0"/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3" y="2773918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1" y="5029544"/>
            <a:ext cx="1969179" cy="100267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89012" y="2413211"/>
            <a:ext cx="10366376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013636" y="3880850"/>
            <a:ext cx="4369601" cy="1232067"/>
          </a:xfrm>
          <a:prstGeom prst="wedgeRoundRectCallout">
            <a:avLst>
              <a:gd name="adj1" fmla="val -75489"/>
              <a:gd name="adj2" fmla="val -29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93305" y="5352188"/>
            <a:ext cx="4369601" cy="1232067"/>
          </a:xfrm>
          <a:prstGeom prst="wedgeRoundRectCallout">
            <a:avLst>
              <a:gd name="adj1" fmla="val -72826"/>
              <a:gd name="adj2" fmla="val -6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Команда за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излизане от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</a:t>
            </a:r>
            <a:r>
              <a:rPr lang="bg-BG" sz="3000" dirty="0" smtClean="0"/>
              <a:t>и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000" dirty="0" smtClean="0"/>
              <a:t>и </a:t>
            </a:r>
            <a:r>
              <a:rPr lang="bg-BG" sz="3000" dirty="0"/>
              <a:t>е по-голямо от 1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Прости </a:t>
            </a:r>
            <a:r>
              <a:rPr lang="bg-BG" sz="3600" dirty="0" smtClean="0"/>
              <a:t>числа</a:t>
            </a:r>
            <a:r>
              <a:rPr lang="en-US" sz="3600" dirty="0" smtClean="0"/>
              <a:t> </a:t>
            </a:r>
            <a:r>
              <a:rPr lang="bg-BG" sz="3900" dirty="0" smtClean="0"/>
              <a:t>– 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877710"/>
            <a:ext cx="1036637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 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 &gt;= 2){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2; i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sqrt(n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i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"Prime"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"Not prime"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cout &lt;&lt; "Not prime"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3509199"/>
            <a:ext cx="4294496" cy="529401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111733" y="3949590"/>
            <a:ext cx="1598982" cy="1295400"/>
          </a:xfrm>
          <a:prstGeom prst="bentConnector3">
            <a:avLst>
              <a:gd name="adj1" fmla="val -22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2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число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135881"/>
            <a:ext cx="10207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"Enter even number: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cin 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2 !=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"The number is not even."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!=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"Even number entered: " &lt;&lt; number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4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60812" y="5597791"/>
            <a:ext cx="2614844" cy="683264"/>
            <a:chOff x="5637212" y="5635443"/>
            <a:chExt cx="2614844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35443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70812" y="5587852"/>
            <a:ext cx="2603146" cy="672108"/>
            <a:chOff x="5648910" y="5614348"/>
            <a:chExt cx="2603146" cy="67210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614348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smtClean="0"/>
              <a:t>Цикл</a:t>
            </a:r>
            <a:r>
              <a:rPr lang="bg-BG"/>
              <a:t>и</a:t>
            </a:r>
            <a:r>
              <a:rPr lang="bg-BG" smtClean="0"/>
              <a:t> </a:t>
            </a:r>
            <a:r>
              <a:rPr lang="bg-BG" dirty="0" smtClean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по-сложни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 на Фибоначи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9811" y="1038487"/>
            <a:ext cx="10896601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fNext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+ f1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f0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fNext;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f1 &lt;&lt; endl;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111" y="625328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https://judge.softuni.bg/Contests/Practice/Index/534#11</a:t>
            </a:r>
            <a:endParaRPr lang="en-US" dirty="0"/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514600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</a:t>
            </a:r>
            <a:r>
              <a:rPr lang="bg-BG" dirty="0" smtClean="0"/>
              <a:t>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911157"/>
            <a:ext cx="10591800" cy="5613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";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</a:t>
            </a:r>
            <a:r>
              <a:rPr lang="bg-BG" dirty="0" smtClean="0"/>
              <a:t>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911157"/>
            <a:ext cx="105918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(current_num &lt;= number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row; i++)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(current_num &gt; number)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current_num &lt;&lt; 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current_num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5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https://judge.softuni.bg/Contests/Practice/Index/534#13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979512"/>
            <a:ext cx="10591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https://judge.softuni.bg/Contests/Practice/Index/534#13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</a:t>
            </a:r>
            <a:r>
              <a:rPr lang="bg-BG" dirty="0" smtClean="0"/>
              <a:t>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ползваме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 със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i &lt;&lt; endl;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Можем да създаваме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безкрайни</a:t>
            </a:r>
            <a:r>
              <a:rPr lang="bg-BG" sz="2800" dirty="0" smtClean="0"/>
              <a:t> цикли 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800" dirty="0"/>
              <a:t>  </a:t>
            </a:r>
            <a:r>
              <a:rPr lang="bg-BG" sz="2800" dirty="0" smtClean="0"/>
              <a:t>  когато се наложи да излизаме от тях: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362200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4558504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47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899855"/>
            <a:ext cx="1890600" cy="1890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0412" y="4191000"/>
            <a:ext cx="5029200" cy="693203"/>
            <a:chOff x="760412" y="4191000"/>
            <a:chExt cx="50292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2895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2" y="5251122"/>
            <a:ext cx="5867400" cy="693203"/>
            <a:chOff x="760412" y="4191000"/>
            <a:chExt cx="5887844" cy="6932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3754244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01674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47052" y="3339179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1 </a:t>
            </a:r>
            <a:r>
              <a:rPr lang="bg-BG" dirty="0" smtClean="0"/>
              <a:t>до</a:t>
            </a:r>
            <a:r>
              <a:rPr lang="en-US" dirty="0" smtClean="0"/>
              <a:t> N </a:t>
            </a:r>
            <a:r>
              <a:rPr lang="bg-BG" dirty="0" smtClean="0"/>
              <a:t>през 3</a:t>
            </a:r>
            <a:r>
              <a:rPr lang="en-US" dirty="0" smtClean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25097"/>
            <a:ext cx="10363200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number;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71129" y="4075895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217" y="2130199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2812" y="5411166"/>
            <a:ext cx="4114800" cy="693203"/>
            <a:chOff x="760412" y="4191000"/>
            <a:chExt cx="4114800" cy="69320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812" y="4343400"/>
            <a:ext cx="7543800" cy="693203"/>
            <a:chOff x="760412" y="4191000"/>
            <a:chExt cx="75438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1812" y="3201002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N</a:t>
            </a:r>
            <a:r>
              <a:rPr lang="bg-BG" dirty="0" smtClean="0"/>
              <a:t> до 1 в обратен ред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6812" y="3185143"/>
            <a:ext cx="940012" cy="49786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1481" y="1332859"/>
            <a:ext cx="10363200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6212" y="301228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4075096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69" y="1483929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912812" y="5464151"/>
            <a:ext cx="6705600" cy="693204"/>
            <a:chOff x="760412" y="4284633"/>
            <a:chExt cx="6705600" cy="69320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60412" y="428463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2812" y="4446973"/>
            <a:ext cx="8763000" cy="683264"/>
            <a:chOff x="760412" y="4294573"/>
            <a:chExt cx="8763000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29457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2728</Words>
  <Application>Microsoft Office PowerPoint</Application>
  <PresentationFormat>Custom</PresentationFormat>
  <Paragraphs>566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Have a Question?</vt:lpstr>
      <vt:lpstr>Съдържание</vt:lpstr>
      <vt:lpstr>Цикли със стъпка</vt:lpstr>
      <vt:lpstr>Числата от 1 до N през 3 - условие</vt:lpstr>
      <vt:lpstr>Числата от 1 до N през 3 – решение</vt:lpstr>
      <vt:lpstr>Числата от N до 1 в обратен ред - условие</vt:lpstr>
      <vt:lpstr>Числата от N до 1 в обратен ред – решение </vt:lpstr>
      <vt:lpstr>Числата от 1 до 2n с for-цикъл – условие</vt:lpstr>
      <vt:lpstr>Числата от 1 до 2n с for-цикъл – решение</vt:lpstr>
      <vt:lpstr>Четни степени на 2 - условие</vt:lpstr>
      <vt:lpstr>Четни степени на 2 – решене</vt:lpstr>
      <vt:lpstr>While цикъл</vt:lpstr>
      <vt:lpstr>While цикъл</vt:lpstr>
      <vt:lpstr>Редица числа 2k+1 - условие</vt:lpstr>
      <vt:lpstr>Редица числа 2k+1 – решение</vt:lpstr>
      <vt:lpstr>Число в диапазона [1…100] - условие</vt:lpstr>
      <vt:lpstr>Число в диапазона [1…100] –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Do…While цикъл</vt:lpstr>
      <vt:lpstr>Do-while цикъл</vt:lpstr>
      <vt:lpstr>Изчисляване на факториел - условие</vt:lpstr>
      <vt:lpstr>Изчисляване на факториел – решение</vt:lpstr>
      <vt:lpstr>Сумиране на цифрите на число - условие</vt:lpstr>
      <vt:lpstr>Сумиране на цифрите на число</vt:lpstr>
      <vt:lpstr>Безкрайни цикли и оператори break и continue</vt:lpstr>
      <vt:lpstr>Безкраен цикъл</vt:lpstr>
      <vt:lpstr>Условия за прекратяване на цикъл</vt:lpstr>
      <vt:lpstr>Командa за прекратяване на цикъл</vt:lpstr>
      <vt:lpstr>Прости числа - условие</vt:lpstr>
      <vt:lpstr>Прости числа – решение</vt:lpstr>
      <vt:lpstr>Четно число - условие</vt:lpstr>
      <vt:lpstr>Четно число – решение</vt:lpstr>
      <vt:lpstr>Задачи с цикли</vt:lpstr>
      <vt:lpstr>Числа на Фибоначи - условие</vt:lpstr>
      <vt:lpstr>Числа на Фибоначи</vt:lpstr>
      <vt:lpstr>Пирамида от числа – условие</vt:lpstr>
      <vt:lpstr>Пирамида от числа – решение</vt:lpstr>
      <vt:lpstr>Пирамида от числа – решение (2)</vt:lpstr>
      <vt:lpstr>Таблица с числа – условие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2017-10-21T11:37:53Z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