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402" r:id="rId3"/>
    <p:sldId id="507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464" r:id="rId46"/>
    <p:sldId id="508" r:id="rId47"/>
    <p:sldId id="400" r:id="rId48"/>
    <p:sldId id="399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466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Using the Built-in API Classes" id="{2D42B56A-F38B-4058-B741-D9F831CA133A}">
          <p14:sldIdLst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Defining Simple Classes" id="{2B93D077-59AB-4B48-8A44-EADB41A8C7C0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Conclusion" id="{10E03AB1-9AA8-4E86-9A64-D741901E50A2}">
          <p14:sldIdLst>
            <p14:sldId id="464"/>
            <p14:sldId id="508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4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995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833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690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21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75#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175#5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6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2.png"/><Relationship Id="rId18" Type="http://schemas.openxmlformats.org/officeDocument/2006/relationships/image" Target="../media/image45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39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6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://www.softwaregroup-bg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652A2B-3467-4C59-8AB3-7B08BF1FAC42}"/>
              </a:ext>
            </a:extLst>
          </p:cNvPr>
          <p:cNvGrpSpPr/>
          <p:nvPr/>
        </p:nvGrpSpPr>
        <p:grpSpPr>
          <a:xfrm>
            <a:off x="6780212" y="3807410"/>
            <a:ext cx="5040243" cy="2491578"/>
            <a:chOff x="6457043" y="3921617"/>
            <a:chExt cx="5040243" cy="2491578"/>
          </a:xfrm>
        </p:grpSpPr>
        <p:pic>
          <p:nvPicPr>
            <p:cNvPr id="19" name="Picture 4" descr="C:\Documents\Courses\OOP\OOP Images\bb.png">
              <a:extLst>
                <a:ext uri="{FF2B5EF4-FFF2-40B4-BE49-F238E27FC236}">
                  <a16:creationId xmlns:a16="http://schemas.microsoft.com/office/drawing/2014/main" id="{CB66B8F5-F373-4947-8B8A-0C691CD04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043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62B4B-363D-4B27-A9A5-E5E9CF8EA5AB}"/>
                </a:ext>
              </a:extLst>
            </p:cNvPr>
            <p:cNvSpPr/>
            <p:nvPr/>
          </p:nvSpPr>
          <p:spPr>
            <a:xfrm>
              <a:off x="7202705" y="40849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F6F857-9967-4814-9D95-298179B9D6F6}"/>
                </a:ext>
              </a:extLst>
            </p:cNvPr>
            <p:cNvSpPr/>
            <p:nvPr/>
          </p:nvSpPr>
          <p:spPr>
            <a:xfrm>
              <a:off x="7875058" y="5443148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3CA24-7783-47ED-86C2-19A726F27FD4}"/>
                </a:ext>
              </a:extLst>
            </p:cNvPr>
            <p:cNvSpPr/>
            <p:nvPr/>
          </p:nvSpPr>
          <p:spPr>
            <a:xfrm>
              <a:off x="7528491" y="47707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pic>
          <p:nvPicPr>
            <p:cNvPr id="25" name="Picture 3" descr="C:\Documents\Courses\OOP\OOP Images\objects.png">
              <a:extLst>
                <a:ext uri="{FF2B5EF4-FFF2-40B4-BE49-F238E27FC236}">
                  <a16:creationId xmlns:a16="http://schemas.microsoft.com/office/drawing/2014/main" id="{C9495670-7452-45EF-BC1A-F110A5904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637787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12071E-B5B0-46E3-951C-DAE72D934C52}"/>
                </a:ext>
              </a:extLst>
            </p:cNvPr>
            <p:cNvSpPr/>
            <p:nvPr/>
          </p:nvSpPr>
          <p:spPr>
            <a:xfrm>
              <a:off x="9466054" y="4501393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26622F-61F3-4CCB-8C66-AEC55E12CE99}"/>
                </a:ext>
              </a:extLst>
            </p:cNvPr>
            <p:cNvSpPr/>
            <p:nvPr/>
          </p:nvSpPr>
          <p:spPr>
            <a:xfrm>
              <a:off x="10797458" y="4724632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C6586B-9CF7-44AA-9817-C1DB3970297D}"/>
                </a:ext>
              </a:extLst>
            </p:cNvPr>
            <p:cNvSpPr/>
            <p:nvPr/>
          </p:nvSpPr>
          <p:spPr>
            <a:xfrm>
              <a:off x="10266772" y="5367634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284" y="5060951"/>
            <a:ext cx="96543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Using the Built-in API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88284" y="5812012"/>
            <a:ext cx="9654328" cy="719034"/>
          </a:xfrm>
        </p:spPr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etc.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.NET Framework provides thousands of ready-to-use classes</a:t>
            </a:r>
          </a:p>
          <a:p>
            <a:pPr lvl="1"/>
            <a:r>
              <a:rPr lang="en-US" dirty="0"/>
              <a:t>Packaged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namespaces</a:t>
            </a:r>
            <a:r>
              <a:rPr lang="en-US" dirty="0"/>
              <a:t> like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/>
              <a:t>, </a:t>
            </a:r>
            <a:r>
              <a:rPr lang="en-US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Framework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DateTime today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double cosine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Math.Cos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dirty="0"/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Random rnd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Random</a:t>
            </a:r>
            <a:r>
              <a:rPr lang="en-US" dirty="0"/>
              <a:t>();</a:t>
            </a:r>
          </a:p>
          <a:p>
            <a:r>
              <a:rPr lang="en-US" dirty="0"/>
              <a:t>int randomNumber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rnd</a:t>
            </a:r>
            <a:r>
              <a:rPr lang="en-US" dirty="0"/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/>
              <a:t>(1, 99);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856412" y="3319143"/>
            <a:ext cx="4038600" cy="759544"/>
          </a:xfrm>
          <a:prstGeom prst="wedgeRoundRectCallout">
            <a:avLst>
              <a:gd name="adj1" fmla="val -65568"/>
              <a:gd name="adj2" fmla="val 439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Class.StaticMember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70612" y="4998984"/>
            <a:ext cx="3048000" cy="658866"/>
          </a:xfrm>
          <a:prstGeom prst="wedgeRoundRectCallout">
            <a:avLst>
              <a:gd name="adj1" fmla="val -71417"/>
              <a:gd name="adj2" fmla="val 597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Class(…)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97774" y="5862768"/>
            <a:ext cx="3068638" cy="658866"/>
          </a:xfrm>
          <a:prstGeom prst="wedgeRoundRectCallout">
            <a:avLst>
              <a:gd name="adj1" fmla="val -67651"/>
              <a:gd name="adj2" fmla="val -1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Object.Member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.NET Classes – Examples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00536"/>
            <a:ext cx="10667998" cy="5414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DateTime today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DateTime.Now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Console.WriteLine</a:t>
            </a:r>
            <a:r>
              <a:rPr lang="en-US" dirty="0"/>
              <a:t>("Today is: " + today);</a:t>
            </a:r>
          </a:p>
          <a:p>
            <a:pPr>
              <a:lnSpc>
                <a:spcPct val="90000"/>
              </a:lnSpc>
            </a:pPr>
            <a:r>
              <a:rPr lang="en-US" dirty="0"/>
              <a:t>DateTime tomorrow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today.AddDays</a:t>
            </a:r>
            <a:r>
              <a:rPr lang="en-US" dirty="0"/>
              <a:t>(1);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Console.WriteLine("Tomorrow is: " + tomorrow);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double angleDegrees = 60;</a:t>
            </a:r>
          </a:p>
          <a:p>
            <a:pPr>
              <a:lnSpc>
                <a:spcPct val="90000"/>
              </a:lnSpc>
            </a:pPr>
            <a:r>
              <a:rPr lang="en-US" dirty="0"/>
              <a:t>double angleRadians = angleDegrees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dirty="0"/>
              <a:t> / 180;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Console.WriteLine(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Math.Cos</a:t>
            </a:r>
            <a:r>
              <a:rPr lang="en-US" dirty="0"/>
              <a:t>(angleRadians));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0.5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Random rnd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Random()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Console.WriteLine("Random number = "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rnd.Next</a:t>
            </a:r>
            <a:r>
              <a:rPr lang="en-US" dirty="0"/>
              <a:t>(1,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100));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WebClient webClient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WebClient</a:t>
            </a:r>
            <a:r>
              <a:rPr lang="en-US" dirty="0"/>
              <a:t>();</a:t>
            </a:r>
          </a:p>
          <a:p>
            <a:pPr>
              <a:lnSpc>
                <a:spcPct val="90000"/>
              </a:lnSpc>
            </a:pPr>
            <a:r>
              <a:rPr lang="en-US" dirty="0"/>
              <a:t>webClient.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DownloadFile</a:t>
            </a:r>
            <a:r>
              <a:rPr lang="en-US" dirty="0"/>
              <a:t>("http://www.introprogramming.info/wp-content/uploads/2015/10/Intro-CSharp-Book-v2015.pdf", "book.pdf");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Process.Start</a:t>
            </a:r>
            <a:r>
              <a:rPr lang="en-US" dirty="0"/>
              <a:t>("book.pdf");</a:t>
            </a:r>
          </a:p>
        </p:txBody>
      </p:sp>
    </p:spTree>
    <p:extLst>
      <p:ext uri="{BB962C8B-B14F-4D97-AF65-F5344CB8AC3E}">
        <p14:creationId xmlns:p14="http://schemas.microsoft.com/office/powerpoint/2010/main" val="10595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words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Randomize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their order </a:t>
            </a:r>
            <a:r>
              <a:rPr lang="en-US" dirty="0"/>
              <a:t>and print each word at a separate line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Randomize Words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08812" y="2552700"/>
            <a:ext cx="333144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10S 7H 9C 9D JS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8812" y="3335566"/>
            <a:ext cx="3331439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7H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10S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9C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https://judge.softuni.bg/Contests/Practice/Index/175#1</a:t>
            </a:r>
            <a:endParaRPr lang="en-US" dirty="0"/>
          </a:p>
        </p:txBody>
      </p:sp>
      <p:sp>
        <p:nvSpPr>
          <p:cNvPr id="7" name="Curved Left Arrow 6"/>
          <p:cNvSpPr/>
          <p:nvPr/>
        </p:nvSpPr>
        <p:spPr>
          <a:xfrm>
            <a:off x="10437812" y="2787110"/>
            <a:ext cx="457200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891350" y="5042442"/>
            <a:ext cx="4736462" cy="1034508"/>
          </a:xfrm>
          <a:prstGeom prst="wedgeRoundRectCallout">
            <a:avLst>
              <a:gd name="adj1" fmla="val 65819"/>
              <a:gd name="adj2" fmla="val -568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Note</a:t>
            </a:r>
            <a:r>
              <a:rPr lang="en-US" sz="2800" dirty="0">
                <a:solidFill>
                  <a:srgbClr val="FFFFFF"/>
                </a:solidFill>
              </a:rPr>
              <a:t>: the output is a sample. It should always be different!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41412" y="2552700"/>
            <a:ext cx="92646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41412" y="3335566"/>
            <a:ext cx="926462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2165435" y="2787110"/>
            <a:ext cx="457200" cy="12133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63962" y="2552700"/>
            <a:ext cx="258048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263963" y="3335566"/>
            <a:ext cx="2580488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PHP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5942012" y="2787110"/>
            <a:ext cx="457200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492298"/>
            <a:ext cx="103631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string[] words = Console.ReadLine().Split(' ');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Random rnd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Random</a:t>
            </a:r>
            <a:r>
              <a:rPr lang="en-US" sz="3000" dirty="0"/>
              <a:t>();</a:t>
            </a:r>
          </a:p>
          <a:p>
            <a:r>
              <a:rPr lang="en-US" sz="3000" dirty="0"/>
              <a:t>for (int pos1 = 0; pos1 &lt; words.Length; pos1++)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int pos2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rnd.Next</a:t>
            </a:r>
            <a:r>
              <a:rPr lang="en-US" sz="3000" dirty="0"/>
              <a:t>(words.Length);</a:t>
            </a:r>
          </a:p>
          <a:p>
            <a:r>
              <a:rPr lang="en-US" sz="3000" dirty="0"/>
              <a:t>   //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swap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words[pos1]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words[pos2]</a:t>
            </a:r>
          </a:p>
          <a:p>
            <a:r>
              <a:rPr lang="en-US" sz="30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Console.WriteLine(string.Join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                ("Environment.NewLine", words));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30414093201713378043612608166064768844377641568960512000000000000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3628800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479001600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5473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39434" y="4304908"/>
            <a:ext cx="10084178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int n = int.Parse(Console.ReadLine());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BigInteger</a:t>
            </a:r>
            <a:r>
              <a:rPr lang="en-US" sz="2600" dirty="0"/>
              <a:t> f = 1;</a:t>
            </a:r>
          </a:p>
          <a:p>
            <a:r>
              <a:rPr lang="en-US" sz="2600" dirty="0"/>
              <a:t>for (int i = 2; i &lt;= n; i++) f *= i;</a:t>
            </a:r>
          </a:p>
          <a:p>
            <a:r>
              <a:rPr lang="en-US" sz="2600" dirty="0"/>
              <a:t>Console.WriteLine(f);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34" y="1143001"/>
            <a:ext cx="3058794" cy="2877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64" y="1143000"/>
            <a:ext cx="6350448" cy="287744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39764" y="242932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075612" y="4674451"/>
            <a:ext cx="3581400" cy="1478752"/>
          </a:xfrm>
          <a:prstGeom prst="wedgeRoundRectCallout">
            <a:avLst>
              <a:gd name="adj1" fmla="val -73432"/>
              <a:gd name="adj2" fmla="val -262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.NET API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System.Numerics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.BigInteger</a:t>
            </a:r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497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Using the Built-in .NET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5011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2" y="866019"/>
            <a:ext cx="1984674" cy="3788922"/>
          </a:xfrm>
          <a:prstGeom prst="roundRect">
            <a:avLst>
              <a:gd name="adj" fmla="val 3116"/>
            </a:avLst>
          </a:prstGeom>
          <a:effectLst>
            <a:softEdge rad="3175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812" y="1252626"/>
            <a:ext cx="2482318" cy="3015708"/>
          </a:xfrm>
          <a:prstGeom prst="roundRect">
            <a:avLst>
              <a:gd name="adj" fmla="val 5851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790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27896"/>
            <a:ext cx="10363200" cy="820600"/>
          </a:xfrm>
        </p:spPr>
        <p:txBody>
          <a:bodyPr/>
          <a:lstStyle/>
          <a:p>
            <a:r>
              <a:rPr lang="en-US" noProof="1"/>
              <a:t>NuGet: The</a:t>
            </a:r>
            <a:r>
              <a:rPr lang="en-US" dirty="0"/>
              <a:t> .NET Package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en-US" dirty="0"/>
              <a:t>GUI App Using the Turtle Graphics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0296" y="946125"/>
            <a:ext cx="9428234" cy="3549675"/>
            <a:chOff x="1751011" y="903869"/>
            <a:chExt cx="9428234" cy="3549675"/>
          </a:xfrm>
        </p:grpSpPr>
        <p:pic>
          <p:nvPicPr>
            <p:cNvPr id="1026" name="Picture 2" descr="Резултат с изображение за nuget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119" y="903869"/>
              <a:ext cx="6191825" cy="1882650"/>
            </a:xfrm>
            <a:prstGeom prst="roundRect">
              <a:avLst>
                <a:gd name="adj" fmla="val 194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7185" y="2604050"/>
              <a:ext cx="3236615" cy="18494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t="61772" r="13816"/>
            <a:stretch/>
          </p:blipFill>
          <p:spPr>
            <a:xfrm>
              <a:off x="1751011" y="2604050"/>
              <a:ext cx="4706943" cy="1849494"/>
            </a:xfrm>
            <a:prstGeom prst="roundRect">
              <a:avLst>
                <a:gd name="adj" fmla="val 194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8353" y="2777144"/>
              <a:ext cx="1390892" cy="109284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2" name="Picture 4" descr="https://macin.files.wordpress.com/2009/10/ooo4kids-0-5-1-draw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7522" y="1536606"/>
              <a:ext cx="1529747" cy="152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095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NuGet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</a:t>
            </a:r>
            <a:r>
              <a:rPr lang="en-US" dirty="0"/>
              <a:t> for the .NET platform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Holds thousands of .NET libraries</a:t>
            </a:r>
          </a:p>
          <a:p>
            <a:pPr lvl="1"/>
            <a:r>
              <a:rPr lang="en-US" dirty="0"/>
              <a:t>Find a package (library) and install it</a:t>
            </a:r>
          </a:p>
          <a:p>
            <a:pPr lvl="1"/>
            <a:r>
              <a:rPr lang="en-US" dirty="0">
                <a:hlinkClick r:id="rId2"/>
              </a:rPr>
              <a:t>https://www.nuget.org</a:t>
            </a:r>
            <a:endParaRPr lang="en-US" dirty="0"/>
          </a:p>
          <a:p>
            <a:r>
              <a:rPr lang="en-US" dirty="0"/>
              <a:t>Project dependencies (external libraries)</a:t>
            </a:r>
            <a:br>
              <a:rPr lang="en-US" dirty="0"/>
            </a:br>
            <a:r>
              <a:rPr lang="en-US" dirty="0"/>
              <a:t>are described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package.config</a:t>
            </a:r>
            <a:r>
              <a:rPr lang="en-US" dirty="0"/>
              <a:t>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NuGet</a:t>
            </a:r>
            <a:r>
              <a:rPr lang="en-US" dirty="0"/>
              <a:t>?</a:t>
            </a:r>
          </a:p>
        </p:txBody>
      </p:sp>
      <p:pic>
        <p:nvPicPr>
          <p:cNvPr id="5" name="Picture 2" descr="Резултат с изображение за nug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72677"/>
            <a:ext cx="3536620" cy="1075323"/>
          </a:xfrm>
          <a:prstGeom prst="roundRect">
            <a:avLst>
              <a:gd name="adj" fmla="val 1944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7" y="5190948"/>
            <a:ext cx="8678735" cy="1133652"/>
          </a:xfrm>
          <a:prstGeom prst="roundRect">
            <a:avLst>
              <a:gd name="adj" fmla="val 1059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12" y="3322551"/>
            <a:ext cx="3536620" cy="3132896"/>
          </a:xfrm>
          <a:prstGeom prst="roundRect">
            <a:avLst>
              <a:gd name="adj" fmla="val 1059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7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Objects and Classes</a:t>
            </a:r>
          </a:p>
          <a:p>
            <a:r>
              <a:rPr lang="en-GB" sz="3600" dirty="0"/>
              <a:t>2. Using the Built-in API Classes</a:t>
            </a:r>
          </a:p>
          <a:p>
            <a:r>
              <a:rPr lang="en-GB" sz="3600" dirty="0"/>
              <a:t>3. NuGet: The .NET Package Manager</a:t>
            </a:r>
          </a:p>
          <a:p>
            <a:r>
              <a:rPr lang="en-GB" sz="3600" dirty="0"/>
              <a:t>4.</a:t>
            </a:r>
            <a:r>
              <a:rPr lang="en-US" sz="3600" dirty="0"/>
              <a:t> Defining Simple Classes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</a:t>
            </a:r>
            <a:r>
              <a:rPr lang="bg-BG" dirty="0"/>
              <a:t> </a:t>
            </a:r>
            <a:r>
              <a:rPr lang="en-US" dirty="0"/>
              <a:t>Windows Forms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143000"/>
            <a:ext cx="946394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407460"/>
          </a:xfrm>
        </p:spPr>
        <p:txBody>
          <a:bodyPr>
            <a:normAutofit/>
          </a:bodyPr>
          <a:lstStyle/>
          <a:p>
            <a:r>
              <a:rPr lang="en-US" dirty="0"/>
              <a:t>Install the </a:t>
            </a:r>
            <a:r>
              <a:rPr lang="en-US" noProof="1"/>
              <a:t>NuGet</a:t>
            </a:r>
            <a:r>
              <a:rPr lang="en-US" dirty="0"/>
              <a:t> Package "</a:t>
            </a:r>
            <a:r>
              <a:rPr lang="en-US" noProof="1"/>
              <a:t>Nakov.TurtleGraphics</a:t>
            </a:r>
            <a:r>
              <a:rPr lang="en-US" dirty="0"/>
              <a:t>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4" y="2286002"/>
            <a:ext cx="4117948" cy="4267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4" y="1600200"/>
            <a:ext cx="8183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Turtle Graphics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6" y="1143000"/>
            <a:ext cx="7114616" cy="525413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183944"/>
            <a:ext cx="4038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sender,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EventArgs e)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.Rotate(30);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113212" y="2522968"/>
            <a:ext cx="1199088" cy="34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4351" y="1406856"/>
            <a:ext cx="5035461" cy="919401"/>
          </a:xfrm>
          <a:prstGeom prst="wedgeRoundRectCallout">
            <a:avLst>
              <a:gd name="adj1" fmla="val -56481"/>
              <a:gd name="adj2" fmla="val 4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FormTurtleGraphics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 - Example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407648"/>
            <a:ext cx="2605168" cy="919401"/>
          </a:xfrm>
          <a:prstGeom prst="wedgeRoundRectCallout">
            <a:avLst>
              <a:gd name="adj1" fmla="val -83056"/>
              <a:gd name="adj2" fmla="val -19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415352"/>
            <a:ext cx="2805752" cy="919401"/>
          </a:xfrm>
          <a:prstGeom prst="wedgeRoundRectCallout">
            <a:avLst>
              <a:gd name="adj1" fmla="val -83542"/>
              <a:gd name="adj2" fmla="val -7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buttonReset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6212" y="4542386"/>
            <a:ext cx="3824368" cy="919401"/>
          </a:xfrm>
          <a:prstGeom prst="wedgeRoundRectCallout">
            <a:avLst>
              <a:gd name="adj1" fmla="val -48152"/>
              <a:gd name="adj2" fmla="val -151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buttonShowHideTurtle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Turtle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0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8155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Defining Simple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690728"/>
            <a:ext cx="8938472" cy="719034"/>
          </a:xfrm>
        </p:spPr>
        <p:txBody>
          <a:bodyPr/>
          <a:lstStyle/>
          <a:p>
            <a:r>
              <a:rPr lang="en-US" dirty="0"/>
              <a:t>Bundling Fields Together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11233"/>
            <a:ext cx="2590800" cy="316076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1439808"/>
            <a:ext cx="3048000" cy="2857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335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classes hold a few fields of data,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064156"/>
            <a:ext cx="1069377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class Point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sz="3000" dirty="0"/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Point()</a:t>
            </a:r>
            <a:r>
              <a:rPr lang="en-US" sz="3000" dirty="0"/>
              <a:t> { X = 5, Y = 7 };</a:t>
            </a:r>
          </a:p>
          <a:p>
            <a:r>
              <a:rPr lang="en-US" sz="3000" dirty="0"/>
              <a:t>Console.WriteLine("Point({0}, {1})",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29786" y="1785765"/>
            <a:ext cx="2044370" cy="542811"/>
          </a:xfrm>
          <a:prstGeom prst="wedgeRoundRectCallout">
            <a:avLst>
              <a:gd name="adj1" fmla="val -66779"/>
              <a:gd name="adj2" fmla="val 497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04629" y="4181763"/>
            <a:ext cx="3571875" cy="1024129"/>
          </a:xfrm>
          <a:prstGeom prst="wedgeRoundRectCallout">
            <a:avLst>
              <a:gd name="adj1" fmla="val -65734"/>
              <a:gd name="adj2" fmla="val 63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Creating </a:t>
            </a:r>
            <a:r>
              <a:rPr lang="bg-BG" sz="2800" dirty="0">
                <a:solidFill>
                  <a:srgbClr val="FFFFFF"/>
                </a:solidFill>
              </a:rPr>
              <a:t>а </a:t>
            </a:r>
            <a:r>
              <a:rPr lang="en-US" sz="2800" dirty="0">
                <a:solidFill>
                  <a:srgbClr val="FFFFFF"/>
                </a:solidFill>
              </a:rPr>
              <a:t>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of 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862" y="2290476"/>
            <a:ext cx="2301545" cy="2157699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84284" y="1889620"/>
            <a:ext cx="2847975" cy="1082180"/>
          </a:xfrm>
          <a:prstGeom prst="wedgeRoundRectCallout">
            <a:avLst>
              <a:gd name="adj1" fmla="val -65257"/>
              <a:gd name="adj2" fmla="val 5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2800" dirty="0">
                <a:solidFill>
                  <a:srgbClr val="FFFFFF"/>
                </a:solidFill>
              </a:rPr>
              <a:t> (hold class data)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method to calculate the distance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/>
              <a:t> points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points </a:t>
            </a:r>
            <a:r>
              <a:rPr lang="en-US" dirty="0"/>
              <a:t>(given as two integers)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Euclidean distance </a:t>
            </a:r>
            <a:r>
              <a:rPr lang="en-US" dirty="0"/>
              <a:t>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0834" y="2476500"/>
            <a:ext cx="10541378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double CalcDistance(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p1,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p2)</a:t>
            </a:r>
          </a:p>
          <a:p>
            <a:r>
              <a:rPr lang="en-US" sz="3000" dirty="0"/>
              <a:t>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834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5571" y="4953000"/>
            <a:ext cx="130830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03412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1575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6311" y="4953000"/>
            <a:ext cx="12192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04153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23211" y="4953000"/>
            <a:ext cx="113861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-1 5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766386" y="4953000"/>
            <a:ext cx="158582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11.402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214227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have two points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057401"/>
            <a:ext cx="5029200" cy="4270898"/>
          </a:xfrm>
          <a:prstGeom prst="roundRect">
            <a:avLst>
              <a:gd name="adj" fmla="val 1279"/>
            </a:avLst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</p:spPr>
            <p:txBody>
              <a:bodyPr vert="horz" lIns="108000" tIns="36000" rIns="108000" bIns="36000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  <a:defRPr sz="3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2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Draw a right-angled triangle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Distance == side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(hypotenuse)</a:t>
                </a:r>
              </a:p>
              <a:p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+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b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</a:br>
                <a:r>
                  <a:rPr lang="en-US" sz="3200" dirty="0"/>
                  <a:t>(Pythagorean theorem)</a:t>
                </a:r>
              </a:p>
              <a:p>
                <a:r>
                  <a:rPr lang="en-US" sz="3200" dirty="0"/>
                  <a:t>Distance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  <a:blipFill>
                <a:blip r:embed="rId3"/>
                <a:stretch>
                  <a:fillRect l="-2014" t="-18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8512" y="1143000"/>
            <a:ext cx="10541378" cy="4840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7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Reads both points separately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  Point p1 = ReadPoint();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700" dirty="0"/>
              <a:t>   Point p2 = ReadPoint();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Calculate the distance between them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double distance = CalcDistance(p1, p2);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Print the distance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Console.WriteLine("Distance: {0:f3}", distance);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8512" y="914400"/>
            <a:ext cx="1054137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00" dirty="0"/>
              <a:t>static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ReadPoint</a:t>
            </a:r>
            <a:r>
              <a:rPr lang="en-US" sz="2500" dirty="0"/>
              <a:t>()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int[] pointInfo = Console.ReadLine().Split()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  .Select(int.Parse).ToArray();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500" dirty="0"/>
              <a:t>  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 = new Point();</a:t>
            </a:r>
          </a:p>
          <a:p>
            <a:pPr>
              <a:lnSpc>
                <a:spcPct val="95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  point.X</a:t>
            </a:r>
            <a:r>
              <a:rPr lang="en-US" sz="2500" dirty="0"/>
              <a:t> = pointInfo[0];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point.Y</a:t>
            </a:r>
            <a:r>
              <a:rPr lang="en-US" sz="2500" dirty="0"/>
              <a:t> = pointInfo[1];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500" dirty="0"/>
              <a:t>static double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CalcDistance</a:t>
            </a:r>
            <a:r>
              <a:rPr lang="en-US" sz="2500" dirty="0"/>
              <a:t>(Point p1, Point p2)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 deltaX = p2.X - p1.X;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int deltaY = p2.Y - p1.Y;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Math.Sqrt(deltaX * deltaX + deltaY * deltaY)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2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points and print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closest two </a:t>
            </a:r>
            <a:r>
              <a:rPr lang="en-US" sz="3200" dirty="0"/>
              <a:t>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Closest Two Points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262" y="1866900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262" y="4595037"/>
            <a:ext cx="14478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1.414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(3, 4)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(2, 5)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https://judge.softuni.bg/Contests/Practice/Index/175#4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274762" y="420195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36862" y="2261901"/>
            <a:ext cx="1676400" cy="1851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12 -30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6 18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6862" y="4595037"/>
            <a:ext cx="16764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0.000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(6, 18)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(6, 18)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522662" y="420195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99062" y="2261901"/>
            <a:ext cx="1447800" cy="1851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99062" y="4595037"/>
            <a:ext cx="14478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1.414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(1, 1)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(2, 2)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770562" y="420195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32662" y="2261900"/>
            <a:ext cx="1828800" cy="1851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-4 18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8 -7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12 -3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332662" y="4595036"/>
            <a:ext cx="18288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5.657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(8, -7)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(12, -3)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8094662" y="420195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847262" y="1866900"/>
            <a:ext cx="16383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12 5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9 18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2 -6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847262" y="4595037"/>
            <a:ext cx="16383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9.849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(-2, 3)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(2, -6)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0514012" y="4217211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350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206738"/>
            <a:ext cx="10693778" cy="43295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4000"/>
              </a:lnSpc>
            </a:pPr>
            <a:r>
              <a:rPr lang="en-US" dirty="0"/>
              <a:t>static void Main()</a:t>
            </a:r>
          </a:p>
          <a:p>
            <a:pPr>
              <a:lnSpc>
                <a:spcPct val="114000"/>
              </a:lnSpc>
            </a:pPr>
            <a:r>
              <a:rPr lang="en-US" dirty="0"/>
              <a:t>{</a:t>
            </a:r>
          </a:p>
          <a:p>
            <a:pPr>
              <a:lnSpc>
                <a:spcPct val="114000"/>
              </a:lnSpc>
            </a:pPr>
            <a:r>
              <a:rPr lang="en-US" dirty="0"/>
              <a:t>   Point[] points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ReadPoints</a:t>
            </a:r>
            <a:r>
              <a:rPr lang="en-US" dirty="0"/>
              <a:t>();</a:t>
            </a:r>
          </a:p>
          <a:p>
            <a:pPr>
              <a:lnSpc>
                <a:spcPct val="114000"/>
              </a:lnSpc>
            </a:pPr>
            <a:r>
              <a:rPr lang="en-US" dirty="0"/>
              <a:t>   Point[] closestPoints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FindClosestTwoPoints</a:t>
            </a:r>
            <a:r>
              <a:rPr lang="en-US" dirty="0"/>
              <a:t>(points);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PrintDistance</a:t>
            </a:r>
            <a:r>
              <a:rPr lang="en-US" dirty="0"/>
              <a:t>(closestPoints);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PrintPoint</a:t>
            </a:r>
            <a:r>
              <a:rPr lang="en-US" dirty="0"/>
              <a:t>(closestPoints[0]);</a:t>
            </a:r>
          </a:p>
          <a:p>
            <a:pPr>
              <a:lnSpc>
                <a:spcPct val="114000"/>
              </a:lnSpc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PrintPoint</a:t>
            </a:r>
            <a:r>
              <a:rPr lang="en-US" dirty="0"/>
              <a:t>(closestPoints[1]);</a:t>
            </a:r>
          </a:p>
          <a:p>
            <a:pPr>
              <a:lnSpc>
                <a:spcPct val="114000"/>
              </a:lnSpc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942325"/>
            <a:ext cx="10693778" cy="5229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static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Point[] ReadPoints</a:t>
            </a:r>
            <a:r>
              <a:rPr lang="en-US" sz="2800" dirty="0"/>
              <a:t>()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r>
              <a:rPr lang="en-US" sz="2800" dirty="0"/>
              <a:t> 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800" dirty="0"/>
              <a:t> = int.Parse(Console.ReadLine());</a:t>
            </a:r>
          </a:p>
          <a:p>
            <a:endParaRPr lang="en-US" sz="2800" dirty="0"/>
          </a:p>
          <a:p>
            <a:r>
              <a:rPr lang="en-US" sz="2800" dirty="0"/>
              <a:t>  Point[] points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Point[n]</a:t>
            </a:r>
            <a:r>
              <a:rPr lang="en-US" sz="2800" dirty="0"/>
              <a:t>;</a:t>
            </a:r>
          </a:p>
          <a:p>
            <a:r>
              <a:rPr lang="en-US" sz="2800" dirty="0"/>
              <a:t>  for (int i = 0; i &lt; n; i++)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 points[i]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ReadPoint</a:t>
            </a:r>
            <a:r>
              <a:rPr lang="en-US" sz="2800" dirty="0"/>
              <a:t>();</a:t>
            </a:r>
          </a:p>
          <a:p>
            <a:r>
              <a:rPr lang="en-US" sz="2800" dirty="0"/>
              <a:t>  }</a:t>
            </a:r>
          </a:p>
          <a:p>
            <a:endParaRPr lang="en-US" sz="2800" dirty="0"/>
          </a:p>
          <a:p>
            <a:r>
              <a:rPr lang="en-US" sz="2800" dirty="0"/>
              <a:t>  return points;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0039" y="1244692"/>
            <a:ext cx="11068746" cy="4470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1200"/>
              </a:spcBef>
            </a:pPr>
            <a:r>
              <a:rPr lang="en-US" sz="2800" dirty="0"/>
              <a:t>static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PrintPoint</a:t>
            </a:r>
            <a:r>
              <a:rPr lang="en-US" sz="2800" dirty="0"/>
              <a:t>(Point point)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Console.WriteLine("({0}, {1})", point.X, point.Y);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static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PrintDistance</a:t>
            </a:r>
            <a:r>
              <a:rPr lang="en-US" sz="2800" dirty="0"/>
              <a:t>(Point[] points)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14000"/>
              </a:lnSpc>
            </a:pPr>
            <a:r>
              <a:rPr lang="en-US" sz="2800" dirty="0"/>
              <a:t>  double distance = CalcDistance(points[0], points[1]);</a:t>
            </a:r>
          </a:p>
          <a:p>
            <a:pPr>
              <a:lnSpc>
                <a:spcPct val="114000"/>
              </a:lnSpc>
            </a:pPr>
            <a:r>
              <a:rPr lang="en-US" sz="2800" dirty="0"/>
              <a:t>  Console.WriteLine("{0:f3}", distance):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 (4)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289" y="1043552"/>
            <a:ext cx="10878246" cy="55499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300" dirty="0"/>
              <a:t>static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Point[] FindClosestTwoPoints</a:t>
            </a:r>
            <a:r>
              <a:rPr lang="en-US" sz="2300" dirty="0"/>
              <a:t>(Point[] points)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double minDistance = double.MaxValue;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Point[] closestTwoPoints </a:t>
            </a:r>
            <a:r>
              <a:rPr lang="en-US" sz="2300" dirty="0"/>
              <a:t>= null;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for (int p1 = 0; p1 &lt;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points.Length</a:t>
            </a:r>
            <a:r>
              <a:rPr lang="en-US" sz="2300" dirty="0"/>
              <a:t>; p1++)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for (int p2 = p1 + 1; p2 &lt;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points.Length</a:t>
            </a:r>
            <a:r>
              <a:rPr lang="en-US" sz="2300" dirty="0"/>
              <a:t>; p2++)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{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double distance =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CalcDistance(points[p1], points[p2])</a:t>
            </a:r>
            <a:r>
              <a:rPr lang="en-US" sz="2300" dirty="0"/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300" dirty="0"/>
              <a:t>      if (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distance &lt; minDistance</a:t>
            </a:r>
            <a:r>
              <a:rPr lang="en-US" sz="23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{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  minDistance = distance;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  closestTwoPoints = new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Point[]</a:t>
            </a:r>
            <a:r>
              <a:rPr lang="en-US" sz="2300" dirty="0"/>
              <a:t> {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points[p1], points[p2]</a:t>
            </a:r>
            <a:r>
              <a:rPr lang="en-US" sz="2300" dirty="0"/>
              <a:t> };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}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300" dirty="0"/>
              <a:t>    }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return </a:t>
            </a:r>
            <a:r>
              <a:rPr lang="en-US" sz="2300" dirty="0" err="1"/>
              <a:t>closestTwoPoints</a:t>
            </a:r>
            <a:r>
              <a:rPr lang="en-US" sz="23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4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12861" y="4679499"/>
            <a:ext cx="6269039" cy="16736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1312861" y="2821483"/>
            <a:ext cx="6269039" cy="176561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Classes can 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(state)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7034" y="1905000"/>
            <a:ext cx="10388978" cy="455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Rectangle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public int Top { get; set; }</a:t>
            </a:r>
          </a:p>
          <a:p>
            <a:r>
              <a:rPr lang="en-US" sz="2800" dirty="0"/>
              <a:t>  public int Left { get; set; }</a:t>
            </a:r>
          </a:p>
          <a:p>
            <a:r>
              <a:rPr lang="en-US" sz="2800" dirty="0"/>
              <a:t>  public int Width { get; set; }</a:t>
            </a:r>
          </a:p>
          <a:p>
            <a:r>
              <a:rPr lang="en-US" sz="2800" dirty="0"/>
              <a:t>  public int Height { get; set; }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 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CalcArea()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{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 return Width * Height;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011447" y="2270868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rgbClr val="FFFFFF"/>
                </a:solidFill>
              </a:rPr>
              <a:t> (properties)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07727" y="3987416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sz="2800" dirty="0">
                <a:solidFill>
                  <a:srgbClr val="FFFFFF"/>
                </a:solidFill>
              </a:rPr>
              <a:t> (methods)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065428"/>
            <a:ext cx="5257800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int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Bottom</a:t>
            </a:r>
          </a:p>
          <a:p>
            <a:r>
              <a:rPr lang="en-US" sz="2700" dirty="0"/>
              <a:t>{ </a:t>
            </a:r>
          </a:p>
          <a:p>
            <a:r>
              <a:rPr lang="en-US" sz="2700" dirty="0"/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get</a:t>
            </a:r>
          </a:p>
          <a:p>
            <a:r>
              <a:rPr lang="en-US" sz="2700" dirty="0"/>
              <a:t>  { </a:t>
            </a:r>
          </a:p>
          <a:p>
            <a:r>
              <a:rPr lang="en-US" sz="2700" dirty="0"/>
              <a:t>    return Top + Height; </a:t>
            </a:r>
          </a:p>
          <a:p>
            <a:r>
              <a:rPr lang="en-US" sz="2700" dirty="0"/>
              <a:t>  }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0612" y="1065428"/>
            <a:ext cx="5257800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int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Right</a:t>
            </a:r>
          </a:p>
          <a:p>
            <a:r>
              <a:rPr lang="en-US" sz="2700" dirty="0"/>
              <a:t>{ </a:t>
            </a:r>
          </a:p>
          <a:p>
            <a:r>
              <a:rPr lang="en-US" sz="2700" dirty="0"/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get</a:t>
            </a:r>
          </a:p>
          <a:p>
            <a:r>
              <a:rPr lang="en-US" sz="2700" dirty="0"/>
              <a:t>  { </a:t>
            </a:r>
          </a:p>
          <a:p>
            <a:r>
              <a:rPr lang="en-US" sz="2700" dirty="0"/>
              <a:t>    return Left + Width; </a:t>
            </a:r>
          </a:p>
          <a:p>
            <a:r>
              <a:rPr lang="en-US" sz="2700" dirty="0"/>
              <a:t>  }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2347" y="1639915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Calculated property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0512" y="1658965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Calculated property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0412" y="4267200"/>
            <a:ext cx="10668000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bool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IsInside(Rectangle r)</a:t>
            </a:r>
          </a:p>
          <a:p>
            <a:r>
              <a:rPr lang="en-US" sz="2700" dirty="0"/>
              <a:t>{</a:t>
            </a:r>
          </a:p>
          <a:p>
            <a:r>
              <a:rPr lang="en-US" sz="2700" dirty="0"/>
              <a:t>   return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r.Left &lt;= Left</a:t>
            </a:r>
            <a:r>
              <a:rPr lang="en-US" sz="2700" dirty="0"/>
              <a:t>) &amp;&amp;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r.Right &gt;= Right</a:t>
            </a:r>
            <a:r>
              <a:rPr lang="en-US" sz="2700" dirty="0"/>
              <a:t>) &amp;&amp;</a:t>
            </a:r>
          </a:p>
          <a:p>
            <a:r>
              <a:rPr lang="en-US" sz="2700" dirty="0"/>
              <a:t>     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r.Top &lt;= Top</a:t>
            </a:r>
            <a:r>
              <a:rPr lang="en-US" sz="2700" dirty="0"/>
              <a:t>) &amp;&amp;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r.Bottom &gt;= Bottom</a:t>
            </a:r>
            <a:r>
              <a:rPr lang="en-US" sz="2700" dirty="0"/>
              <a:t>);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5613" y="3810000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Boolean 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program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 two rectangles </a:t>
            </a:r>
            <a:r>
              <a:rPr lang="en-US" sz="3200" dirty="0"/>
              <a:t>{left, top, width, height} and print whether the first is inside the second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 Position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305050"/>
            <a:ext cx="205740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802077"/>
            <a:ext cx="1809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12887" y="3382411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63" y="2305050"/>
            <a:ext cx="26332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65862" y="2305050"/>
            <a:ext cx="219075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65862" y="3802077"/>
            <a:ext cx="2190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208837" y="3383848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63" y="2305051"/>
            <a:ext cx="26406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14" name="Text Placeholder 5"/>
          <p:cNvSpPr txBox="1">
            <a:spLocks/>
          </p:cNvSpPr>
          <p:nvPr/>
        </p:nvSpPr>
        <p:spPr>
          <a:xfrm>
            <a:off x="760412" y="4648200"/>
            <a:ext cx="10668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Rectangle r1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ReadRectangle</a:t>
            </a:r>
            <a:r>
              <a:rPr lang="en-US" sz="2700" dirty="0"/>
              <a:t>(), r2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ReadRectangle</a:t>
            </a:r>
            <a:r>
              <a:rPr lang="en-US" sz="2700" dirty="0"/>
              <a:t>();</a:t>
            </a:r>
          </a:p>
          <a:p>
            <a:r>
              <a:rPr lang="en-US" sz="2700" dirty="0"/>
              <a:t>Console.WriteLine(r1.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IsInside</a:t>
            </a:r>
            <a:r>
              <a:rPr lang="en-US" sz="2700" dirty="0"/>
              <a:t>(r2) ? "Inside" : </a:t>
            </a:r>
          </a:p>
          <a:p>
            <a:r>
              <a:rPr lang="en-US" sz="2700" dirty="0"/>
              <a:t>  "Not inside");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https://judge.softuni.bg/Contests/Practice/Index/175#5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51121"/>
            <a:ext cx="111252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Rectangle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Top</a:t>
            </a:r>
            <a:r>
              <a:rPr lang="en-US" sz="2800" dirty="0"/>
              <a:t> { get; set;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800" dirty="0"/>
              <a:t> { get; set;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800" dirty="0"/>
              <a:t> { get; set;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800" dirty="0"/>
              <a:t> { get; set; }</a:t>
            </a:r>
          </a:p>
          <a:p>
            <a:endParaRPr lang="en-US" sz="2800" dirty="0"/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800" dirty="0"/>
              <a:t>  { get { return Left + Width; }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Bottom</a:t>
            </a:r>
            <a:r>
              <a:rPr lang="en-US" sz="2800" dirty="0"/>
              <a:t> { get { return Top + Height; } }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  // continued on next slide...</a:t>
            </a:r>
          </a:p>
          <a:p>
            <a:endParaRPr lang="en-US" sz="28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70812" y="2009386"/>
            <a:ext cx="2095500" cy="703235"/>
          </a:xfrm>
          <a:prstGeom prst="wedgeRoundRectCallout">
            <a:avLst>
              <a:gd name="adj1" fmla="val -75508"/>
              <a:gd name="adj2" fmla="val 616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3352800"/>
            <a:ext cx="2819400" cy="694608"/>
          </a:xfrm>
          <a:prstGeom prst="wedgeRoundRectCallout">
            <a:avLst>
              <a:gd name="adj1" fmla="val -67715"/>
              <a:gd name="adj2" fmla="val 656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3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448672"/>
            <a:ext cx="111252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bool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</a:t>
            </a:r>
            <a:r>
              <a:rPr lang="en-US" sz="2800" dirty="0"/>
              <a:t>(Rectangle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var isInLeft = Left &gt;=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.Left;</a:t>
            </a:r>
          </a:p>
          <a:p>
            <a:r>
              <a:rPr lang="en-US" sz="2800" dirty="0"/>
              <a:t>    var isInRight = Right &lt;=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.Right;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isInsideHorizontal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isInLeft</a:t>
            </a:r>
            <a:r>
              <a:rPr lang="en-US" sz="2800" dirty="0"/>
              <a:t> &amp;&amp;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isInRight</a:t>
            </a:r>
            <a:r>
              <a:rPr lang="en-US" sz="2800" dirty="0"/>
              <a:t>;</a:t>
            </a:r>
          </a:p>
          <a:p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isInTop</a:t>
            </a:r>
            <a:r>
              <a:rPr lang="en-US" sz="2800" dirty="0"/>
              <a:t> = Top &gt;=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.Top;</a:t>
            </a:r>
          </a:p>
          <a:p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isInBottom</a:t>
            </a:r>
            <a:r>
              <a:rPr lang="en-US" sz="2800" dirty="0"/>
              <a:t> = Bottom &lt;=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.Bottom;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isInsideVertical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isInTop</a:t>
            </a:r>
            <a:r>
              <a:rPr lang="en-US" sz="2800" dirty="0"/>
              <a:t> &amp;&amp;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isInBottom</a:t>
            </a:r>
            <a:r>
              <a:rPr lang="en-US" sz="2800" dirty="0"/>
              <a:t>;</a:t>
            </a:r>
          </a:p>
          <a:p>
            <a:r>
              <a:rPr lang="en-US" sz="2800" dirty="0"/>
              <a:t>   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isInsideHorizontal</a:t>
            </a:r>
            <a:r>
              <a:rPr lang="en-US" sz="2800" dirty="0"/>
              <a:t> &amp;&amp;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isInsideVertical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263" y="1219200"/>
            <a:ext cx="2323749" cy="1828799"/>
          </a:xfrm>
          <a:prstGeom prst="roundRect">
            <a:avLst>
              <a:gd name="adj" fmla="val 1684"/>
            </a:avLst>
          </a:prstGeom>
        </p:spPr>
      </p:pic>
    </p:spTree>
    <p:extLst>
      <p:ext uri="{BB962C8B-B14F-4D97-AF65-F5344CB8AC3E}">
        <p14:creationId xmlns:p14="http://schemas.microsoft.com/office/powerpoint/2010/main" val="26321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140688"/>
            <a:ext cx="11125200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public static Rectangle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ReadRectangle</a:t>
            </a:r>
            <a:r>
              <a:rPr lang="en-US" sz="2600" dirty="0"/>
              <a:t>()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var size = Console.ReadLine().Split().Select(int.Parse);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  Rectangle rectangle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Rectangle()</a:t>
            </a:r>
          </a:p>
          <a:p>
            <a:r>
              <a:rPr lang="en-US" sz="2600" dirty="0"/>
              <a:t>  {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/>
              <a:t> = sizes.First(),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Top</a:t>
            </a:r>
            <a:r>
              <a:rPr lang="en-US" sz="2600" dirty="0"/>
              <a:t> = sizes.Skip(1).First(),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600" dirty="0"/>
              <a:t> = sizes.Skip(2).First(),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600" dirty="0"/>
              <a:t> = sizes.Skip(3).First()</a:t>
            </a:r>
          </a:p>
          <a:p>
            <a:r>
              <a:rPr lang="en-US" sz="2600" dirty="0"/>
              <a:t>  };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  return rectangle;</a:t>
            </a:r>
          </a:p>
          <a:p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1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4849906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884" y="5782264"/>
            <a:ext cx="11940328" cy="630869"/>
          </a:xfrm>
        </p:spPr>
        <p:txBody>
          <a:bodyPr/>
          <a:lstStyle/>
          <a:p>
            <a:r>
              <a:rPr lang="en-US" sz="3600" dirty="0"/>
              <a:t>What is an Object? What is a Class? How to Use Them?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1557415"/>
            <a:ext cx="3710728" cy="28769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783078"/>
            <a:ext cx="1984674" cy="3788922"/>
          </a:xfrm>
          <a:prstGeom prst="roundRect">
            <a:avLst>
              <a:gd name="adj" fmla="val 3116"/>
            </a:avLst>
          </a:prstGeom>
          <a:effectLst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812" y="1143000"/>
            <a:ext cx="2089682" cy="2538704"/>
          </a:xfrm>
          <a:prstGeom prst="roundRect">
            <a:avLst>
              <a:gd name="adj" fmla="val 5851"/>
            </a:avLst>
          </a:prstGeom>
          <a:effectLst>
            <a:softEdge rad="3175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1271" t="4971" r="62129"/>
          <a:stretch/>
        </p:blipFill>
        <p:spPr>
          <a:xfrm>
            <a:off x="9595783" y="1522225"/>
            <a:ext cx="1752600" cy="3964175"/>
          </a:xfrm>
          <a:prstGeom prst="roundRect">
            <a:avLst>
              <a:gd name="adj" fmla="val 958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Sale</a:t>
            </a:r>
            <a:r>
              <a:rPr lang="en-US" dirty="0"/>
              <a:t> holding the following data: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product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price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quantity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sales </a:t>
            </a:r>
            <a:r>
              <a:rPr lang="en-US" dirty="0"/>
              <a:t>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sales by town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000" y="3124200"/>
            <a:ext cx="4821212" cy="28661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beer 1.20 160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chocolate 2.35 86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coffee 0.40 853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apple 0.86 75.44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beer 1.10 88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https://judge.softuni.bg/Contests/Practice/Index/175#6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5616" y="4495800"/>
            <a:ext cx="3651196" cy="14945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-&gt; 96.80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-&gt; 533.20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-&gt; 266.98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05599" y="505255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51812" y="3124200"/>
            <a:ext cx="2816198" cy="1065862"/>
          </a:xfrm>
          <a:prstGeom prst="wedgeRoundRectCallout">
            <a:avLst>
              <a:gd name="adj1" fmla="val -66816"/>
              <a:gd name="adj2" fmla="val 649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Order the results by town 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6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834" y="1044720"/>
            <a:ext cx="10877156" cy="5500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class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Sale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string Town { get; set; }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add the other fields …</a:t>
            </a:r>
          </a:p>
          <a:p>
            <a:r>
              <a:rPr lang="en-US" sz="2600" dirty="0"/>
              <a:t>  public decimal Quantity { get; set; }</a:t>
            </a:r>
          </a:p>
          <a:p>
            <a:r>
              <a:rPr lang="en-US" sz="26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static Sale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ReadSale</a:t>
            </a:r>
            <a:r>
              <a:rPr lang="en-US" sz="2600" dirty="0"/>
              <a:t>()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string[] items = Console.ReadLine().Split();</a:t>
            </a:r>
          </a:p>
          <a:p>
            <a:r>
              <a:rPr lang="en-US" sz="2600" dirty="0"/>
              <a:t>  return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Sale</a:t>
            </a:r>
            <a:r>
              <a:rPr lang="en-US" sz="2600" dirty="0"/>
              <a:t>() {</a:t>
            </a:r>
          </a:p>
          <a:p>
            <a:r>
              <a:rPr lang="en-US" sz="2600" dirty="0"/>
              <a:t>    Town = items[0],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2600" dirty="0"/>
              <a:t>, Quantity = decimal.Parse(items[3])</a:t>
            </a:r>
          </a:p>
          <a:p>
            <a:r>
              <a:rPr lang="en-US" sz="2600" dirty="0"/>
              <a:t>  };</a:t>
            </a:r>
          </a:p>
          <a:p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7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2" y="1100136"/>
            <a:ext cx="10944000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static Sale[]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ReadSales</a:t>
            </a:r>
            <a:r>
              <a:rPr lang="en-US" dirty="0"/>
              <a:t>()</a:t>
            </a:r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/>
              <a:t>  int n = int.Parse(Console.ReadLine());</a:t>
            </a:r>
          </a:p>
          <a:p>
            <a:pPr>
              <a:lnSpc>
                <a:spcPct val="95000"/>
              </a:lnSpc>
            </a:pPr>
            <a:r>
              <a:rPr lang="en-US" dirty="0"/>
              <a:t>  Sale[] sales = new Sale[n];</a:t>
            </a:r>
          </a:p>
          <a:p>
            <a:pPr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TODO: read the sales …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</a:p>
          <a:p>
            <a:pPr>
              <a:lnSpc>
                <a:spcPct val="95000"/>
              </a:lnSpc>
            </a:pPr>
            <a:r>
              <a:rPr lang="en-US" dirty="0"/>
              <a:t>…</a:t>
            </a:r>
          </a:p>
          <a:p>
            <a:pPr>
              <a:lnSpc>
                <a:spcPct val="95000"/>
              </a:lnSpc>
            </a:pPr>
            <a:r>
              <a:rPr lang="en-US" dirty="0"/>
              <a:t>Sale[] sales = ReadSales();</a:t>
            </a:r>
          </a:p>
          <a:p>
            <a:pPr>
              <a:lnSpc>
                <a:spcPct val="95000"/>
              </a:lnSpc>
            </a:pPr>
            <a:r>
              <a:rPr lang="en-US" dirty="0"/>
              <a:t>var towns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s.Town).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dirty="0"/>
              <a:t>().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dirty="0"/>
              <a:t>(t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t);</a:t>
            </a:r>
          </a:p>
          <a:p>
            <a:pPr>
              <a:lnSpc>
                <a:spcPct val="95000"/>
              </a:lnSpc>
            </a:pPr>
            <a:r>
              <a:rPr lang="en-US" dirty="0"/>
              <a:t>foreach (string town in towns)</a:t>
            </a:r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/>
              <a:t>  var salesByTown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dirty="0"/>
              <a:t>(s =&gt; s.Town == town)</a:t>
            </a:r>
          </a:p>
          <a:p>
            <a:pPr>
              <a:lnSpc>
                <a:spcPct val="95000"/>
              </a:lnSpc>
            </a:pPr>
            <a:r>
              <a:rPr lang="en-US" dirty="0"/>
              <a:t>    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 =&gt; s.Price * s.Quantity);</a:t>
            </a:r>
          </a:p>
          <a:p>
            <a:pPr>
              <a:lnSpc>
                <a:spcPct val="95000"/>
              </a:lnSpc>
            </a:pPr>
            <a:r>
              <a:rPr lang="en-US" dirty="0"/>
              <a:t>  Console.WriteLine("{0} -&gt; {1:f2}", town, salesByTown.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());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  <a:endParaRPr lang="en-US" sz="25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99187" y="2362200"/>
            <a:ext cx="4953000" cy="1447800"/>
          </a:xfrm>
          <a:prstGeom prst="wedgeRoundRectCallout">
            <a:avLst>
              <a:gd name="adj1" fmla="val -62806"/>
              <a:gd name="adj2" fmla="val 582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you make this faster 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&lt;string,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decimal&gt;</a:t>
            </a:r>
            <a:r>
              <a:rPr lang="en-US" sz="2800" noProof="1">
                <a:solidFill>
                  <a:srgbClr val="FFFFFF"/>
                </a:solidFill>
              </a:rPr>
              <a:t>?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1426489"/>
            <a:ext cx="3352800" cy="314325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12" y="712046"/>
            <a:ext cx="2667000" cy="409686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000" dirty="0"/>
              <a:t> holds a set of named values</a:t>
            </a:r>
          </a:p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sz="3000" dirty="0"/>
              <a:t>define templates for object (data + actions)</a:t>
            </a:r>
          </a:p>
          <a:p>
            <a:pPr>
              <a:lnSpc>
                <a:spcPct val="95000"/>
              </a:lnSpc>
            </a:pPr>
            <a:r>
              <a:rPr lang="en-US" sz="3000" dirty="0"/>
              <a:t>Creating and using objects:</a:t>
            </a:r>
            <a:endParaRPr lang="bg-BG" sz="3000" dirty="0"/>
          </a:p>
          <a:p>
            <a:pPr>
              <a:lnSpc>
                <a:spcPct val="95000"/>
              </a:lnSpc>
            </a:pPr>
            <a:endParaRPr lang="en-US" sz="30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Defining and using classes:</a:t>
            </a:r>
            <a:endParaRPr lang="bg-BG" sz="3000" dirty="0"/>
          </a:p>
          <a:p>
            <a:pPr>
              <a:lnSpc>
                <a:spcPct val="95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35A8D1B-3300-4546-B86A-623E55318B43}"/>
              </a:ext>
            </a:extLst>
          </p:cNvPr>
          <p:cNvSpPr txBox="1">
            <a:spLocks/>
          </p:cNvSpPr>
          <p:nvPr/>
        </p:nvSpPr>
        <p:spPr>
          <a:xfrm>
            <a:off x="608012" y="2895600"/>
            <a:ext cx="730008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DateTime d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 dirty="0"/>
              <a:t> DateTime(1980, 6, 14);</a:t>
            </a:r>
          </a:p>
          <a:p>
            <a:r>
              <a:rPr lang="en-US" sz="2600" dirty="0"/>
              <a:t>Console.WriteLine(d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/>
              <a:t>Year);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474E016-FA8C-4CD9-B8A9-EC0BAAB17906}"/>
              </a:ext>
            </a:extLst>
          </p:cNvPr>
          <p:cNvSpPr txBox="1">
            <a:spLocks/>
          </p:cNvSpPr>
          <p:nvPr/>
        </p:nvSpPr>
        <p:spPr>
          <a:xfrm>
            <a:off x="636756" y="4561278"/>
            <a:ext cx="55626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class Point </a:t>
            </a:r>
            <a:r>
              <a:rPr lang="en-US" noProof="1"/>
              <a:t>{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noProof="1"/>
              <a:t> { get; set; }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noProof="1"/>
              <a:t>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6014345-9138-4CB3-934C-8DB7AD5475CE}"/>
              </a:ext>
            </a:extLst>
          </p:cNvPr>
          <p:cNvSpPr txBox="1">
            <a:spLocks/>
          </p:cNvSpPr>
          <p:nvPr/>
        </p:nvSpPr>
        <p:spPr>
          <a:xfrm>
            <a:off x="6551612" y="4561278"/>
            <a:ext cx="4642783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p1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Point</a:t>
            </a:r>
            <a:r>
              <a:rPr lang="en-US" noProof="1"/>
              <a:t>()</a:t>
            </a:r>
            <a:br>
              <a:rPr lang="en-US" noProof="1"/>
            </a:br>
            <a:r>
              <a:rPr lang="en-US" noProof="1"/>
              <a:t>{ X = 5, Y = -2 };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p2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Point</a:t>
            </a:r>
            <a:r>
              <a:rPr lang="en-US" noProof="1"/>
              <a:t>()</a:t>
            </a:r>
            <a:br>
              <a:rPr lang="en-US" noProof="1"/>
            </a:br>
            <a:r>
              <a:rPr lang="en-US" noProof="1"/>
              <a:t>{ X = -8, Y = 11 };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Objects &amp;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88343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54380" y="2757325"/>
            <a:ext cx="2514601" cy="1977952"/>
            <a:chOff x="9294811" y="2136848"/>
            <a:chExt cx="2133601" cy="197795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Birthday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294811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6012" y="2505364"/>
            <a:ext cx="2424752" cy="578882"/>
          </a:xfrm>
          <a:prstGeom prst="wedgeRoundRectCallout">
            <a:avLst>
              <a:gd name="adj1" fmla="val -70343"/>
              <a:gd name="adj2" fmla="val 448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49982" y="3429000"/>
            <a:ext cx="2119952" cy="1143000"/>
          </a:xfrm>
          <a:prstGeom prst="wedgeRoundRectCallout">
            <a:avLst>
              <a:gd name="adj1" fmla="val -87113"/>
              <a:gd name="adj2" fmla="val -2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properties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4" y="5769592"/>
            <a:ext cx="10820398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birthday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Day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27, Month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11, Year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1996 };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601802" y="4434360"/>
            <a:ext cx="3627411" cy="1091871"/>
          </a:xfrm>
          <a:prstGeom prst="wedgeRoundRectCallout">
            <a:avLst>
              <a:gd name="adj1" fmla="val -76020"/>
              <a:gd name="adj2" fmla="val 75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>
                <a:solidFill>
                  <a:srgbClr val="FFFFFF"/>
                </a:solidFill>
              </a:rPr>
              <a:t> operator creates a new object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53441" y="2623666"/>
            <a:ext cx="4885070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DateTime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2017, 6, 19);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68061" y="815026"/>
            <a:ext cx="2603389" cy="1517357"/>
          </a:xfrm>
          <a:prstGeom prst="wedgeRoundRectCallout">
            <a:avLst>
              <a:gd name="adj1" fmla="val -44332"/>
              <a:gd name="adj2" fmla="val 779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Create a new object of type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dirty="0"/>
              <a:t>provide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(properties, attributes),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AddDays(count)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One class may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04012" y="1143000"/>
            <a:ext cx="2971800" cy="2373076"/>
            <a:chOff x="9294812" y="1741724"/>
            <a:chExt cx="2133600" cy="237307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6764" y="2186546"/>
            <a:ext cx="2375848" cy="3256704"/>
            <a:chOff x="455612" y="2077297"/>
            <a:chExt cx="2375848" cy="32567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DateTime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0353" y="4681249"/>
            <a:ext cx="2293059" cy="1033751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4012" y="3893024"/>
            <a:ext cx="2971800" cy="2373076"/>
            <a:chOff x="9294812" y="1741724"/>
            <a:chExt cx="2133600" cy="237307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14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1995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80611" y="12055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9980611" y="24247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80611" y="40175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980611" y="52367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4" y="12440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4012" y="30334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20353" y="1938049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20353" y="3081049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3000" dirty="0">
                <a:solidFill>
                  <a:srgbClr val="FFFFFF"/>
                </a:solidFill>
              </a:rPr>
              <a:t> 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012" y="1060125"/>
            <a:ext cx="10682400" cy="541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peterBirthday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(1996, 11, 27);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(1995, 6, 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birth date: {0:d-MMM-yyyy}",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peterBirthday);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27-Nov-1996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Console.WriteLine("Maria's birth date: 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14-Jun-1995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mariaAfter18Months = mariaBirthday.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AddMonths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(18);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after 18 months: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mariaAfter18Months);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14-Dec-1996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ageDiff = peterBirthday.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(mariaBirthday);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older than Peter by: {0} days",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ageDiff.Days);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532 days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 </a:t>
            </a:r>
            <a:r>
              <a:rPr lang="en-US" dirty="0"/>
              <a:t>in format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175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18-04-2016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42078" y="2642139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Monday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76730" y="274472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95293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27-11-199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92196" y="2642139"/>
            <a:ext cx="205482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Wednesday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826848" y="274472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012" y="3581400"/>
            <a:ext cx="10682400" cy="2386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dateAsText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date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dateAsText,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d-M-yyyy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CultureInfo.InvariantCulture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DayOfWeek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https://judge.softuni.bg/Contests/Practice/Index/175#0</a:t>
            </a:r>
            <a:endParaRPr 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895780" y="4369648"/>
            <a:ext cx="3429000" cy="1519088"/>
          </a:xfrm>
          <a:prstGeom prst="wedgeRoundRectCallout">
            <a:avLst>
              <a:gd name="adj1" fmla="val -68841"/>
              <a:gd name="adj2" fmla="val -34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ParseExact(…)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needs a format string + culture (locale)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1733</TotalTime>
  <Words>3354</Words>
  <Application>Microsoft Office PowerPoint</Application>
  <PresentationFormat>Custom</PresentationFormat>
  <Paragraphs>600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Consolas</vt:lpstr>
      <vt:lpstr>Wingdings</vt:lpstr>
      <vt:lpstr>Wingdings 2</vt:lpstr>
      <vt:lpstr>SoftUni 16x9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Classes vs. Objects</vt:lpstr>
      <vt:lpstr>Objects and Classes – Example</vt:lpstr>
      <vt:lpstr>Problem: Day of Week</vt:lpstr>
      <vt:lpstr>Using the Built-in API Classes</vt:lpstr>
      <vt:lpstr>Built-in API Classes in .NET Framework</vt:lpstr>
      <vt:lpstr>Built-in .NET Classes – Examples</vt:lpstr>
      <vt:lpstr>Problem: Randomize Words</vt:lpstr>
      <vt:lpstr>Solution: Randomize Words</vt:lpstr>
      <vt:lpstr>Problem: Big Factorial</vt:lpstr>
      <vt:lpstr>Solution: Big Factorial</vt:lpstr>
      <vt:lpstr>Using the Built-in .NET Classes</vt:lpstr>
      <vt:lpstr>NuGet: The .NET Package Manager</vt:lpstr>
      <vt:lpstr>What is NuGet?</vt:lpstr>
      <vt:lpstr>Create a New Windows Forms Project</vt:lpstr>
      <vt:lpstr>Install the NuGet Package "Nakov.TurtleGraphics"</vt:lpstr>
      <vt:lpstr>Design Turtle Graphics App</vt:lpstr>
      <vt:lpstr>Defining Simple Classes</vt:lpstr>
      <vt:lpstr>Defining Simple Classes</vt:lpstr>
      <vt:lpstr>Problem: Distance between Points</vt:lpstr>
      <vt:lpstr>Solution: Distance between Points</vt:lpstr>
      <vt:lpstr>Solution: Distance between Points</vt:lpstr>
      <vt:lpstr>Solution: Distance between Points(2)</vt:lpstr>
      <vt:lpstr>Problem: Closest Two Points</vt:lpstr>
      <vt:lpstr>Solution: Closest Two Points</vt:lpstr>
      <vt:lpstr>Solution: Closest Two Points (2)</vt:lpstr>
      <vt:lpstr>Solution: Closest Two Points (3)</vt:lpstr>
      <vt:lpstr>Solution: Closest Two Points (4)</vt:lpstr>
      <vt:lpstr>Class Operations</vt:lpstr>
      <vt:lpstr>Class Operations (2)</vt:lpstr>
      <vt:lpstr>Problem: Rectangle Position</vt:lpstr>
      <vt:lpstr>Solution: Rectangle Position</vt:lpstr>
      <vt:lpstr>Solution: Rectangle Position (2)</vt:lpstr>
      <vt:lpstr>Solution: Rectangle Position (3)</vt:lpstr>
      <vt:lpstr>Problem: Sales Report</vt:lpstr>
      <vt:lpstr>Solution: Sales Report</vt:lpstr>
      <vt:lpstr>Solution: Sales Report (2)</vt:lpstr>
      <vt:lpstr>Defining Simple Classes</vt:lpstr>
      <vt:lpstr>Summary</vt:lpstr>
      <vt:lpstr>Programming Fundamentals – Objects &amp; Classes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Objects-and-Classes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139</cp:revision>
  <dcterms:created xsi:type="dcterms:W3CDTF">2014-01-02T17:00:34Z</dcterms:created>
  <dcterms:modified xsi:type="dcterms:W3CDTF">2018-02-14T11:16:14Z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