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HelveticaNeue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7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457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914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1371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18288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22860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2743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3200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3657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Фото - вертикально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idx="2" type="pic"/>
          </p:nvPr>
        </p:nvSpPr>
        <p:spPr>
          <a:xfrm>
            <a:off x="1143000" y="0"/>
            <a:ext cx="2893218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4250530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377405" y="1896846"/>
            <a:ext cx="3536157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pic"/>
          </p:nvPr>
        </p:nvSpPr>
        <p:spPr>
          <a:xfrm>
            <a:off x="4572398" y="0"/>
            <a:ext cx="3429001" cy="25650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Shape 62"/>
          <p:cNvSpPr/>
          <p:nvPr>
            <p:ph idx="3" type="pic"/>
          </p:nvPr>
        </p:nvSpPr>
        <p:spPr>
          <a:xfrm>
            <a:off x="4572000" y="2585143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Shape 63"/>
          <p:cNvSpPr/>
          <p:nvPr>
            <p:ph idx="4" type="pic"/>
          </p:nvPr>
        </p:nvSpPr>
        <p:spPr>
          <a:xfrm>
            <a:off x="1143000" y="0"/>
            <a:ext cx="3411141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390798" y="1245691"/>
            <a:ext cx="6362304" cy="2757488"/>
          </a:xfrm>
          <a:custGeom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611808" y="1533673"/>
            <a:ext cx="5920384" cy="1333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1357312" y="4107655"/>
            <a:ext cx="6429375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3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Цитата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4250530" y="1393030"/>
            <a:ext cx="3536157" cy="1902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1143000" y="0"/>
            <a:ext cx="2893218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3" type="body"/>
          </p:nvPr>
        </p:nvSpPr>
        <p:spPr>
          <a:xfrm>
            <a:off x="4250530" y="4086323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pic"/>
          </p:nvPr>
        </p:nvSpPr>
        <p:spPr>
          <a:xfrm>
            <a:off x="1143000" y="0"/>
            <a:ext cx="6858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устой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571172" y="4572010"/>
            <a:ext cx="571201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Shape 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5" y="4636176"/>
            <a:ext cx="413780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/>
          <p:nvPr/>
        </p:nvSpPr>
        <p:spPr>
          <a:xfrm>
            <a:off x="571175" y="0"/>
            <a:ext cx="571200" cy="1902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Заголовок и подзаголовок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idx="2" type="pic"/>
          </p:nvPr>
        </p:nvSpPr>
        <p:spPr>
          <a:xfrm>
            <a:off x="1143000" y="0"/>
            <a:ext cx="6858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Shape 29"/>
          <p:cNvCxnSpPr/>
          <p:nvPr>
            <p:ph idx="1" type="body"/>
          </p:nvPr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3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7558478" y="221009"/>
            <a:ext cx="212578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357312" y="2129730"/>
            <a:ext cx="6429375" cy="23842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Shape 52"/>
          <p:cNvSpPr/>
          <p:nvPr>
            <p:ph idx="2" type="pic"/>
          </p:nvPr>
        </p:nvSpPr>
        <p:spPr>
          <a:xfrm>
            <a:off x="4893467" y="810368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1357312" y="810368"/>
            <a:ext cx="332184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1357312" y="1446608"/>
            <a:ext cx="332184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8905" lvl="0" marL="222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28905" lvl="1" marL="6667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28905" lvl="2" marL="1111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28905" lvl="3" marL="15557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28905" lvl="4" marL="2000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 flipH="1" rot="10800000">
            <a:off x="1357312" y="523736"/>
            <a:ext cx="6429375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" name="Shape 7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P.png" id="87" name="Shape 8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47" r="337" t="0"/>
          <a:stretch/>
        </p:blipFill>
        <p:spPr>
          <a:xfrm>
            <a:off x="785716" y="1173342"/>
            <a:ext cx="2667899" cy="26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type="title"/>
          </p:nvPr>
        </p:nvSpPr>
        <p:spPr>
          <a:xfrm>
            <a:off x="3929400" y="12187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PHP Уровень </a:t>
            </a:r>
            <a:r>
              <a:rPr lang="en-US" sz="1600">
                <a:solidFill>
                  <a:srgbClr val="BDC2CA"/>
                </a:solidFill>
              </a:rPr>
              <a:t>2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947258" y="1531398"/>
            <a:ext cx="3266699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venir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lang="en-US" sz="2000">
                <a:solidFill>
                  <a:srgbClr val="4C5D6E"/>
                </a:solidFill>
              </a:rPr>
              <a:t>5</a:t>
            </a:r>
          </a:p>
        </p:txBody>
      </p:sp>
      <p:sp>
        <p:nvSpPr>
          <p:cNvPr id="90" name="Shape 90"/>
          <p:cNvSpPr/>
          <p:nvPr/>
        </p:nvSpPr>
        <p:spPr>
          <a:xfrm>
            <a:off x="3947250" y="2133775"/>
            <a:ext cx="4254600" cy="17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Парадигма MVC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Парадигма MVC. Модель.</a:t>
            </a:r>
          </a:p>
        </p:txBody>
      </p:sp>
      <p:sp>
        <p:nvSpPr>
          <p:cNvPr id="156" name="Shape 156"/>
          <p:cNvSpPr/>
          <p:nvPr/>
        </p:nvSpPr>
        <p:spPr>
          <a:xfrm>
            <a:off x="3023975" y="6270372"/>
            <a:ext cx="587400" cy="5876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57" name="Shape 15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3023977" y="6270362"/>
            <a:ext cx="587400" cy="587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vc-schema" id="158" name="Shape 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6023" y="1995845"/>
            <a:ext cx="3594900" cy="18848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/>
          <p:nvPr/>
        </p:nvSpPr>
        <p:spPr>
          <a:xfrm>
            <a:off x="1149833" y="2072587"/>
            <a:ext cx="1053899" cy="6270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9F9F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Парадигма MVC. Точка входа.</a:t>
            </a:r>
          </a:p>
        </p:txBody>
      </p:sp>
      <p:sp>
        <p:nvSpPr>
          <p:cNvPr id="165" name="Shape 165"/>
          <p:cNvSpPr/>
          <p:nvPr/>
        </p:nvSpPr>
        <p:spPr>
          <a:xfrm>
            <a:off x="3023975" y="6270372"/>
            <a:ext cx="587400" cy="5876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66" name="Shape 16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3023977" y="6270362"/>
            <a:ext cx="587400" cy="58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>
            <a:off x="1136025" y="1944350"/>
            <a:ext cx="6854400" cy="26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3333"/>
                </a:solidFill>
              </a:rPr>
              <a:t>Одной из важных вещей в MVC является </a:t>
            </a:r>
            <a:r>
              <a:rPr b="1" lang="en-US" sz="1600">
                <a:solidFill>
                  <a:srgbClr val="333333"/>
                </a:solidFill>
              </a:rPr>
              <a:t>единая точка входа</a:t>
            </a:r>
            <a:r>
              <a:rPr lang="en-US" sz="1600">
                <a:solidFill>
                  <a:srgbClr val="333333"/>
                </a:solidFill>
              </a:rPr>
              <a:t> в приложение вместо кучи PHP-файлов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9F9FB"/>
                </a:solidFill>
              </a:rPr>
              <a:t>Архитектура системы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Наименование директорий</a:t>
            </a:r>
          </a:p>
        </p:txBody>
      </p:sp>
      <p:sp>
        <p:nvSpPr>
          <p:cNvPr id="178" name="Shape 178"/>
          <p:cNvSpPr/>
          <p:nvPr/>
        </p:nvSpPr>
        <p:spPr>
          <a:xfrm>
            <a:off x="3023975" y="6270372"/>
            <a:ext cx="587400" cy="5876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79" name="Shape 17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3023977" y="6270362"/>
            <a:ext cx="587400" cy="58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/>
          <p:nvPr/>
        </p:nvSpPr>
        <p:spPr>
          <a:xfrm>
            <a:off x="1136025" y="1944350"/>
            <a:ext cx="6854400" cy="26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302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b="1" lang="en-US" sz="1600">
                <a:solidFill>
                  <a:srgbClr val="333333"/>
                </a:solidFill>
              </a:rPr>
              <a:t>configuration</a:t>
            </a:r>
            <a:r>
              <a:rPr lang="en-US" sz="1600">
                <a:solidFill>
                  <a:srgbClr val="333333"/>
                </a:solidFill>
              </a:rPr>
              <a:t> – директория файлов конфигурации</a:t>
            </a:r>
          </a:p>
          <a:p>
            <a:pPr indent="-3302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b="1" lang="en-US" sz="1600">
                <a:solidFill>
                  <a:srgbClr val="333333"/>
                </a:solidFill>
              </a:rPr>
              <a:t>controller</a:t>
            </a:r>
            <a:r>
              <a:rPr lang="en-US" sz="1600">
                <a:solidFill>
                  <a:srgbClr val="333333"/>
                </a:solidFill>
              </a:rPr>
              <a:t> – директория прикладных контроллеров</a:t>
            </a:r>
          </a:p>
          <a:p>
            <a:pPr indent="-3302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b="1" lang="en-US" sz="1600">
                <a:solidFill>
                  <a:srgbClr val="333333"/>
                </a:solidFill>
              </a:rPr>
              <a:t>data</a:t>
            </a:r>
            <a:r>
              <a:rPr lang="en-US" sz="1600">
                <a:solidFill>
                  <a:srgbClr val="333333"/>
                </a:solidFill>
              </a:rPr>
              <a:t> – директория хранения дампов</a:t>
            </a:r>
          </a:p>
          <a:p>
            <a:pPr indent="-3302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b="1" lang="en-US" sz="1600">
                <a:solidFill>
                  <a:srgbClr val="333333"/>
                </a:solidFill>
              </a:rPr>
              <a:t>lib</a:t>
            </a:r>
            <a:r>
              <a:rPr lang="en-US" sz="1600">
                <a:solidFill>
                  <a:srgbClr val="333333"/>
                </a:solidFill>
              </a:rPr>
              <a:t> – подключаемые библиотеки и основные контроллеры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Наименование директорий</a:t>
            </a:r>
          </a:p>
        </p:txBody>
      </p:sp>
      <p:sp>
        <p:nvSpPr>
          <p:cNvPr id="186" name="Shape 186"/>
          <p:cNvSpPr/>
          <p:nvPr/>
        </p:nvSpPr>
        <p:spPr>
          <a:xfrm>
            <a:off x="3023975" y="6270372"/>
            <a:ext cx="587400" cy="5876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87" name="Shape 18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3023977" y="6270362"/>
            <a:ext cx="587400" cy="58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/>
          <p:nvPr/>
        </p:nvSpPr>
        <p:spPr>
          <a:xfrm>
            <a:off x="1136025" y="1944350"/>
            <a:ext cx="6854400" cy="26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302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b="1" lang="en-US" sz="1600">
                <a:solidFill>
                  <a:srgbClr val="333333"/>
                </a:solidFill>
              </a:rPr>
              <a:t>logs</a:t>
            </a:r>
            <a:r>
              <a:rPr lang="en-US" sz="1600">
                <a:solidFill>
                  <a:srgbClr val="333333"/>
                </a:solidFill>
              </a:rPr>
              <a:t> – директория логов</a:t>
            </a:r>
          </a:p>
          <a:p>
            <a:pPr indent="-3302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b="1" lang="en-US" sz="1600">
                <a:solidFill>
                  <a:srgbClr val="333333"/>
                </a:solidFill>
              </a:rPr>
              <a:t>public</a:t>
            </a:r>
            <a:r>
              <a:rPr lang="en-US" sz="1600">
                <a:solidFill>
                  <a:srgbClr val="333333"/>
                </a:solidFill>
              </a:rPr>
              <a:t> – директория, на которую смотрит веб-сервер</a:t>
            </a:r>
          </a:p>
          <a:p>
            <a:pPr indent="-3302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b="1" lang="en-US" sz="1600">
                <a:solidFill>
                  <a:srgbClr val="333333"/>
                </a:solidFill>
              </a:rPr>
              <a:t>templates</a:t>
            </a:r>
            <a:r>
              <a:rPr lang="en-US" sz="1600">
                <a:solidFill>
                  <a:srgbClr val="333333"/>
                </a:solidFill>
              </a:rPr>
              <a:t> – директория Twig-шаблонов</a:t>
            </a:r>
          </a:p>
          <a:p>
            <a:pPr indent="-3302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b="1" lang="en-US" sz="1600">
                <a:solidFill>
                  <a:srgbClr val="333333"/>
                </a:solidFill>
              </a:rPr>
              <a:t>tests</a:t>
            </a:r>
            <a:r>
              <a:rPr lang="en-US" sz="1600">
                <a:solidFill>
                  <a:srgbClr val="333333"/>
                </a:solidFill>
              </a:rPr>
              <a:t> – директория с тестами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URL формируется из 3 частей по шаблону:</a:t>
            </a:r>
          </a:p>
        </p:txBody>
      </p:sp>
      <p:sp>
        <p:nvSpPr>
          <p:cNvPr id="194" name="Shape 194"/>
          <p:cNvSpPr/>
          <p:nvPr/>
        </p:nvSpPr>
        <p:spPr>
          <a:xfrm>
            <a:off x="3023975" y="6270372"/>
            <a:ext cx="587400" cy="5876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5" name="Shape 19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3023977" y="6270362"/>
            <a:ext cx="587400" cy="58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/>
          <p:nvPr/>
        </p:nvSpPr>
        <p:spPr>
          <a:xfrm>
            <a:off x="1136025" y="1944350"/>
            <a:ext cx="6854400" cy="26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302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AutoNum type="arabicPeriod"/>
            </a:pPr>
            <a:r>
              <a:rPr lang="en-US" sz="1600">
                <a:solidFill>
                  <a:srgbClr val="333333"/>
                </a:solidFill>
              </a:rPr>
              <a:t>Контроллер</a:t>
            </a:r>
          </a:p>
          <a:p>
            <a:pPr indent="-3302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AutoNum type="arabicPeriod"/>
            </a:pPr>
            <a:r>
              <a:rPr lang="en-US" sz="1600">
                <a:solidFill>
                  <a:srgbClr val="333333"/>
                </a:solidFill>
              </a:rPr>
              <a:t>Действие</a:t>
            </a:r>
          </a:p>
          <a:p>
            <a:pPr indent="-3302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AutoNum type="arabicPeriod"/>
            </a:pPr>
            <a:r>
              <a:rPr lang="en-US" sz="1600">
                <a:solidFill>
                  <a:srgbClr val="333333"/>
                </a:solidFill>
              </a:rPr>
              <a:t>Параметр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Структура БД</a:t>
            </a:r>
          </a:p>
        </p:txBody>
      </p:sp>
      <p:sp>
        <p:nvSpPr>
          <p:cNvPr id="202" name="Shape 202"/>
          <p:cNvSpPr/>
          <p:nvPr/>
        </p:nvSpPr>
        <p:spPr>
          <a:xfrm>
            <a:off x="3023975" y="6270372"/>
            <a:ext cx="587400" cy="5876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03" name="Shape 20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3023977" y="6270362"/>
            <a:ext cx="587400" cy="5876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/>
          <p:nvPr/>
        </p:nvSpPr>
        <p:spPr>
          <a:xfrm>
            <a:off x="1136025" y="1944350"/>
            <a:ext cx="6854400" cy="26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302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AutoNum type="arabicPeriod"/>
            </a:pPr>
            <a:r>
              <a:rPr lang="en-US" sz="1600">
                <a:solidFill>
                  <a:srgbClr val="333333"/>
                </a:solidFill>
              </a:rPr>
              <a:t>Каталог товаров</a:t>
            </a:r>
          </a:p>
          <a:p>
            <a:pPr indent="-3302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AutoNum type="arabicPeriod"/>
            </a:pPr>
            <a:r>
              <a:rPr lang="en-US" sz="1600">
                <a:solidFill>
                  <a:srgbClr val="333333"/>
                </a:solidFill>
              </a:rPr>
              <a:t>Каталог категорий товаров</a:t>
            </a:r>
          </a:p>
          <a:p>
            <a:pPr indent="-3302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AutoNum type="arabicPeriod"/>
            </a:pPr>
            <a:r>
              <a:rPr lang="en-US" sz="1600">
                <a:solidFill>
                  <a:srgbClr val="333333"/>
                </a:solidFill>
              </a:rPr>
              <a:t>Список заказов</a:t>
            </a:r>
          </a:p>
          <a:p>
            <a:pPr indent="-3302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AutoNum type="arabicPeriod"/>
            </a:pPr>
            <a:r>
              <a:rPr lang="en-US" sz="1600">
                <a:solidFill>
                  <a:srgbClr val="333333"/>
                </a:solidFill>
              </a:rPr>
              <a:t>Связка заказов и выбранных товаров (для корзины)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9F9FB"/>
                </a:solidFill>
              </a:rPr>
              <a:t>Стандарты кода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Стандарты кода</a:t>
            </a:r>
          </a:p>
        </p:txBody>
      </p:sp>
      <p:sp>
        <p:nvSpPr>
          <p:cNvPr id="215" name="Shape 215"/>
          <p:cNvSpPr/>
          <p:nvPr/>
        </p:nvSpPr>
        <p:spPr>
          <a:xfrm>
            <a:off x="3023975" y="6270372"/>
            <a:ext cx="587400" cy="5876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16" name="Shape 2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3023977" y="6270362"/>
            <a:ext cx="587400" cy="587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/>
          <p:nvPr/>
        </p:nvSpPr>
        <p:spPr>
          <a:xfrm>
            <a:off x="1136025" y="1944350"/>
            <a:ext cx="6854400" cy="26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302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b="1" lang="en-US" sz="1600">
                <a:solidFill>
                  <a:srgbClr val="333333"/>
                </a:solidFill>
              </a:rPr>
              <a:t>PSR-0</a:t>
            </a:r>
            <a:r>
              <a:rPr lang="en-US" sz="1600">
                <a:solidFill>
                  <a:srgbClr val="333333"/>
                </a:solidFill>
              </a:rPr>
              <a:t> – Стандарт автозагрузки</a:t>
            </a:r>
          </a:p>
          <a:p>
            <a:pPr indent="-3302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b="1" lang="en-US" sz="1600">
                <a:solidFill>
                  <a:srgbClr val="333333"/>
                </a:solidFill>
              </a:rPr>
              <a:t>PSR-1</a:t>
            </a:r>
            <a:r>
              <a:rPr lang="en-US" sz="1600">
                <a:solidFill>
                  <a:srgbClr val="333333"/>
                </a:solidFill>
              </a:rPr>
              <a:t> – Базовый стандарт оформления кода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9F9FB"/>
                </a:solidFill>
              </a:rPr>
              <a:t>Вопросы участников . .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142399" y="571450"/>
            <a:ext cx="6854402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</a:p>
        </p:txBody>
      </p:sp>
      <p:sp>
        <p:nvSpPr>
          <p:cNvPr id="96" name="Shape 96"/>
          <p:cNvSpPr/>
          <p:nvPr/>
        </p:nvSpPr>
        <p:spPr>
          <a:xfrm>
            <a:off x="1142375" y="1953849"/>
            <a:ext cx="6854400" cy="26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-2667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Парадигма MVC</a:t>
            </a:r>
          </a:p>
          <a:p>
            <a:pPr indent="-2667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Архитектура системы</a:t>
            </a:r>
          </a:p>
          <a:p>
            <a:pPr indent="-2667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Стандарты кода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9F9FB"/>
                </a:solidFill>
              </a:rPr>
              <a:t>Парадигма MVC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Парадигма MVC</a:t>
            </a:r>
          </a:p>
        </p:txBody>
      </p:sp>
      <p:sp>
        <p:nvSpPr>
          <p:cNvPr id="107" name="Shape 107"/>
          <p:cNvSpPr/>
          <p:nvPr/>
        </p:nvSpPr>
        <p:spPr>
          <a:xfrm>
            <a:off x="3023975" y="6270372"/>
            <a:ext cx="587400" cy="5876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08" name="Shape 10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3023977" y="6270362"/>
            <a:ext cx="587400" cy="58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>
            <a:off x="1136025" y="1944350"/>
            <a:ext cx="6854400" cy="26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302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ct val="100000"/>
              <a:buAutoNum type="arabicPeriod"/>
            </a:pPr>
            <a:r>
              <a:rPr lang="en-US" sz="1600">
                <a:solidFill>
                  <a:srgbClr val="333333"/>
                </a:solidFill>
              </a:rPr>
              <a:t>При заходе пользователя на веб-ресурс, скрипт инициализации создает экземпляр приложения и запускает его на выполнение.  </a:t>
            </a:r>
          </a:p>
          <a:p>
            <a:pPr indent="-3302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ct val="100000"/>
              <a:buAutoNum type="arabicPeriod"/>
            </a:pPr>
            <a:r>
              <a:rPr lang="en-US" sz="1600">
                <a:solidFill>
                  <a:srgbClr val="333333"/>
                </a:solidFill>
              </a:rPr>
              <a:t>Приложение получает запрос от пользователя и определяет запрошенные контроллер и действие.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Парадигма MVC</a:t>
            </a:r>
          </a:p>
        </p:txBody>
      </p:sp>
      <p:sp>
        <p:nvSpPr>
          <p:cNvPr id="115" name="Shape 115"/>
          <p:cNvSpPr/>
          <p:nvPr/>
        </p:nvSpPr>
        <p:spPr>
          <a:xfrm>
            <a:off x="3023975" y="6270372"/>
            <a:ext cx="587400" cy="5876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16" name="Shape 1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3023977" y="6270362"/>
            <a:ext cx="587400" cy="58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1136025" y="1944350"/>
            <a:ext cx="6854400" cy="26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302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ct val="100000"/>
              <a:buAutoNum type="arabicPeriod"/>
            </a:pPr>
            <a:r>
              <a:rPr lang="en-US" sz="1600">
                <a:solidFill>
                  <a:srgbClr val="333333"/>
                </a:solidFill>
              </a:rPr>
              <a:t>Приложение создает экземпляр контроллера и запускает метод действия, в котором, к примеру, содержатся вызовы модели, считывающие информацию из базы данных. </a:t>
            </a:r>
          </a:p>
          <a:p>
            <a:pPr indent="-3302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ct val="100000"/>
              <a:buAutoNum type="arabicPeriod"/>
            </a:pPr>
            <a:r>
              <a:rPr lang="en-US" sz="1600">
                <a:solidFill>
                  <a:srgbClr val="333333"/>
                </a:solidFill>
              </a:rPr>
              <a:t>После этого, действие формирует представление с данными, полученными из модели и выводит результат пользователю.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Парадигма MVC. Вид.</a:t>
            </a:r>
          </a:p>
        </p:txBody>
      </p:sp>
      <p:sp>
        <p:nvSpPr>
          <p:cNvPr id="123" name="Shape 123"/>
          <p:cNvSpPr/>
          <p:nvPr/>
        </p:nvSpPr>
        <p:spPr>
          <a:xfrm>
            <a:off x="3023975" y="6270372"/>
            <a:ext cx="587400" cy="5876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24" name="Shape 12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3023977" y="6270362"/>
            <a:ext cx="587400" cy="587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vc-schema" id="125" name="Shape 1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6023" y="2015820"/>
            <a:ext cx="3594900" cy="188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Парадигма MVC. Модель.</a:t>
            </a:r>
          </a:p>
        </p:txBody>
      </p:sp>
      <p:sp>
        <p:nvSpPr>
          <p:cNvPr id="131" name="Shape 131"/>
          <p:cNvSpPr/>
          <p:nvPr/>
        </p:nvSpPr>
        <p:spPr>
          <a:xfrm>
            <a:off x="3023975" y="6270372"/>
            <a:ext cx="587400" cy="5876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32" name="Shape 13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3023977" y="6270362"/>
            <a:ext cx="587400" cy="58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1136025" y="1944350"/>
            <a:ext cx="6854400" cy="26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33333"/>
                </a:solidFill>
              </a:rPr>
              <a:t>Модель —</a:t>
            </a:r>
            <a:r>
              <a:rPr lang="en-US" sz="1600">
                <a:solidFill>
                  <a:srgbClr val="333333"/>
                </a:solidFill>
              </a:rPr>
              <a:t> содержит бизнес-логику приложения и включает методы выборки (это могут быть методы ORM), обработки (например, правила валидации) и предоставления конкретных данных, что зачастую делает ее очень толстой, что вполне нормально.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Парадигма MVC</a:t>
            </a:r>
          </a:p>
        </p:txBody>
      </p:sp>
      <p:sp>
        <p:nvSpPr>
          <p:cNvPr id="139" name="Shape 139"/>
          <p:cNvSpPr/>
          <p:nvPr/>
        </p:nvSpPr>
        <p:spPr>
          <a:xfrm>
            <a:off x="3023975" y="6270372"/>
            <a:ext cx="587400" cy="5876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40" name="Shape 14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3023977" y="6270362"/>
            <a:ext cx="587400" cy="587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vc-schema" id="141" name="Shape 1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6023" y="2044720"/>
            <a:ext cx="3602400" cy="188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/>
          <p:nvPr/>
        </p:nvSpPr>
        <p:spPr>
          <a:xfrm>
            <a:off x="3435058" y="2100212"/>
            <a:ext cx="1053900" cy="6270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9F9F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Парадигма MVC. Вид.</a:t>
            </a:r>
          </a:p>
        </p:txBody>
      </p:sp>
      <p:sp>
        <p:nvSpPr>
          <p:cNvPr id="148" name="Shape 148"/>
          <p:cNvSpPr/>
          <p:nvPr/>
        </p:nvSpPr>
        <p:spPr>
          <a:xfrm>
            <a:off x="3023975" y="6270372"/>
            <a:ext cx="587400" cy="5876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49" name="Shape 14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3023977" y="6270362"/>
            <a:ext cx="587400" cy="58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1136025" y="1944350"/>
            <a:ext cx="6854400" cy="26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33333"/>
                </a:solidFill>
              </a:rPr>
              <a:t>Вид (представление) — </a:t>
            </a:r>
            <a:r>
              <a:rPr lang="en-US" sz="1600">
                <a:solidFill>
                  <a:srgbClr val="333333"/>
                </a:solidFill>
              </a:rPr>
              <a:t>используется для задания внешнего отображения данных, полученных из контроллера и модели.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