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Open Sans" pitchFamily="34" charset="0"/>
      <p:regular r:id="rId14"/>
    </p:embeddedFont>
    <p:embeddedFont>
      <p:font typeface="Consolas" pitchFamily="49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C9B5E16-02CF-4BF3-A211-3C2AE0FCC789}">
  <a:tblStyle styleId="{0C9B5E16-02CF-4BF3-A211-3C2AE0FCC78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CF3"/>
          </a:solidFill>
        </a:fill>
      </a:tcStyle>
    </a:wholeTbl>
    <a:band1H>
      <a:tcStyle>
        <a:tcBdr/>
        <a:fill>
          <a:solidFill>
            <a:srgbClr val="CAD6E7"/>
          </a:solidFill>
        </a:fill>
      </a:tcStyle>
    </a:band1H>
    <a:band1V>
      <a:tcStyle>
        <a:tcBdr/>
        <a:fill>
          <a:solidFill>
            <a:srgbClr val="CAD6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9A8B7"/>
              </a:buClr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 трех объектов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объект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4 объекта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вадратная каритнка с подписью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ертикальная каритнка с подписью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оризонтальная каритнка с подписью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4C5D6E"/>
              </a:buClr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15610" y="992766"/>
            <a:ext cx="11360798" cy="2736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6933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None/>
              <a:defRPr sz="6933"/>
            </a:lvl2pPr>
            <a:lvl3pPr lvl="2" indent="0" algn="ctr">
              <a:spcBef>
                <a:spcPts val="0"/>
              </a:spcBef>
              <a:buNone/>
              <a:defRPr sz="6933"/>
            </a:lvl3pPr>
            <a:lvl4pPr lvl="3" indent="0" algn="ctr">
              <a:spcBef>
                <a:spcPts val="0"/>
              </a:spcBef>
              <a:buNone/>
              <a:defRPr sz="6933"/>
            </a:lvl4pPr>
            <a:lvl5pPr lvl="4" indent="0" algn="ctr">
              <a:spcBef>
                <a:spcPts val="0"/>
              </a:spcBef>
              <a:buNone/>
              <a:defRPr sz="6933"/>
            </a:lvl5pPr>
            <a:lvl6pPr lvl="5" indent="0" algn="ctr">
              <a:spcBef>
                <a:spcPts val="0"/>
              </a:spcBef>
              <a:buNone/>
              <a:defRPr sz="6933"/>
            </a:lvl6pPr>
            <a:lvl7pPr lvl="6" indent="0" algn="ctr">
              <a:spcBef>
                <a:spcPts val="0"/>
              </a:spcBef>
              <a:buNone/>
              <a:defRPr sz="6933"/>
            </a:lvl7pPr>
            <a:lvl8pPr lvl="7" indent="0" algn="ctr">
              <a:spcBef>
                <a:spcPts val="0"/>
              </a:spcBef>
              <a:buNone/>
              <a:defRPr sz="6933"/>
            </a:lvl8pPr>
            <a:lvl9pPr lvl="8" indent="0" algn="ctr">
              <a:spcBef>
                <a:spcPts val="0"/>
              </a:spcBef>
              <a:buNone/>
              <a:defRPr sz="6933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15600" y="3778832"/>
            <a:ext cx="11360798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9" cy="38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C2D30"/>
              </a:buClr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Заголовок и два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Заголовок и сравнение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три подзаголоавка с объектами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Тестирование. PHPUnit.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9A8B7"/>
              </a:buClr>
              <a:buSzPct val="25000"/>
              <a:buFont typeface="Arial"/>
              <a:buNone/>
            </a:pPr>
            <a:r>
              <a:rPr lang="ru"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PHP Level 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6</a:t>
            </a:r>
          </a:p>
        </p:txBody>
      </p:sp>
      <p:pic>
        <p:nvPicPr>
          <p:cNvPr id="149" name="Shape 149" descr="http://dl2.joxi.net/drive/2016/08/30/0015/1321/1037609/09/f93c3dab0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765175"/>
            <a:ext cx="413061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Наборы тестов</a:t>
            </a:r>
          </a:p>
        </p:txBody>
      </p:sp>
      <p:sp>
        <p:nvSpPr>
          <p:cNvPr id="459" name="Shape 45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65" name="Shape 46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Shape 4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049597" y="1031900"/>
            <a:ext cx="6358659" cy="555345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Код теста</a:t>
            </a:r>
          </a:p>
        </p:txBody>
      </p:sp>
      <p:sp>
        <p:nvSpPr>
          <p:cNvPr id="488" name="Shape 488"/>
          <p:cNvSpPr/>
          <p:nvPr/>
        </p:nvSpPr>
        <p:spPr>
          <a:xfrm>
            <a:off x="4337107" y="1971413"/>
            <a:ext cx="4043689" cy="2525085"/>
          </a:xfrm>
          <a:prstGeom prst="rect">
            <a:avLst/>
          </a:prstGeom>
          <a:gradFill>
            <a:gsLst>
              <a:gs pos="0">
                <a:srgbClr val="FEE5C3"/>
              </a:gs>
              <a:gs pos="50000">
                <a:srgbClr val="FEDDB4"/>
              </a:gs>
              <a:gs pos="100000">
                <a:srgbClr val="FFD9A7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suite()</a:t>
            </a:r>
          </a:p>
        </p:txBody>
      </p:sp>
      <p:sp>
        <p:nvSpPr>
          <p:cNvPr id="489" name="Shape 489"/>
          <p:cNvSpPr/>
          <p:nvPr/>
        </p:nvSpPr>
        <p:spPr>
          <a:xfrm>
            <a:off x="5038376" y="2488033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1)</a:t>
            </a:r>
          </a:p>
        </p:txBody>
      </p:sp>
      <p:sp>
        <p:nvSpPr>
          <p:cNvPr id="490" name="Shape 490"/>
          <p:cNvSpPr/>
          <p:nvPr/>
        </p:nvSpPr>
        <p:spPr>
          <a:xfrm>
            <a:off x="5038376" y="3171750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2)</a:t>
            </a:r>
          </a:p>
        </p:txBody>
      </p:sp>
      <p:sp>
        <p:nvSpPr>
          <p:cNvPr id="491" name="Shape 491"/>
          <p:cNvSpPr/>
          <p:nvPr/>
        </p:nvSpPr>
        <p:spPr>
          <a:xfrm>
            <a:off x="5038376" y="3855467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3)</a:t>
            </a:r>
          </a:p>
        </p:txBody>
      </p:sp>
      <p:sp>
        <p:nvSpPr>
          <p:cNvPr id="492" name="Shape 492"/>
          <p:cNvSpPr/>
          <p:nvPr/>
        </p:nvSpPr>
        <p:spPr>
          <a:xfrm>
            <a:off x="4590369" y="4741203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Провайдер</a:t>
            </a:r>
          </a:p>
        </p:txBody>
      </p:sp>
      <p:cxnSp>
        <p:nvCxnSpPr>
          <p:cNvPr id="493" name="Shape 493"/>
          <p:cNvCxnSpPr>
            <a:stCxn id="492" idx="1"/>
            <a:endCxn id="489" idx="1"/>
          </p:cNvCxnSpPr>
          <p:nvPr/>
        </p:nvCxnSpPr>
        <p:spPr>
          <a:xfrm rot="10800000" flipH="1">
            <a:off x="4590369" y="2738589"/>
            <a:ext cx="447900" cy="2253300"/>
          </a:xfrm>
          <a:prstGeom prst="bentConnector3">
            <a:avLst>
              <a:gd name="adj1" fmla="val -51038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4" name="Shape 494"/>
          <p:cNvCxnSpPr>
            <a:stCxn id="492" idx="1"/>
            <a:endCxn id="490" idx="1"/>
          </p:cNvCxnSpPr>
          <p:nvPr/>
        </p:nvCxnSpPr>
        <p:spPr>
          <a:xfrm rot="10800000" flipH="1">
            <a:off x="4590369" y="3422289"/>
            <a:ext cx="447900" cy="1569600"/>
          </a:xfrm>
          <a:prstGeom prst="bentConnector3">
            <a:avLst>
              <a:gd name="adj1" fmla="val -51038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95" name="Shape 495"/>
          <p:cNvCxnSpPr>
            <a:stCxn id="492" idx="1"/>
            <a:endCxn id="491" idx="1"/>
          </p:cNvCxnSpPr>
          <p:nvPr/>
        </p:nvCxnSpPr>
        <p:spPr>
          <a:xfrm rot="10800000" flipH="1">
            <a:off x="4590369" y="4106289"/>
            <a:ext cx="447900" cy="885600"/>
          </a:xfrm>
          <a:prstGeom prst="bentConnector3">
            <a:avLst>
              <a:gd name="adj1" fmla="val -51038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96" name="Shape 496"/>
          <p:cNvSpPr/>
          <p:nvPr/>
        </p:nvSpPr>
        <p:spPr>
          <a:xfrm>
            <a:off x="3811196" y="1395850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setUp()</a:t>
            </a:r>
          </a:p>
        </p:txBody>
      </p:sp>
      <p:sp>
        <p:nvSpPr>
          <p:cNvPr id="497" name="Shape 497"/>
          <p:cNvSpPr/>
          <p:nvPr/>
        </p:nvSpPr>
        <p:spPr>
          <a:xfrm>
            <a:off x="3811196" y="5424921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teardown()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Применение на проекте</a:t>
            </a:r>
          </a:p>
        </p:txBody>
      </p:sp>
      <p:sp>
        <p:nvSpPr>
          <p:cNvPr id="503" name="Shape 503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509" name="Shape 509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Shape 52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Shape 531"/>
          <p:cNvGraphicFramePr/>
          <p:nvPr/>
        </p:nvGraphicFramePr>
        <p:xfrm>
          <a:off x="1523163" y="1212145"/>
          <a:ext cx="5822725" cy="2597875"/>
        </p:xfrm>
        <a:graphic>
          <a:graphicData uri="http://schemas.openxmlformats.org/drawingml/2006/table">
            <a:tbl>
              <a:tblPr>
                <a:noFill/>
                <a:tableStyleId>{0C9B5E16-02CF-4BF3-A211-3C2AE0FCC789}</a:tableStyleId>
              </a:tblPr>
              <a:tblGrid>
                <a:gridCol w="5822725"/>
              </a:tblGrid>
              <a:tr h="259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require_once "autoload.php";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 class BaseTest extends PHPUnit_Framework_TestCase{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protected function setUp()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App::Init();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 dirty="0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61425" marR="61425" marT="61425" marB="6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55" name="Shape 155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1" name="Shape 161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907197" y="947412"/>
            <a:ext cx="9139200" cy="496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626529" marR="0" lvl="0" indent="-461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модульные тесты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Какие бывают тесты</a:t>
            </a:r>
          </a:p>
          <a:p>
            <a:pPr marL="626529" marR="0" lvl="0" indent="-461429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C2D30"/>
              </a:buClr>
              <a:buSzPct val="101571"/>
              <a:buFont typeface="Arial"/>
              <a:buAutoNum type="arabicPeriod"/>
            </a:pPr>
            <a:r>
              <a:rPr lang="ru" sz="2133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PHPUnit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Тестирование кода</a:t>
            </a:r>
          </a:p>
        </p:txBody>
      </p:sp>
      <p:sp>
        <p:nvSpPr>
          <p:cNvPr id="189" name="Shape 189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5" name="Shape 195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523163" y="1381133"/>
            <a:ext cx="834965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Локализация и устранение ошибки может отнять очень много времени.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Автоматические тесты же могут свести этот процесс к считанным минутам. </a:t>
            </a:r>
          </a:p>
        </p:txBody>
      </p:sp>
      <p:pic>
        <p:nvPicPr>
          <p:cNvPr id="218" name="Shape 218" descr="Картинки по запросу тестирование код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8482" y="2087955"/>
            <a:ext cx="42862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тестирования</a:t>
            </a:r>
          </a:p>
        </p:txBody>
      </p:sp>
      <p:sp>
        <p:nvSpPr>
          <p:cNvPr id="267" name="Shape 267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73" name="Shape 273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524425" y="1304848"/>
            <a:ext cx="381194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Функциональное тестирование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Регрессионные тесты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Smoke-тестирование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 тестирование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Unit-тестирование</a:t>
            </a:r>
          </a:p>
        </p:txBody>
      </p:sp>
      <p:sp>
        <p:nvSpPr>
          <p:cNvPr id="224" name="Shape 22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30" name="Shape 23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Shape 25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524795" y="1143012"/>
            <a:ext cx="101442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Unit-тестирование – проверка корректности небольших независимых кусочков кода.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Цель unit-тестирования – показать, что каждый модуль приложения работает корректно.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132487" y="2603842"/>
            <a:ext cx="4977196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Под результатом тестирования понимается: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Возвращаемое значение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Значение выходных параметров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Изменения в окружении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•"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Вызов других методов</a:t>
            </a:r>
          </a:p>
        </p:txBody>
      </p:sp>
      <p:sp>
        <p:nvSpPr>
          <p:cNvPr id="254" name="Shape 254"/>
          <p:cNvSpPr/>
          <p:nvPr/>
        </p:nvSpPr>
        <p:spPr>
          <a:xfrm>
            <a:off x="2080469" y="2667013"/>
            <a:ext cx="3634726" cy="32304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Приложение</a:t>
            </a:r>
          </a:p>
        </p:txBody>
      </p:sp>
      <p:sp>
        <p:nvSpPr>
          <p:cNvPr id="255" name="Shape 255"/>
          <p:cNvSpPr/>
          <p:nvPr/>
        </p:nvSpPr>
        <p:spPr>
          <a:xfrm>
            <a:off x="2949326" y="3843441"/>
            <a:ext cx="1270336" cy="87759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</a:p>
        </p:txBody>
      </p:sp>
      <p:sp>
        <p:nvSpPr>
          <p:cNvPr id="256" name="Shape 256"/>
          <p:cNvSpPr/>
          <p:nvPr/>
        </p:nvSpPr>
        <p:spPr>
          <a:xfrm>
            <a:off x="3480730" y="3175394"/>
            <a:ext cx="207528" cy="6641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6A568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 rot="-5400000">
            <a:off x="2457487" y="3950167"/>
            <a:ext cx="207528" cy="6641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6A568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 rot="10800000">
            <a:off x="3480730" y="4754461"/>
            <a:ext cx="207528" cy="6641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6A568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736007" y="3843441"/>
            <a:ext cx="920693" cy="87759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</a:t>
            </a:r>
          </a:p>
        </p:txBody>
      </p:sp>
      <p:sp>
        <p:nvSpPr>
          <p:cNvPr id="260" name="Shape 260"/>
          <p:cNvSpPr/>
          <p:nvPr/>
        </p:nvSpPr>
        <p:spPr>
          <a:xfrm rot="5400000">
            <a:off x="4355172" y="3869878"/>
            <a:ext cx="207528" cy="8301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2700" cap="flat" cmpd="sng">
            <a:solidFill>
              <a:srgbClr val="6A568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132487" y="4618671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Затраты на написание тестов по разным оценкам составляют от 15% до 100% затрат времени на написание кода продукта. Модульное тестирование делает стоимость исправления ошибки независимой от времени обнаружения ошибки.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Применение PHPUnit</a:t>
            </a:r>
          </a:p>
        </p:txBody>
      </p:sp>
      <p:sp>
        <p:nvSpPr>
          <p:cNvPr id="301" name="Shape 301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07" name="Shape 307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Shape 329"/>
          <p:cNvGraphicFramePr/>
          <p:nvPr/>
        </p:nvGraphicFramePr>
        <p:xfrm>
          <a:off x="1211059" y="1524012"/>
          <a:ext cx="4764050" cy="3095625"/>
        </p:xfrm>
        <a:graphic>
          <a:graphicData uri="http://schemas.openxmlformats.org/drawingml/2006/table">
            <a:tbl>
              <a:tblPr>
                <a:noFill/>
                <a:tableStyleId>{0C9B5E16-02CF-4BF3-A211-3C2AE0FCC789}</a:tableStyleId>
              </a:tblPr>
              <a:tblGrid>
                <a:gridCol w="4764050"/>
              </a:tblGrid>
              <a:tr h="309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MathClass{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 function factorial($n){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 ($n == 0)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1;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else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$n * $this-&gt;factorial($n - 1);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?&gt;</a:t>
                      </a:r>
                    </a:p>
                  </a:txBody>
                  <a:tcPr marL="50250" marR="50250" marT="50250" marB="50250"/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6396855" y="1524012"/>
          <a:ext cx="4764050" cy="3095625"/>
        </p:xfrm>
        <a:graphic>
          <a:graphicData uri="http://schemas.openxmlformats.org/drawingml/2006/table">
            <a:tbl>
              <a:tblPr>
                <a:noFill/>
                <a:tableStyleId>{0C9B5E16-02CF-4BF3-A211-3C2AE0FCC789}</a:tableStyleId>
              </a:tblPr>
              <a:tblGrid>
                <a:gridCol w="4764050"/>
              </a:tblGrid>
              <a:tr h="309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require_once 'MathClass.php';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000" u="none" strike="noStrike" cap="none">
                        <a:solidFill>
                          <a:srgbClr val="00206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MathClassTest extends PHPUnit_Framework_TestCase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function testFactorial()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$my = new MathClass();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$this-&gt;assertEquals(6, $my-&gt;factorial(3));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ru" sz="1000" u="none" strike="noStrike" cap="none">
                          <a:solidFill>
                            <a:srgbClr val="00206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?&gt;</a:t>
                      </a:r>
                    </a:p>
                  </a:txBody>
                  <a:tcPr marL="50250" marR="50250" marT="50250" marB="50250"/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3141824" y="1109511"/>
            <a:ext cx="57714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Код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73024" y="1143012"/>
            <a:ext cx="66223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Применение PHPUnit</a:t>
            </a:r>
          </a:p>
        </p:txBody>
      </p:sp>
      <p:sp>
        <p:nvSpPr>
          <p:cNvPr id="338" name="Shape 338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44" name="Shape 344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Shape 36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524796" y="1259692"/>
            <a:ext cx="10236567" cy="3365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Название класса в тесте формируется из названия тестируемого класса плюс «Test»;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 для тестирования обычно наследуется от PHPUnit_Framework_TestCase;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Любой тест имеет область видимости public, а его название начинается с префикса «test»;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Внутри теста мы применяем один из assert-методов для выяснения соответствует ли результат обработки ожидаемому;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Тесты выполняются в алфавитном порядке: test_a, test_b, test_c. Если вам нужно выполнить несколько тестов определённом порядке, надо задать им названия типа test_001_*, test_002 и т. д.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Провайдеры данных</a:t>
            </a:r>
          </a:p>
        </p:txBody>
      </p:sp>
      <p:sp>
        <p:nvSpPr>
          <p:cNvPr id="372" name="Shape 372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78" name="Shape 378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Shape 39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585715" y="1449908"/>
            <a:ext cx="4613944" cy="388410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Код теста</a:t>
            </a:r>
          </a:p>
        </p:txBody>
      </p:sp>
      <p:sp>
        <p:nvSpPr>
          <p:cNvPr id="401" name="Shape 401"/>
          <p:cNvSpPr/>
          <p:nvPr/>
        </p:nvSpPr>
        <p:spPr>
          <a:xfrm>
            <a:off x="2391659" y="1961603"/>
            <a:ext cx="2910979" cy="497758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1)</a:t>
            </a:r>
          </a:p>
        </p:txBody>
      </p:sp>
      <p:sp>
        <p:nvSpPr>
          <p:cNvPr id="402" name="Shape 402"/>
          <p:cNvSpPr/>
          <p:nvPr/>
        </p:nvSpPr>
        <p:spPr>
          <a:xfrm>
            <a:off x="2391659" y="2645321"/>
            <a:ext cx="2910979" cy="497758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2)</a:t>
            </a:r>
          </a:p>
        </p:txBody>
      </p:sp>
      <p:sp>
        <p:nvSpPr>
          <p:cNvPr id="403" name="Shape 403"/>
          <p:cNvSpPr/>
          <p:nvPr/>
        </p:nvSpPr>
        <p:spPr>
          <a:xfrm>
            <a:off x="2391659" y="3329037"/>
            <a:ext cx="2910979" cy="497758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3)</a:t>
            </a:r>
          </a:p>
        </p:txBody>
      </p:sp>
      <p:sp>
        <p:nvSpPr>
          <p:cNvPr id="404" name="Shape 404"/>
          <p:cNvSpPr/>
          <p:nvPr/>
        </p:nvSpPr>
        <p:spPr>
          <a:xfrm>
            <a:off x="1905098" y="4416794"/>
            <a:ext cx="2910979" cy="497758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Провайдер</a:t>
            </a:r>
          </a:p>
        </p:txBody>
      </p:sp>
      <p:cxnSp>
        <p:nvCxnSpPr>
          <p:cNvPr id="405" name="Shape 405"/>
          <p:cNvCxnSpPr>
            <a:endCxn id="401" idx="1"/>
          </p:cNvCxnSpPr>
          <p:nvPr/>
        </p:nvCxnSpPr>
        <p:spPr>
          <a:xfrm rot="-5400000">
            <a:off x="1036559" y="3061583"/>
            <a:ext cx="2206200" cy="504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06" name="Shape 406"/>
          <p:cNvCxnSpPr>
            <a:endCxn id="402" idx="1"/>
          </p:cNvCxnSpPr>
          <p:nvPr/>
        </p:nvCxnSpPr>
        <p:spPr>
          <a:xfrm rot="-5400000">
            <a:off x="1387109" y="3412150"/>
            <a:ext cx="1522500" cy="486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07" name="Shape 407"/>
          <p:cNvCxnSpPr>
            <a:endCxn id="403" idx="1"/>
          </p:cNvCxnSpPr>
          <p:nvPr/>
        </p:nvCxnSpPr>
        <p:spPr>
          <a:xfrm rot="-5400000">
            <a:off x="1728959" y="3754017"/>
            <a:ext cx="838800" cy="486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08" name="Shape 408"/>
          <p:cNvSpPr/>
          <p:nvPr/>
        </p:nvSpPr>
        <p:spPr>
          <a:xfrm>
            <a:off x="6476796" y="1437700"/>
            <a:ext cx="5025004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" sz="18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Провайдер данных – это тоже public методы, которые возвращают массив наборов данных для каждой итерации теста. Для того, чтобы провайдер данных применился, необходимо указать его в теге @dataProvider к тесту.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4C5D6E"/>
              </a:buClr>
              <a:buSzPct val="25000"/>
              <a:buFont typeface="Arial"/>
              <a:buNone/>
            </a:pPr>
            <a:r>
              <a:rPr lang="ru" sz="44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Принадлежности (fixtures)</a:t>
            </a:r>
          </a:p>
        </p:txBody>
      </p:sp>
      <p:sp>
        <p:nvSpPr>
          <p:cNvPr id="414" name="Shape 414"/>
          <p:cNvSpPr/>
          <p:nvPr/>
        </p:nvSpPr>
        <p:spPr>
          <a:xfrm>
            <a:off x="-1066400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-1066400" y="3048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-1066400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-1066400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-1066400" y="5334010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-1066400" y="6096010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20" name="Shape 420"/>
          <p:cNvSpPr/>
          <p:nvPr/>
        </p:nvSpPr>
        <p:spPr>
          <a:xfrm>
            <a:off x="-1066400" y="1524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-1066400" y="76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-1066400" y="-15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526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811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572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334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6095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68575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76191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83807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91423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9903996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06655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1427196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761564" y="6096012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Shape 44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761566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761566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3049597" y="1205949"/>
            <a:ext cx="6358659" cy="53794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0598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Код теста</a:t>
            </a:r>
          </a:p>
        </p:txBody>
      </p:sp>
      <p:sp>
        <p:nvSpPr>
          <p:cNvPr id="443" name="Shape 443"/>
          <p:cNvSpPr/>
          <p:nvPr/>
        </p:nvSpPr>
        <p:spPr>
          <a:xfrm>
            <a:off x="5076932" y="2286013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1)</a:t>
            </a:r>
          </a:p>
        </p:txBody>
      </p:sp>
      <p:sp>
        <p:nvSpPr>
          <p:cNvPr id="444" name="Shape 444"/>
          <p:cNvSpPr/>
          <p:nvPr/>
        </p:nvSpPr>
        <p:spPr>
          <a:xfrm>
            <a:off x="5076932" y="2969730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2)</a:t>
            </a:r>
          </a:p>
        </p:txBody>
      </p:sp>
      <p:sp>
        <p:nvSpPr>
          <p:cNvPr id="445" name="Shape 445"/>
          <p:cNvSpPr/>
          <p:nvPr/>
        </p:nvSpPr>
        <p:spPr>
          <a:xfrm>
            <a:off x="5076932" y="3653446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Тест(Пакет 3)</a:t>
            </a:r>
          </a:p>
        </p:txBody>
      </p:sp>
      <p:sp>
        <p:nvSpPr>
          <p:cNvPr id="446" name="Shape 446"/>
          <p:cNvSpPr/>
          <p:nvPr/>
        </p:nvSpPr>
        <p:spPr>
          <a:xfrm>
            <a:off x="4590369" y="4741203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Провайдер</a:t>
            </a:r>
          </a:p>
        </p:txBody>
      </p:sp>
      <p:cxnSp>
        <p:nvCxnSpPr>
          <p:cNvPr id="447" name="Shape 447"/>
          <p:cNvCxnSpPr>
            <a:endCxn id="443" idx="1"/>
          </p:cNvCxnSpPr>
          <p:nvPr/>
        </p:nvCxnSpPr>
        <p:spPr>
          <a:xfrm rot="-5400000">
            <a:off x="3722732" y="3386899"/>
            <a:ext cx="2204400" cy="504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48" name="Shape 448"/>
          <p:cNvCxnSpPr>
            <a:endCxn id="444" idx="1"/>
          </p:cNvCxnSpPr>
          <p:nvPr/>
        </p:nvCxnSpPr>
        <p:spPr>
          <a:xfrm rot="-5400000">
            <a:off x="4073282" y="3737466"/>
            <a:ext cx="1520700" cy="486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449" name="Shape 449"/>
          <p:cNvCxnSpPr>
            <a:endCxn id="445" idx="1"/>
          </p:cNvCxnSpPr>
          <p:nvPr/>
        </p:nvCxnSpPr>
        <p:spPr>
          <a:xfrm rot="-5400000">
            <a:off x="4415132" y="4079332"/>
            <a:ext cx="837000" cy="486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450" name="Shape 450"/>
          <p:cNvSpPr/>
          <p:nvPr/>
        </p:nvSpPr>
        <p:spPr>
          <a:xfrm>
            <a:off x="3811196" y="1602295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setUp()</a:t>
            </a:r>
          </a:p>
        </p:txBody>
      </p:sp>
      <p:sp>
        <p:nvSpPr>
          <p:cNvPr id="451" name="Shape 451"/>
          <p:cNvSpPr/>
          <p:nvPr/>
        </p:nvSpPr>
        <p:spPr>
          <a:xfrm>
            <a:off x="3811196" y="5424921"/>
            <a:ext cx="2910979" cy="50137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B7915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teardown()</a:t>
            </a:r>
          </a:p>
        </p:txBody>
      </p:sp>
      <p:sp>
        <p:nvSpPr>
          <p:cNvPr id="452" name="Shape 452"/>
          <p:cNvSpPr/>
          <p:nvPr/>
        </p:nvSpPr>
        <p:spPr>
          <a:xfrm>
            <a:off x="1221629" y="1241570"/>
            <a:ext cx="2589566" cy="119962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203"/>
            </a:avLst>
          </a:prstGeom>
          <a:solidFill>
            <a:schemeClr val="accent2"/>
          </a:solidFill>
          <a:ln w="12700" cap="flat" cmpd="sng">
            <a:solidFill>
              <a:srgbClr val="38847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Создание окружения теста</a:t>
            </a:r>
          </a:p>
        </p:txBody>
      </p:sp>
      <p:sp>
        <p:nvSpPr>
          <p:cNvPr id="453" name="Shape 453"/>
          <p:cNvSpPr/>
          <p:nvPr/>
        </p:nvSpPr>
        <p:spPr>
          <a:xfrm>
            <a:off x="1230416" y="5075794"/>
            <a:ext cx="2589566" cy="119962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203"/>
            </a:avLst>
          </a:prstGeom>
          <a:solidFill>
            <a:schemeClr val="accent2"/>
          </a:solidFill>
          <a:ln w="12700" cap="flat" cmpd="sng">
            <a:solidFill>
              <a:srgbClr val="38847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Сборка мусора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415</Words>
  <Application>Microsoft Office PowerPoint</Application>
  <PresentationFormat>Произвольный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Open Sans</vt:lpstr>
      <vt:lpstr>Consolas</vt:lpstr>
      <vt:lpstr>Noto Sans Symbols</vt:lpstr>
      <vt:lpstr>Calibri</vt:lpstr>
      <vt:lpstr>Тема GeekBrains</vt:lpstr>
      <vt:lpstr>Тестирование. PHPUnit.</vt:lpstr>
      <vt:lpstr>План урока</vt:lpstr>
      <vt:lpstr>Тестирование кода</vt:lpstr>
      <vt:lpstr>Типы тестирования</vt:lpstr>
      <vt:lpstr>Unit-тестирование</vt:lpstr>
      <vt:lpstr>Применение PHPUnit</vt:lpstr>
      <vt:lpstr>Применение PHPUnit</vt:lpstr>
      <vt:lpstr>Провайдеры данных</vt:lpstr>
      <vt:lpstr>Принадлежности (fixtures)</vt:lpstr>
      <vt:lpstr>Наборы тестов</vt:lpstr>
      <vt:lpstr>Применение на проекте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Тестирование. PHPUnit.</dc:title>
  <cp:lastModifiedBy>Герасименко Сергей Валерьевич</cp:lastModifiedBy>
  <cp:revision>2</cp:revision>
  <dcterms:modified xsi:type="dcterms:W3CDTF">2017-06-09T10:40:53Z</dcterms:modified>
</cp:coreProperties>
</file>