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1" r:id="rId2"/>
    <p:sldId id="662" r:id="rId3"/>
    <p:sldId id="667" r:id="rId4"/>
    <p:sldId id="663" r:id="rId5"/>
    <p:sldId id="664" r:id="rId6"/>
    <p:sldId id="665" r:id="rId7"/>
    <p:sldId id="668" r:id="rId8"/>
    <p:sldId id="666" r:id="rId9"/>
    <p:sldId id="655" r:id="rId10"/>
    <p:sldId id="657" r:id="rId11"/>
    <p:sldId id="658" r:id="rId12"/>
    <p:sldId id="659" r:id="rId13"/>
    <p:sldId id="660" r:id="rId14"/>
    <p:sldId id="63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493" autoAdjust="0"/>
  </p:normalViewPr>
  <p:slideViewPr>
    <p:cSldViewPr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2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PDO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7544" y="1268760"/>
            <a:ext cx="8352928" cy="2232248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200000"/>
              </a:lnSpc>
            </a:pPr>
            <a:r>
              <a:rPr lang="en-US" sz="1400" b="1" dirty="0" smtClean="0"/>
              <a:t>	</a:t>
            </a:r>
            <a:r>
              <a:rPr lang="ru-RU" sz="1400" b="1" dirty="0" smtClean="0"/>
              <a:t>PHP </a:t>
            </a:r>
            <a:r>
              <a:rPr lang="ru-RU" sz="1400" b="1" dirty="0" err="1" smtClean="0"/>
              <a:t>Data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Objects</a:t>
            </a:r>
            <a:r>
              <a:rPr lang="ru-RU" sz="1400" b="1" dirty="0" smtClean="0"/>
              <a:t>(PDO) </a:t>
            </a:r>
            <a:r>
              <a:rPr lang="ru-RU" sz="1400" dirty="0" smtClean="0"/>
              <a:t>– легкий интерфейс для доступа к базам данных в языке PHP. Он может работать с большинством баз данных, такими как MS SQL ,</a:t>
            </a:r>
            <a:r>
              <a:rPr lang="ru-RU" sz="1400" dirty="0" err="1" smtClean="0"/>
              <a:t>Firebird</a:t>
            </a:r>
            <a:r>
              <a:rPr lang="ru-RU" sz="1400" dirty="0" smtClean="0"/>
              <a:t>, </a:t>
            </a:r>
            <a:r>
              <a:rPr lang="ru-RU" sz="1400" dirty="0" err="1" smtClean="0"/>
              <a:t>MySQL</a:t>
            </a:r>
            <a:r>
              <a:rPr lang="ru-RU" sz="1400" dirty="0" smtClean="0"/>
              <a:t> , </a:t>
            </a:r>
            <a:r>
              <a:rPr lang="ru-RU" sz="1400" dirty="0" err="1" smtClean="0"/>
              <a:t>Oracle</a:t>
            </a:r>
            <a:r>
              <a:rPr lang="ru-RU" sz="1400" dirty="0" smtClean="0"/>
              <a:t>, </a:t>
            </a:r>
            <a:r>
              <a:rPr lang="ru-RU" sz="1400" dirty="0" err="1" smtClean="0"/>
              <a:t>PostgreSQL</a:t>
            </a:r>
            <a:r>
              <a:rPr lang="ru-RU" sz="1400" dirty="0" smtClean="0"/>
              <a:t> , </a:t>
            </a:r>
            <a:r>
              <a:rPr lang="ru-RU" sz="1400" dirty="0" err="1" smtClean="0"/>
              <a:t>SQLite</a:t>
            </a:r>
            <a:r>
              <a:rPr lang="ru-RU" sz="1400" dirty="0" smtClean="0"/>
              <a:t> и другими. Но тут необходимо обратить внимание, что PDO предоставляет необходимый функционал для работы с базами данных, но для каждого типа базы данных должен быть установлен свой драйвер доступа для базы данных в виде расширения PHP.</a:t>
            </a:r>
            <a:endParaRPr lang="ru-RU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9938" name="Picture 2" descr="http://images.phpgang.com/2014/01/pdo-database-connection-in-php.png?65cbe0"/>
          <p:cNvPicPr>
            <a:picLocks noChangeAspect="1" noChangeArrowheads="1"/>
          </p:cNvPicPr>
          <p:nvPr/>
        </p:nvPicPr>
        <p:blipFill>
          <a:blip r:embed="rId4" cstate="print"/>
          <a:srcRect b="9281"/>
          <a:stretch>
            <a:fillRect/>
          </a:stretch>
        </p:blipFill>
        <p:spPr bwMode="auto">
          <a:xfrm>
            <a:off x="1763688" y="3645024"/>
            <a:ext cx="5803404" cy="3008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Что такое архитектура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b="1" dirty="0" smtClean="0"/>
              <a:t>Архитектура</a:t>
            </a:r>
            <a:r>
              <a:rPr lang="ru-RU" dirty="0" smtClean="0"/>
              <a:t> - это базовая организация системы, воплощенная в ее компонентах, их отношениях между собой и с окружением, а также принципы, определяющие	 проектирование и развитие системы.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149080"/>
            <a:ext cx="299588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Другими словами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664156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Компоненты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(«на какие части разбить»)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Структура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(«где, что будет лежать»)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Отношения между компонентами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Что такое хороший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Решающий поставленную задачу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Делающий это наиболее очевидным образом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Экономящий ресурсы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Расширяемый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Аккуратный</a:t>
            </a:r>
            <a:endParaRPr lang="ru-RU" b="1" dirty="0">
              <a:solidFill>
                <a:srgbClr val="5A2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Модель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2822" t="33566" r="44207" b="28275"/>
          <a:stretch>
            <a:fillRect/>
          </a:stretch>
        </p:blipFill>
        <p:spPr bwMode="auto">
          <a:xfrm>
            <a:off x="251520" y="1124744"/>
            <a:ext cx="8692626" cy="4824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Модель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 descr="http://ruseller.com/lessons/les666/componen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84784"/>
            <a:ext cx="756084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Подключение через интерфейс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PDO	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251520" y="1124744"/>
            <a:ext cx="8568952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dirty="0" smtClean="0"/>
              <a:t>Подключение довольно простое, за тем исключением, что теперь одной строкой необходимо сразу указать, к какому типу базы данных вы подключаетесь, имя хоста, а также имя базы данных.</a:t>
            </a:r>
          </a:p>
          <a:p>
            <a:pPr algn="ctr"/>
            <a:r>
              <a:rPr lang="ru-RU" b="1" u="sng" dirty="0" smtClean="0"/>
              <a:t>Формат вот такой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тип_базы_данных:host=имя_хоста;db=name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0250" t="51839" r="43301" b="26561"/>
          <a:stretch>
            <a:fillRect/>
          </a:stretch>
        </p:blipFill>
        <p:spPr bwMode="auto">
          <a:xfrm>
            <a:off x="1979712" y="2636912"/>
            <a:ext cx="6027070" cy="2232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Прямоугольник 7"/>
          <p:cNvSpPr/>
          <p:nvPr/>
        </p:nvSpPr>
        <p:spPr>
          <a:xfrm>
            <a:off x="251520" y="5157192"/>
            <a:ext cx="8676456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Если же в SQL выражении вы допустили ошибку, в PDO есть специальные функции:</a:t>
            </a:r>
          </a:p>
          <a:p>
            <a:r>
              <a:rPr lang="ru-RU" sz="1400" b="1" dirty="0" err="1" smtClean="0">
                <a:solidFill>
                  <a:srgbClr val="FF0000"/>
                </a:solidFill>
              </a:rPr>
              <a:t>errorCode</a:t>
            </a:r>
            <a:r>
              <a:rPr lang="ru-RU" sz="1400" b="1" dirty="0" smtClean="0">
                <a:solidFill>
                  <a:srgbClr val="FF0000"/>
                </a:solidFill>
              </a:rPr>
              <a:t>() </a:t>
            </a:r>
            <a:r>
              <a:rPr lang="ru-RU" sz="1400" dirty="0" smtClean="0"/>
              <a:t>– возвращает номер ошибки, и</a:t>
            </a:r>
          </a:p>
          <a:p>
            <a:r>
              <a:rPr lang="ru-RU" sz="1400" b="1" dirty="0" err="1" smtClean="0">
                <a:solidFill>
                  <a:srgbClr val="FF0000"/>
                </a:solidFill>
              </a:rPr>
              <a:t>errorInfo</a:t>
            </a:r>
            <a:r>
              <a:rPr lang="ru-RU" sz="1400" b="1" dirty="0" smtClean="0">
                <a:solidFill>
                  <a:srgbClr val="FF0000"/>
                </a:solidFill>
              </a:rPr>
              <a:t>() </a:t>
            </a:r>
            <a:r>
              <a:rPr lang="ru-RU" sz="1400" dirty="0" smtClean="0"/>
              <a:t>– возвращает массив, в котором, как номер ошибки, так и текст описания</a:t>
            </a:r>
          </a:p>
          <a:p>
            <a:r>
              <a:rPr lang="ru-RU" sz="1400" dirty="0" smtClean="0"/>
              <a:t>Запросы непосредственно можно делать двумя функциями:</a:t>
            </a:r>
            <a:r>
              <a:rPr lang="en-US" sz="1400" dirty="0" smtClean="0"/>
              <a:t> </a:t>
            </a:r>
            <a:r>
              <a:rPr lang="ru-RU" sz="1400" b="1" dirty="0" err="1" smtClean="0">
                <a:solidFill>
                  <a:srgbClr val="FF0000"/>
                </a:solidFill>
              </a:rPr>
              <a:t>exec</a:t>
            </a:r>
            <a:r>
              <a:rPr lang="ru-RU" sz="1400" b="1" dirty="0" smtClean="0">
                <a:solidFill>
                  <a:srgbClr val="FF0000"/>
                </a:solidFill>
              </a:rPr>
              <a:t>() и </a:t>
            </a:r>
            <a:r>
              <a:rPr lang="ru-RU" sz="1400" b="1" dirty="0" err="1" smtClean="0">
                <a:solidFill>
                  <a:srgbClr val="FF0000"/>
                </a:solidFill>
              </a:rPr>
              <a:t>query</a:t>
            </a:r>
            <a:r>
              <a:rPr lang="ru-RU" sz="14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ru-RU" sz="1400" dirty="0" smtClean="0"/>
              <a:t>Отличие их состоит в типе возвращаемого результата, </a:t>
            </a:r>
            <a:r>
              <a:rPr lang="ru-RU" sz="1400" dirty="0" err="1" smtClean="0"/>
              <a:t>exec</a:t>
            </a:r>
            <a:r>
              <a:rPr lang="ru-RU" sz="1400" dirty="0" smtClean="0"/>
              <a:t> возвращает количество затронутых в результате выполнения запроса строк, а вторая, возвращает результат запроса в объекте </a:t>
            </a:r>
            <a:r>
              <a:rPr lang="ru-RU" sz="1400" dirty="0" err="1" smtClean="0"/>
              <a:t>PDOStatement</a:t>
            </a:r>
            <a:r>
              <a:rPr lang="ru-RU" sz="1400" dirty="0" smtClean="0"/>
              <a:t>, о нем поговорим чуть ниже.</a:t>
            </a:r>
            <a:r>
              <a:rPr lang="en-US" sz="1400" dirty="0" smtClean="0"/>
              <a:t> </a:t>
            </a:r>
            <a:r>
              <a:rPr lang="ru-RU" sz="1400" i="1" dirty="0" smtClean="0">
                <a:solidFill>
                  <a:srgbClr val="FF0000"/>
                </a:solidFill>
              </a:rPr>
              <a:t>См. пример-1</a:t>
            </a:r>
            <a:endParaRPr lang="ru-RU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Используем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через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 PDO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5984" y="1225689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ru-RU" b="1" dirty="0" smtClean="0"/>
              <a:t>Подключение к базе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50" y="1928802"/>
            <a:ext cx="91077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pdo</a:t>
            </a:r>
            <a:r>
              <a:rPr lang="en-US" dirty="0" smtClean="0"/>
              <a:t> = new PDO(“</a:t>
            </a:r>
            <a:r>
              <a:rPr lang="en-US" dirty="0" err="1" smtClean="0"/>
              <a:t>mysql:host</a:t>
            </a:r>
            <a:r>
              <a:rPr lang="en-US" dirty="0" smtClean="0"/>
              <a:t>=</a:t>
            </a:r>
            <a:r>
              <a:rPr lang="en-US" dirty="0" err="1" smtClean="0"/>
              <a:t>localhost;dbname</a:t>
            </a:r>
            <a:r>
              <a:rPr lang="en-US" dirty="0" smtClean="0"/>
              <a:t>=students, </a:t>
            </a:r>
            <a:r>
              <a:rPr lang="en-US" dirty="0" err="1" smtClean="0"/>
              <a:t>charset</a:t>
            </a:r>
            <a:r>
              <a:rPr lang="en-US" dirty="0" smtClean="0"/>
              <a:t>=utf8”,”root”,”qwerty123”);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2684972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ru-RU" b="1" dirty="0" smtClean="0"/>
              <a:t>Подготовка запроса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369704"/>
            <a:ext cx="8676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“SELECT name FROM students”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28794" y="4000504"/>
            <a:ext cx="48577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ru-RU" b="1" dirty="0" smtClean="0"/>
              <a:t>Выполнение запроса и получение результатов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572008"/>
            <a:ext cx="86764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($</a:t>
            </a:r>
            <a:r>
              <a:rPr lang="en-US" dirty="0" err="1" smtClean="0"/>
              <a:t>pdo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 as $row){</a:t>
            </a:r>
          </a:p>
          <a:p>
            <a:r>
              <a:rPr lang="en-US" dirty="0" smtClean="0"/>
              <a:t>       echo $row[‘name’].”&lt;</a:t>
            </a:r>
            <a:r>
              <a:rPr lang="en-US" dirty="0" err="1" smtClean="0"/>
              <a:t>br</a:t>
            </a:r>
            <a:r>
              <a:rPr lang="en-US" dirty="0" smtClean="0"/>
              <a:t> /&gt;”;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Подготовленные выражения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8760"/>
            <a:ext cx="8676456" cy="5047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Подготовленные выражения очень похожи на обычные SQL запросы, но имеют некоторые преимущества. Во-первых имеют большую скорость выполнения, а во-вторых являются более надежными с точки зрения безопасности, так как все параметры передаваемые в них, автоматически экранируются от всевозможных инъекций.</a:t>
            </a:r>
          </a:p>
          <a:p>
            <a:pPr algn="just"/>
            <a:r>
              <a:rPr lang="ru-RU" sz="1400" dirty="0" smtClean="0"/>
              <a:t>Они имеют весомое преимущество в скорости, при выполнении многократных одинаковых запросов, чем если каждый раз составлять запрос заново. Также экономится </a:t>
            </a:r>
            <a:r>
              <a:rPr lang="ru-RU" sz="1400" dirty="0" err="1" smtClean="0"/>
              <a:t>траффик</a:t>
            </a:r>
            <a:r>
              <a:rPr lang="ru-RU" sz="1400" dirty="0" smtClean="0"/>
              <a:t> между приложением и базой данных.</a:t>
            </a:r>
          </a:p>
          <a:p>
            <a:pPr algn="just"/>
            <a:r>
              <a:rPr lang="ru-RU" sz="1400" dirty="0" smtClean="0"/>
              <a:t>PDO предоставляет удобные функции для работы с подготовленными выражениями. В случае, если выбранный тип базы данных не поддерживает работу с подготовленными выражениями, PDO просто будет эмулировать их работу своими методами.</a:t>
            </a:r>
          </a:p>
          <a:p>
            <a:pPr algn="just"/>
            <a:r>
              <a:rPr lang="ru-RU" sz="1400" dirty="0" smtClean="0"/>
              <a:t>И так для начала создадим подготовленное выражение, это делается функцией </a:t>
            </a:r>
            <a:r>
              <a:rPr lang="ru-RU" sz="1400" dirty="0" err="1" smtClean="0"/>
              <a:t>Prepare</a:t>
            </a:r>
            <a:r>
              <a:rPr lang="ru-RU" sz="1400" dirty="0" smtClean="0"/>
              <a:t>()</a:t>
            </a:r>
          </a:p>
          <a:p>
            <a:pPr algn="just"/>
            <a:r>
              <a:rPr lang="ru-RU" sz="1400" dirty="0" smtClean="0"/>
              <a:t>В качестве параметра она принимает SQL запрос, но в нем, вместо значений, которые необходимо менять, ставятся псевдо переменные, которые могут быть в виде знака вопроса(?), либо имени псевдо переменой, которое начинается с двоеточия (:)</a:t>
            </a:r>
          </a:p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$sth1 = $</a:t>
            </a:r>
            <a:r>
              <a:rPr lang="ru-RU" sz="1400" b="1" dirty="0" err="1" smtClean="0">
                <a:solidFill>
                  <a:srgbClr val="FF0000"/>
                </a:solidFill>
              </a:rPr>
              <a:t>db</a:t>
            </a:r>
            <a:r>
              <a:rPr lang="ru-RU" sz="1400" b="1" dirty="0" smtClean="0">
                <a:solidFill>
                  <a:srgbClr val="FF0000"/>
                </a:solidFill>
              </a:rPr>
              <a:t>-&gt;</a:t>
            </a:r>
            <a:r>
              <a:rPr lang="ru-RU" sz="1400" b="1" dirty="0" err="1" smtClean="0">
                <a:solidFill>
                  <a:srgbClr val="FF0000"/>
                </a:solidFill>
              </a:rPr>
              <a:t>prepare</a:t>
            </a:r>
            <a:r>
              <a:rPr lang="ru-RU" sz="1400" b="1" dirty="0" smtClean="0">
                <a:solidFill>
                  <a:srgbClr val="FF0000"/>
                </a:solidFill>
              </a:rPr>
              <a:t>(“SELECT * FROM `</a:t>
            </a:r>
            <a:r>
              <a:rPr lang="ru-RU" sz="1400" b="1" dirty="0" err="1" smtClean="0">
                <a:solidFill>
                  <a:srgbClr val="FF0000"/>
                </a:solidFill>
              </a:rPr>
              <a:t>testing</a:t>
            </a:r>
            <a:r>
              <a:rPr lang="ru-RU" sz="1400" b="1" dirty="0" smtClean="0">
                <a:solidFill>
                  <a:srgbClr val="FF0000"/>
                </a:solidFill>
              </a:rPr>
              <a:t>` WHERE </a:t>
            </a:r>
            <a:r>
              <a:rPr lang="ru-RU" sz="1400" b="1" dirty="0" err="1" smtClean="0">
                <a:solidFill>
                  <a:srgbClr val="FF0000"/>
                </a:solidFill>
              </a:rPr>
              <a:t>id=:id</a:t>
            </a:r>
            <a:r>
              <a:rPr lang="ru-RU" sz="1400" b="1" dirty="0" smtClean="0">
                <a:solidFill>
                  <a:srgbClr val="FF0000"/>
                </a:solidFill>
              </a:rPr>
              <a:t>”);</a:t>
            </a:r>
          </a:p>
          <a:p>
            <a:pPr algn="ctr"/>
            <a:r>
              <a:rPr lang="ru-RU" sz="1400" b="1" dirty="0" smtClean="0">
                <a:solidFill>
                  <a:srgbClr val="FF0000"/>
                </a:solidFill>
              </a:rPr>
              <a:t>$sth2 = $</a:t>
            </a:r>
            <a:r>
              <a:rPr lang="ru-RU" sz="1400" b="1" dirty="0" err="1" smtClean="0">
                <a:solidFill>
                  <a:srgbClr val="FF0000"/>
                </a:solidFill>
              </a:rPr>
              <a:t>db</a:t>
            </a:r>
            <a:r>
              <a:rPr lang="ru-RU" sz="1400" b="1" dirty="0" smtClean="0">
                <a:solidFill>
                  <a:srgbClr val="FF0000"/>
                </a:solidFill>
              </a:rPr>
              <a:t>-&gt;</a:t>
            </a:r>
            <a:r>
              <a:rPr lang="ru-RU" sz="1400" b="1" dirty="0" err="1" smtClean="0">
                <a:solidFill>
                  <a:srgbClr val="FF0000"/>
                </a:solidFill>
              </a:rPr>
              <a:t>prepare</a:t>
            </a:r>
            <a:r>
              <a:rPr lang="ru-RU" sz="1400" b="1" dirty="0" smtClean="0">
                <a:solidFill>
                  <a:srgbClr val="FF0000"/>
                </a:solidFill>
              </a:rPr>
              <a:t>(“SELECT * FROM `</a:t>
            </a:r>
            <a:r>
              <a:rPr lang="ru-RU" sz="1400" b="1" dirty="0" err="1" smtClean="0">
                <a:solidFill>
                  <a:srgbClr val="FF0000"/>
                </a:solidFill>
              </a:rPr>
              <a:t>testing</a:t>
            </a:r>
            <a:r>
              <a:rPr lang="ru-RU" sz="1400" b="1" dirty="0" smtClean="0">
                <a:solidFill>
                  <a:srgbClr val="FF0000"/>
                </a:solidFill>
              </a:rPr>
              <a:t>` WHERE </a:t>
            </a:r>
            <a:r>
              <a:rPr lang="ru-RU" sz="1400" b="1" dirty="0" err="1" smtClean="0">
                <a:solidFill>
                  <a:srgbClr val="FF0000"/>
                </a:solidFill>
              </a:rPr>
              <a:t>id=</a:t>
            </a:r>
            <a:r>
              <a:rPr lang="ru-RU" sz="1400" b="1" dirty="0" smtClean="0">
                <a:solidFill>
                  <a:srgbClr val="FF0000"/>
                </a:solidFill>
              </a:rPr>
              <a:t>?”);</a:t>
            </a:r>
          </a:p>
          <a:p>
            <a:pPr algn="just"/>
            <a:r>
              <a:rPr lang="ru-RU" sz="1400" dirty="0" smtClean="0"/>
              <a:t>В зависимости от того, как вы определите переменную, будет зависеть ваша дальнейшая работа.</a:t>
            </a:r>
          </a:p>
          <a:p>
            <a:pPr algn="just"/>
            <a:r>
              <a:rPr lang="ru-RU" sz="1400" b="1" dirty="0" smtClean="0">
                <a:solidFill>
                  <a:srgbClr val="5A2BFF"/>
                </a:solidFill>
              </a:rPr>
              <a:t>Если вы определили переменные знаком вопроса, то потом, в функцию </a:t>
            </a:r>
            <a:r>
              <a:rPr lang="ru-RU" sz="1400" b="1" dirty="0" err="1" smtClean="0">
                <a:solidFill>
                  <a:srgbClr val="5A2BFF"/>
                </a:solidFill>
              </a:rPr>
              <a:t>execute</a:t>
            </a:r>
            <a:r>
              <a:rPr lang="ru-RU" sz="1400" b="1" dirty="0" smtClean="0">
                <a:solidFill>
                  <a:srgbClr val="5A2BFF"/>
                </a:solidFill>
              </a:rPr>
              <a:t> передайте массив значений, в той, последовательности, в которой стоят переменные.</a:t>
            </a:r>
          </a:p>
          <a:p>
            <a:pPr algn="just"/>
            <a:r>
              <a:rPr lang="ru-RU" sz="1400" b="1" dirty="0" smtClean="0">
                <a:solidFill>
                  <a:srgbClr val="5A2BFF"/>
                </a:solidFill>
              </a:rPr>
              <a:t>Если же вы обозначили переменные именами, то надо будет назначить каждой переменной значение посредством функций:</a:t>
            </a:r>
          </a:p>
          <a:p>
            <a:pPr algn="just"/>
            <a:r>
              <a:rPr lang="ru-RU" sz="1400" b="1" dirty="0" err="1" smtClean="0">
                <a:solidFill>
                  <a:srgbClr val="CC0000"/>
                </a:solidFill>
              </a:rPr>
              <a:t>bindValue</a:t>
            </a:r>
            <a:r>
              <a:rPr lang="ru-RU" sz="1400" b="1" dirty="0" smtClean="0">
                <a:solidFill>
                  <a:srgbClr val="CC0000"/>
                </a:solidFill>
              </a:rPr>
              <a:t>() </a:t>
            </a:r>
            <a:r>
              <a:rPr lang="ru-RU" sz="1400" b="1" dirty="0" smtClean="0">
                <a:solidFill>
                  <a:srgbClr val="5A2BFF"/>
                </a:solidFill>
              </a:rPr>
              <a:t>– присваивает псевдопеременной значение</a:t>
            </a:r>
          </a:p>
          <a:p>
            <a:pPr algn="just"/>
            <a:r>
              <a:rPr lang="ru-RU" sz="1400" b="1" dirty="0" err="1" smtClean="0">
                <a:solidFill>
                  <a:srgbClr val="CC0000"/>
                </a:solidFill>
              </a:rPr>
              <a:t>bindParam</a:t>
            </a:r>
            <a:r>
              <a:rPr lang="ru-RU" sz="1400" b="1" dirty="0" smtClean="0">
                <a:solidFill>
                  <a:srgbClr val="CC0000"/>
                </a:solidFill>
              </a:rPr>
              <a:t>() </a:t>
            </a:r>
            <a:r>
              <a:rPr lang="ru-RU" sz="1400" b="1" dirty="0" smtClean="0">
                <a:solidFill>
                  <a:srgbClr val="5A2BFF"/>
                </a:solidFill>
              </a:rPr>
              <a:t>– связывает псевдопеременную с настоящей переменной, и при изменении настоящей переменной, не нужно больше вызывать никаких дополнительных функций, можно сразу </a:t>
            </a:r>
            <a:r>
              <a:rPr lang="ru-RU" sz="1400" b="1" dirty="0" err="1" smtClean="0">
                <a:solidFill>
                  <a:srgbClr val="5A2BFF"/>
                </a:solidFill>
              </a:rPr>
              <a:t>execute</a:t>
            </a:r>
            <a:r>
              <a:rPr lang="ru-RU" sz="1400" b="1" dirty="0" smtClean="0">
                <a:solidFill>
                  <a:srgbClr val="5A2BFF"/>
                </a:solidFill>
              </a:rPr>
              <a:t>()</a:t>
            </a:r>
            <a:endParaRPr lang="ru-RU" sz="1400" b="1" dirty="0">
              <a:solidFill>
                <a:srgbClr val="5A2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052736"/>
            <a:ext cx="201622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5A2BFF"/>
                </a:solidFill>
              </a:rPr>
              <a:t>1ый вариант</a:t>
            </a:r>
            <a:r>
              <a:rPr lang="en-US" sz="2400" b="1" dirty="0" smtClean="0">
                <a:solidFill>
                  <a:srgbClr val="5A2BFF"/>
                </a:solidFill>
              </a:rPr>
              <a:t>:</a:t>
            </a:r>
            <a:endParaRPr lang="ru-RU" sz="2400" b="1" dirty="0">
              <a:solidFill>
                <a:srgbClr val="5A2B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3400" t="23040" r="46901" b="66880"/>
          <a:stretch>
            <a:fillRect/>
          </a:stretch>
        </p:blipFill>
        <p:spPr bwMode="auto">
          <a:xfrm>
            <a:off x="1187624" y="1772816"/>
            <a:ext cx="6635023" cy="14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987824" y="3393866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5A2BFF"/>
                </a:solidFill>
              </a:rPr>
              <a:t>2</a:t>
            </a:r>
            <a:r>
              <a:rPr lang="ru-RU" sz="2400" b="1" dirty="0" smtClean="0">
                <a:solidFill>
                  <a:srgbClr val="5A2BFF"/>
                </a:solidFill>
              </a:rPr>
              <a:t>ой вариант</a:t>
            </a:r>
            <a:r>
              <a:rPr lang="en-US" sz="2400" b="1" dirty="0" smtClean="0">
                <a:solidFill>
                  <a:srgbClr val="5A2BFF"/>
                </a:solidFill>
              </a:rPr>
              <a:t>:</a:t>
            </a:r>
            <a:endParaRPr lang="ru-RU" sz="2400" b="1" dirty="0">
              <a:solidFill>
                <a:srgbClr val="5A2B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 l="23400" t="56879" r="47351" b="21521"/>
          <a:stretch>
            <a:fillRect/>
          </a:stretch>
        </p:blipFill>
        <p:spPr bwMode="auto">
          <a:xfrm>
            <a:off x="1187623" y="4005064"/>
            <a:ext cx="6552729" cy="265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24744"/>
            <a:ext cx="86764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Второй вариант можно записать еще проще, связав псевдопеременную с реальной:</a:t>
            </a:r>
            <a:endParaRPr lang="ru-RU" b="1" dirty="0">
              <a:solidFill>
                <a:srgbClr val="5A2B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3400" t="61074" r="47351" b="20206"/>
          <a:stretch>
            <a:fillRect/>
          </a:stretch>
        </p:blipFill>
        <p:spPr bwMode="auto">
          <a:xfrm>
            <a:off x="1547664" y="1772816"/>
            <a:ext cx="46805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51520" y="3861048"/>
            <a:ext cx="86764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Тут же необходимо добавить, что очень желательно (чтобы не возникало лишних ошибок) третьим параметром указывать тип переменной. У меня лично, в случае отсутствия типа переменной, возникали ошибки в операторе WHERE, так как он считал переменную текстом, а не числом.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$sth3-&gt;</a:t>
            </a:r>
            <a:r>
              <a:rPr lang="ru-RU" b="1" dirty="0" err="1" smtClean="0">
                <a:solidFill>
                  <a:srgbClr val="CC0000"/>
                </a:solidFill>
              </a:rPr>
              <a:t>bindParam</a:t>
            </a:r>
            <a:r>
              <a:rPr lang="ru-RU" b="1" dirty="0" smtClean="0">
                <a:solidFill>
                  <a:srgbClr val="CC0000"/>
                </a:solidFill>
              </a:rPr>
              <a:t>(‘:</a:t>
            </a:r>
            <a:r>
              <a:rPr lang="ru-RU" b="1" dirty="0" err="1" smtClean="0">
                <a:solidFill>
                  <a:srgbClr val="CC0000"/>
                </a:solidFill>
              </a:rPr>
              <a:t>id’,$id</a:t>
            </a:r>
            <a:r>
              <a:rPr lang="ru-RU" b="1" dirty="0" smtClean="0">
                <a:solidFill>
                  <a:srgbClr val="CC0000"/>
                </a:solidFill>
              </a:rPr>
              <a:t>, PDO::PARAM_INT);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$sth3-&gt;</a:t>
            </a:r>
            <a:r>
              <a:rPr lang="ru-RU" b="1" dirty="0" err="1" smtClean="0">
                <a:solidFill>
                  <a:srgbClr val="CC0000"/>
                </a:solidFill>
              </a:rPr>
              <a:t>bindParam</a:t>
            </a:r>
            <a:r>
              <a:rPr lang="ru-RU" b="1" dirty="0" smtClean="0">
                <a:solidFill>
                  <a:srgbClr val="CC0000"/>
                </a:solidFill>
              </a:rPr>
              <a:t>(‘:</a:t>
            </a:r>
            <a:r>
              <a:rPr lang="ru-RU" b="1" dirty="0" err="1" smtClean="0">
                <a:solidFill>
                  <a:srgbClr val="CC0000"/>
                </a:solidFill>
              </a:rPr>
              <a:t>id’,$id</a:t>
            </a:r>
            <a:r>
              <a:rPr lang="ru-RU" b="1" dirty="0" smtClean="0">
                <a:solidFill>
                  <a:srgbClr val="CC0000"/>
                </a:solidFill>
              </a:rPr>
              <a:t>, PDO::PARAM_STR);</a:t>
            </a:r>
          </a:p>
          <a:p>
            <a:pPr algn="just"/>
            <a:r>
              <a:rPr lang="ru-RU" dirty="0" smtClean="0"/>
              <a:t>Еще одним из очень приятных плюсов использования таких подготовленных выражений, это экранирование переменных. Перед подстановкой в процедуру все переменные экранируются и никакие SQL инъекции не страшны.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PDO 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225689"/>
            <a:ext cx="878513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ru-RU" sz="1600" b="1" dirty="0" err="1" smtClean="0"/>
              <a:t>PDOStatement</a:t>
            </a:r>
            <a:r>
              <a:rPr lang="en-US" sz="1600" b="1" dirty="0" smtClean="0"/>
              <a:t> </a:t>
            </a:r>
            <a:r>
              <a:rPr lang="ru-RU" sz="1600" b="1" dirty="0" smtClean="0"/>
              <a:t>::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fetchAll</a:t>
            </a:r>
            <a:r>
              <a:rPr lang="ru-RU" sz="1600" dirty="0" smtClean="0"/>
              <a:t> — Возвращает массив, содержащий все строки результирующего набора</a:t>
            </a:r>
            <a:endParaRPr lang="ru-RU" sz="1600" b="1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214414" y="1714488"/>
            <a:ext cx="6572296" cy="1877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 smtClean="0"/>
              <a:t>sth</a:t>
            </a:r>
            <a:r>
              <a:rPr lang="en-US" sz="1400" dirty="0" smtClean="0"/>
              <a:t> = $</a:t>
            </a:r>
            <a:r>
              <a:rPr lang="en-US" sz="1400" dirty="0" err="1" smtClean="0"/>
              <a:t>dbh</a:t>
            </a:r>
            <a:r>
              <a:rPr lang="en-US" sz="1400" dirty="0" smtClean="0"/>
              <a:t>-&gt;prepare("SELECT </a:t>
            </a:r>
            <a:r>
              <a:rPr lang="en-US" sz="1400" dirty="0" err="1" smtClean="0"/>
              <a:t>fio</a:t>
            </a:r>
            <a:r>
              <a:rPr lang="en-US" sz="1400" dirty="0" smtClean="0"/>
              <a:t>, age FROM students");</a:t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 smtClean="0"/>
              <a:t>sth</a:t>
            </a:r>
            <a:r>
              <a:rPr lang="en-US" sz="1400" dirty="0" smtClean="0"/>
              <a:t>-&gt;execute();</a:t>
            </a:r>
            <a:br>
              <a:rPr lang="en-US" sz="1400" dirty="0" smtClean="0"/>
            </a:br>
            <a:r>
              <a:rPr lang="en-US" sz="1400" i="1" dirty="0" smtClean="0"/>
              <a:t>/* </a:t>
            </a:r>
            <a:r>
              <a:rPr lang="ru-RU" sz="1400" i="1" dirty="0" smtClean="0"/>
              <a:t>Извлечение всех оставшихся строк результирующего набора */</a:t>
            </a:r>
            <a:endParaRPr lang="en-US" sz="1400" i="1" dirty="0" smtClean="0"/>
          </a:p>
          <a:p>
            <a:r>
              <a:rPr lang="en-US" sz="1400" dirty="0" smtClean="0"/>
              <a:t>print("</a:t>
            </a:r>
            <a:r>
              <a:rPr lang="ru-RU" sz="1400" dirty="0" smtClean="0"/>
              <a:t>Извлечение всех оставшихся строк результирующего </a:t>
            </a:r>
            <a:r>
              <a:rPr lang="ru-RU" sz="1400" dirty="0" err="1" smtClean="0"/>
              <a:t>набора:\</a:t>
            </a:r>
            <a:r>
              <a:rPr lang="en-US" sz="1400" dirty="0" smtClean="0"/>
              <a:t>n");</a:t>
            </a:r>
            <a:br>
              <a:rPr lang="en-US" sz="1400" dirty="0" smtClean="0"/>
            </a:br>
            <a:r>
              <a:rPr lang="en-US" sz="1400" dirty="0" smtClean="0"/>
              <a:t>$result = $</a:t>
            </a:r>
            <a:r>
              <a:rPr lang="en-US" sz="1400" dirty="0" err="1" smtClean="0"/>
              <a:t>sth</a:t>
            </a:r>
            <a:r>
              <a:rPr lang="en-US" sz="1400" dirty="0" smtClean="0"/>
              <a:t>-&gt;</a:t>
            </a:r>
            <a:r>
              <a:rPr lang="en-US" sz="1400" dirty="0" err="1" smtClean="0"/>
              <a:t>fetchAll</a:t>
            </a:r>
            <a:r>
              <a:rPr lang="en-US" sz="1400" dirty="0" smtClean="0"/>
              <a:t>(PDO::FETCH_ASSOC);</a:t>
            </a:r>
            <a:br>
              <a:rPr lang="en-US" sz="1400" dirty="0" smtClean="0"/>
            </a:br>
            <a:r>
              <a:rPr lang="en-US" sz="1400" dirty="0" err="1" smtClean="0"/>
              <a:t>print_r</a:t>
            </a:r>
            <a:r>
              <a:rPr lang="en-US" sz="1400" dirty="0" smtClean="0"/>
              <a:t>($result);</a:t>
            </a:r>
            <a:br>
              <a:rPr lang="en-US" sz="1400" dirty="0" smtClean="0"/>
            </a:br>
            <a:r>
              <a:rPr lang="en-US" sz="1400" dirty="0" smtClean="0"/>
              <a:t>?&gt;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4414" y="4429132"/>
            <a:ext cx="657229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Array (</a:t>
            </a:r>
          </a:p>
          <a:p>
            <a:r>
              <a:rPr lang="en-US" sz="1400" dirty="0" smtClean="0"/>
              <a:t>            [0] =&gt; Array (</a:t>
            </a:r>
          </a:p>
          <a:p>
            <a:r>
              <a:rPr lang="en-US" sz="1400" dirty="0" smtClean="0"/>
              <a:t>                                   [</a:t>
            </a:r>
            <a:r>
              <a:rPr lang="en-US" sz="1400" dirty="0" err="1" smtClean="0"/>
              <a:t>fio</a:t>
            </a:r>
            <a:r>
              <a:rPr lang="en-US" sz="1400" dirty="0" smtClean="0"/>
              <a:t>] =&gt; </a:t>
            </a:r>
            <a:r>
              <a:rPr lang="en-US" sz="1400" dirty="0" err="1" smtClean="0"/>
              <a:t>Ivanov</a:t>
            </a:r>
            <a:endParaRPr lang="en-US" sz="1400" dirty="0" smtClean="0"/>
          </a:p>
          <a:p>
            <a:r>
              <a:rPr lang="en-US" sz="1400" dirty="0" smtClean="0"/>
              <a:t>                                   [age] =&gt; 25</a:t>
            </a:r>
          </a:p>
          <a:p>
            <a:r>
              <a:rPr lang="en-US" sz="1400" dirty="0" smtClean="0"/>
              <a:t>            )</a:t>
            </a:r>
          </a:p>
          <a:p>
            <a:r>
              <a:rPr lang="en-US" sz="1400" dirty="0" smtClean="0"/>
              <a:t>            [1] =&gt; Array (</a:t>
            </a:r>
          </a:p>
          <a:p>
            <a:r>
              <a:rPr lang="en-US" sz="1400" dirty="0" smtClean="0"/>
              <a:t>                                   [</a:t>
            </a:r>
            <a:r>
              <a:rPr lang="en-US" sz="1400" dirty="0" err="1" smtClean="0"/>
              <a:t>fio</a:t>
            </a:r>
            <a:r>
              <a:rPr lang="en-US" sz="1400" dirty="0" smtClean="0"/>
              <a:t>] =&gt; </a:t>
            </a:r>
            <a:r>
              <a:rPr lang="en-US" sz="1400" dirty="0" err="1" smtClean="0"/>
              <a:t>Petrov</a:t>
            </a:r>
            <a:endParaRPr lang="en-US" sz="1400" dirty="0" smtClean="0"/>
          </a:p>
          <a:p>
            <a:r>
              <a:rPr lang="en-US" sz="1400" dirty="0" smtClean="0"/>
              <a:t>                                   [age] =&gt; 27</a:t>
            </a:r>
          </a:p>
          <a:p>
            <a:r>
              <a:rPr lang="en-US" sz="1400" dirty="0" smtClean="0"/>
              <a:t>             )</a:t>
            </a:r>
          </a:p>
          <a:p>
            <a:r>
              <a:rPr lang="en-US" sz="1400" dirty="0" smtClean="0"/>
              <a:t>)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1670" y="3815838"/>
            <a:ext cx="11397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Результат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Транзакции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24744"/>
            <a:ext cx="8676456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CC0000"/>
                </a:solidFill>
              </a:rPr>
              <a:t>Транзакция</a:t>
            </a:r>
            <a:r>
              <a:rPr lang="ru-RU" dirty="0" smtClean="0"/>
              <a:t> – это совокупность запросов базу данных, которые должны быть обязательно выполнены все. Если какой-либо запрос не выполнен или выполнен с ошибкой, то транзакция отменяется и изменений данных в базе не происходит.</a:t>
            </a:r>
          </a:p>
          <a:p>
            <a:pPr algn="just"/>
            <a:r>
              <a:rPr lang="ru-RU" dirty="0" smtClean="0"/>
              <a:t>Это нужно, чтобы гарантировать сохранение целостности данных при нескольких запросах. например при переводе денежных средств со счета на счет.</a:t>
            </a:r>
          </a:p>
          <a:p>
            <a:pPr algn="just"/>
            <a:r>
              <a:rPr lang="ru-RU" dirty="0" smtClean="0">
                <a:solidFill>
                  <a:srgbClr val="CC0000"/>
                </a:solidFill>
              </a:rPr>
              <a:t>Чтобы выполнить транзакцию в PDO необходимо перейти в режим ручного подтверждения запросов.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Чтобы выключить режим </a:t>
            </a:r>
            <a:r>
              <a:rPr lang="ru-RU" dirty="0" err="1" smtClean="0"/>
              <a:t>автоподтверждения</a:t>
            </a:r>
            <a:r>
              <a:rPr lang="ru-RU" dirty="0" smtClean="0"/>
              <a:t>, выполняем команду:</a:t>
            </a:r>
          </a:p>
          <a:p>
            <a:pPr algn="ctr"/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beginTransaction</a:t>
            </a:r>
            <a:r>
              <a:rPr lang="ru-RU" b="1" dirty="0" smtClean="0">
                <a:solidFill>
                  <a:srgbClr val="CC0000"/>
                </a:solidFill>
              </a:rPr>
              <a:t>();</a:t>
            </a:r>
          </a:p>
          <a:p>
            <a:pPr algn="just"/>
            <a:r>
              <a:rPr lang="ru-RU" dirty="0" smtClean="0"/>
              <a:t>После этого выполняем столько запросов к базе данных сколько необходимо сделать в этой транзакции. И только после того как все запросы будут выполнены, Вы можете подтвердить транзакцию функцией </a:t>
            </a:r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commit</a:t>
            </a:r>
            <a:r>
              <a:rPr lang="ru-RU" b="1" dirty="0" smtClean="0">
                <a:solidFill>
                  <a:srgbClr val="CC0000"/>
                </a:solidFill>
              </a:rPr>
              <a:t>(); </a:t>
            </a:r>
          </a:p>
          <a:p>
            <a:pPr algn="just"/>
            <a:r>
              <a:rPr lang="ru-RU" dirty="0" smtClean="0"/>
              <a:t>или отменить транзакцию </a:t>
            </a:r>
            <a:r>
              <a:rPr lang="ru-RU" b="1" dirty="0" smtClean="0">
                <a:solidFill>
                  <a:srgbClr val="CC0000"/>
                </a:solidFill>
              </a:rPr>
              <a:t>$</a:t>
            </a:r>
            <a:r>
              <a:rPr lang="ru-RU" b="1" dirty="0" err="1" smtClean="0">
                <a:solidFill>
                  <a:srgbClr val="CC0000"/>
                </a:solidFill>
              </a:rPr>
              <a:t>db</a:t>
            </a:r>
            <a:r>
              <a:rPr lang="ru-RU" b="1" dirty="0" smtClean="0">
                <a:solidFill>
                  <a:srgbClr val="CC0000"/>
                </a:solidFill>
              </a:rPr>
              <a:t>-&gt;</a:t>
            </a:r>
            <a:r>
              <a:rPr lang="ru-RU" b="1" dirty="0" err="1" smtClean="0">
                <a:solidFill>
                  <a:srgbClr val="CC0000"/>
                </a:solidFill>
              </a:rPr>
              <a:t>rollback</a:t>
            </a:r>
            <a:r>
              <a:rPr lang="ru-RU" b="1" dirty="0" smtClean="0">
                <a:solidFill>
                  <a:srgbClr val="CC0000"/>
                </a:solidFill>
              </a:rPr>
              <a:t>();</a:t>
            </a:r>
            <a:r>
              <a:rPr lang="en-US" b="1" dirty="0" smtClean="0">
                <a:solidFill>
                  <a:srgbClr val="CC0000"/>
                </a:solidFill>
              </a:rPr>
              <a:t> </a:t>
            </a:r>
            <a:r>
              <a:rPr lang="ru-RU" dirty="0" smtClean="0"/>
              <a:t>Тут еще следует заметить, что не все типы таблиц поддерживают транзакции, требуется </a:t>
            </a:r>
            <a:r>
              <a:rPr lang="ru-RU" dirty="0" err="1" smtClean="0"/>
              <a:t>ипользовать</a:t>
            </a:r>
            <a:r>
              <a:rPr lang="ru-RU" dirty="0" smtClean="0"/>
              <a:t> таблицу </a:t>
            </a:r>
            <a:r>
              <a:rPr lang="ru-RU" dirty="0" err="1" smtClean="0"/>
              <a:t>InnoDb</a:t>
            </a:r>
            <a:r>
              <a:rPr lang="ru-RU" dirty="0" smtClean="0"/>
              <a:t> вместо стандартной </a:t>
            </a:r>
            <a:r>
              <a:rPr lang="ru-RU" dirty="0" err="1" smtClean="0"/>
              <a:t>MyISAM</a:t>
            </a:r>
            <a:r>
              <a:rPr lang="ru-RU" dirty="0" smtClean="0"/>
              <a:t>. </a:t>
            </a:r>
            <a:r>
              <a:rPr lang="ru-RU" i="1" dirty="0" smtClean="0">
                <a:solidFill>
                  <a:srgbClr val="00B050"/>
                </a:solidFill>
              </a:rPr>
              <a:t>см. Пример-2</a:t>
            </a:r>
            <a:endParaRPr lang="ru-RU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Проблема при разработке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8531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b="1" dirty="0" smtClean="0">
                <a:solidFill>
                  <a:srgbClr val="5A2BFF"/>
                </a:solidFill>
              </a:rPr>
              <a:t>Многие разработчики очень сильно усложняют код и потом его дорого обслуживать и развивать или приходится делать глобальный </a:t>
            </a:r>
            <a:r>
              <a:rPr lang="ru-RU" sz="2400" b="1" dirty="0" err="1" smtClean="0">
                <a:solidFill>
                  <a:srgbClr val="5A2BFF"/>
                </a:solidFill>
              </a:rPr>
              <a:t>рефакторинг</a:t>
            </a:r>
            <a:r>
              <a:rPr lang="ru-RU" sz="2400" b="1" dirty="0" smtClean="0">
                <a:solidFill>
                  <a:srgbClr val="5A2BFF"/>
                </a:solidFill>
              </a:rPr>
              <a:t>, что довольно не выгодно для бизнеса.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C00000"/>
                </a:solidFill>
              </a:rPr>
              <a:t>Основная цель — это выполнить проект в сроки и в дальнейшем развивать его вкладываясь в запланированный бюджет.	</a:t>
            </a:r>
            <a:r>
              <a:rPr lang="ru-RU" sz="2400" dirty="0" smtClean="0"/>
              <a:t>							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00B050"/>
                </a:solidFill>
              </a:rPr>
              <a:t>Один из важных критериев качества кода — это его простота. Но как измерять простоту? Один из вариантов — это рассчитать кол-во элементов системы. Чем меньше элементов тем система проще. 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880</Words>
  <Application>Microsoft Office PowerPoint</Application>
  <PresentationFormat>Экран (4:3)</PresentationFormat>
  <Paragraphs>93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Grande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при разработке ПО</vt:lpstr>
      <vt:lpstr>Что такое архитектура программы</vt:lpstr>
      <vt:lpstr>Что такое хороший код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 Герасименко</cp:lastModifiedBy>
  <cp:revision>485</cp:revision>
  <dcterms:created xsi:type="dcterms:W3CDTF">2013-08-07T14:23:10Z</dcterms:created>
  <dcterms:modified xsi:type="dcterms:W3CDTF">2019-05-11T16:49:12Z</dcterms:modified>
</cp:coreProperties>
</file>