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5" r:id="rId6"/>
    <p:sldId id="261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09" autoAdjust="0"/>
  </p:normalViewPr>
  <p:slideViewPr>
    <p:cSldViewPr snapToGrid="0">
      <p:cViewPr varScale="1">
        <p:scale>
          <a:sx n="109" d="100"/>
          <a:sy n="109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6D8F-005C-47EA-98CD-433BB85E73F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7AA97-B56C-4ADE-88C3-943E8ABB7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40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AA97-B56C-4ADE-88C3-943E8ABB7D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211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AA97-B56C-4ADE-88C3-943E8ABB7D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24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AA97-B56C-4ADE-88C3-943E8ABB7D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8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AA97-B56C-4ADE-88C3-943E8ABB7D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1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796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48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05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7296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408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207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224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047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279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933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701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668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83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250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843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664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51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3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129" y="371461"/>
            <a:ext cx="11549742" cy="2971051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b="1" dirty="0" err="1">
                <a:solidFill>
                  <a:schemeClr val="bg1"/>
                </a:solidFill>
              </a:rPr>
              <a:t>Розробка</a:t>
            </a:r>
            <a:r>
              <a:rPr lang="ru-RU" sz="5400" b="1" dirty="0">
                <a:solidFill>
                  <a:schemeClr val="bg1"/>
                </a:solidFill>
              </a:rPr>
              <a:t> кросплатформеного </a:t>
            </a:r>
            <a:r>
              <a:rPr lang="ru-RU" sz="5400" b="1" dirty="0" err="1">
                <a:solidFill>
                  <a:schemeClr val="bg1"/>
                </a:solidFill>
              </a:rPr>
              <a:t>додатку</a:t>
            </a:r>
            <a:r>
              <a:rPr lang="ru-RU" sz="5400" b="1" dirty="0">
                <a:solidFill>
                  <a:schemeClr val="bg1"/>
                </a:solidFill>
              </a:rPr>
              <a:t>.</a:t>
            </a:r>
            <a:br>
              <a:rPr lang="ru-RU" sz="5400" b="1" dirty="0">
                <a:solidFill>
                  <a:schemeClr val="bg1"/>
                </a:solidFill>
              </a:rPr>
            </a:br>
            <a:r>
              <a:rPr lang="ru-RU" sz="5400" b="1" dirty="0">
                <a:solidFill>
                  <a:schemeClr val="bg1"/>
                </a:solidFill>
              </a:rPr>
              <a:t>Статистика у прикладному </a:t>
            </a:r>
            <a:r>
              <a:rPr lang="ru-RU" sz="5400" b="1" dirty="0" err="1">
                <a:solidFill>
                  <a:schemeClr val="bg1"/>
                </a:solidFill>
              </a:rPr>
              <a:t>застосуванні</a:t>
            </a:r>
            <a:r>
              <a:rPr lang="ru-RU" sz="5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506" y="4770426"/>
            <a:ext cx="10572000" cy="1086087"/>
          </a:xfrm>
        </p:spPr>
        <p:txBody>
          <a:bodyPr>
            <a:noAutofit/>
          </a:bodyPr>
          <a:lstStyle/>
          <a:p>
            <a:pPr algn="r"/>
            <a:r>
              <a:rPr lang="uk-UA" sz="2400" b="1" dirty="0" smtClean="0">
                <a:solidFill>
                  <a:schemeClr val="tx1"/>
                </a:solidFill>
              </a:rPr>
              <a:t>Розробив: </a:t>
            </a:r>
            <a:r>
              <a:rPr lang="uk-UA" sz="2400" b="1" dirty="0">
                <a:solidFill>
                  <a:schemeClr val="tx1"/>
                </a:solidFill>
              </a:rPr>
              <a:t>Віталій Дацюк, ІПС-32</a:t>
            </a:r>
          </a:p>
          <a:p>
            <a:pPr algn="r"/>
            <a:r>
              <a:rPr lang="uk-UA" sz="2400" b="1" smtClean="0">
                <a:solidFill>
                  <a:schemeClr val="tx1"/>
                </a:solidFill>
              </a:rPr>
              <a:t>Науковий </a:t>
            </a:r>
            <a:r>
              <a:rPr lang="uk-UA" sz="2400" b="1" dirty="0">
                <a:solidFill>
                  <a:schemeClr val="tx1"/>
                </a:solidFill>
              </a:rPr>
              <a:t>керівник: Лариса </a:t>
            </a:r>
            <a:r>
              <a:rPr lang="uk-UA" sz="2400" b="1" dirty="0" err="1">
                <a:solidFill>
                  <a:schemeClr val="tx1"/>
                </a:solidFill>
              </a:rPr>
              <a:t>Катеринич</a:t>
            </a:r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02A13-37D2-4A85-9310-410DA257F462}"/>
              </a:ext>
            </a:extLst>
          </p:cNvPr>
          <p:cNvSpPr txBox="1"/>
          <p:nvPr/>
        </p:nvSpPr>
        <p:spPr>
          <a:xfrm>
            <a:off x="0" y="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1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B13789-55CD-40AC-9525-6E922B94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 err="1">
                <a:solidFill>
                  <a:schemeClr val="bg1"/>
                </a:solidFill>
              </a:rPr>
              <a:t>Технічне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завдання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311" y="2032000"/>
            <a:ext cx="11000755" cy="4656667"/>
          </a:xfrm>
        </p:spPr>
        <p:txBody>
          <a:bodyPr>
            <a:normAutofit/>
          </a:bodyPr>
          <a:lstStyle/>
          <a:p>
            <a:pPr marL="541338" indent="-541338">
              <a:lnSpc>
                <a:spcPts val="3000"/>
              </a:lnSpc>
              <a:spcBef>
                <a:spcPts val="1800"/>
              </a:spcBef>
            </a:pPr>
            <a:r>
              <a:rPr lang="uk-UA" sz="3200" dirty="0" smtClean="0"/>
              <a:t>Дослідження технологій та підходів для знаходження спортивної статистики</a:t>
            </a:r>
            <a:endParaRPr lang="uk-UA" sz="3200" dirty="0"/>
          </a:p>
          <a:p>
            <a:pPr marL="541338" indent="-541338">
              <a:lnSpc>
                <a:spcPts val="3000"/>
              </a:lnSpc>
              <a:spcBef>
                <a:spcPts val="1800"/>
              </a:spcBef>
            </a:pPr>
            <a:r>
              <a:rPr lang="uk-UA" sz="3200" dirty="0" smtClean="0"/>
              <a:t>Розробка </a:t>
            </a:r>
            <a:r>
              <a:rPr lang="uk-UA" sz="3200" dirty="0" err="1"/>
              <a:t>парсеру</a:t>
            </a:r>
            <a:r>
              <a:rPr lang="uk-UA" sz="3200" dirty="0"/>
              <a:t>, для отримання статистики із відкритих </a:t>
            </a:r>
            <a:r>
              <a:rPr lang="uk-UA" sz="3200" dirty="0" smtClean="0"/>
              <a:t>джерел</a:t>
            </a:r>
            <a:endParaRPr lang="uk-UA" sz="3200" dirty="0"/>
          </a:p>
          <a:p>
            <a:pPr marL="541338" indent="-541338">
              <a:lnSpc>
                <a:spcPts val="3000"/>
              </a:lnSpc>
              <a:spcBef>
                <a:spcPts val="1800"/>
              </a:spcBef>
            </a:pPr>
            <a:r>
              <a:rPr lang="uk-UA" sz="3200" dirty="0" smtClean="0"/>
              <a:t>Реалізація </a:t>
            </a:r>
            <a:r>
              <a:rPr lang="uk-UA" sz="3200" dirty="0"/>
              <a:t>кросплатформеного додатку для відображення </a:t>
            </a:r>
            <a:r>
              <a:rPr lang="uk-UA" sz="3200" dirty="0" smtClean="0"/>
              <a:t>спортивної статистики з </a:t>
            </a:r>
            <a:r>
              <a:rPr lang="uk-UA" sz="3200" dirty="0"/>
              <a:t>результатами подій на </a:t>
            </a:r>
            <a:r>
              <a:rPr lang="en-US" sz="3200" dirty="0"/>
              <a:t>Windows, Linux, Android</a:t>
            </a:r>
          </a:p>
          <a:p>
            <a:pPr marL="541338" indent="-541338">
              <a:lnSpc>
                <a:spcPts val="3000"/>
              </a:lnSpc>
              <a:spcBef>
                <a:spcPts val="1800"/>
              </a:spcBef>
            </a:pPr>
            <a:endParaRPr lang="uk-U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69E17-4F33-49BC-BC1E-B702D6DEEFC8}"/>
              </a:ext>
            </a:extLst>
          </p:cNvPr>
          <p:cNvSpPr txBox="1"/>
          <p:nvPr/>
        </p:nvSpPr>
        <p:spPr>
          <a:xfrm>
            <a:off x="272375" y="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232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0133"/>
            <a:ext cx="9905998" cy="1478570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Актуальність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55" y="2188421"/>
            <a:ext cx="11068488" cy="4449446"/>
          </a:xfrm>
        </p:spPr>
        <p:txBody>
          <a:bodyPr>
            <a:noAutofit/>
          </a:bodyPr>
          <a:lstStyle/>
          <a:p>
            <a:pPr marL="541338" indent="-541338">
              <a:lnSpc>
                <a:spcPts val="3000"/>
              </a:lnSpc>
              <a:spcBef>
                <a:spcPts val="1800"/>
              </a:spcBef>
            </a:pPr>
            <a:r>
              <a:rPr lang="uk-UA" sz="3200" dirty="0"/>
              <a:t>Стрімкий розвиток </a:t>
            </a:r>
            <a:r>
              <a:rPr lang="uk-UA" sz="3200" dirty="0" err="1"/>
              <a:t>кіберфутболу</a:t>
            </a:r>
            <a:r>
              <a:rPr lang="uk-UA" sz="3200" dirty="0"/>
              <a:t> вимагає застосування сучасних методів для аналізу інформації, які потрібні користувачам</a:t>
            </a:r>
          </a:p>
          <a:p>
            <a:pPr marL="541338" indent="-541338">
              <a:lnSpc>
                <a:spcPts val="3000"/>
              </a:lnSpc>
              <a:spcBef>
                <a:spcPts val="1800"/>
              </a:spcBef>
            </a:pPr>
            <a:r>
              <a:rPr lang="uk-UA" sz="3200" dirty="0"/>
              <a:t>Наявні підходи, які застосовуються для створення та представлення статистики є застарілими</a:t>
            </a:r>
          </a:p>
          <a:p>
            <a:pPr marL="541338" indent="-541338">
              <a:lnSpc>
                <a:spcPts val="3000"/>
              </a:lnSpc>
              <a:spcBef>
                <a:spcPts val="1800"/>
              </a:spcBef>
            </a:pPr>
            <a:r>
              <a:rPr lang="uk-UA" sz="3200" dirty="0"/>
              <a:t>Користувачі (гравці/тренери) повинні мати зручний доступ до найактуальнішої інформації (матчі/перемоги/поразки)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BE7AF-689F-400A-8D03-F2E390FA1521}"/>
              </a:ext>
            </a:extLst>
          </p:cNvPr>
          <p:cNvSpPr txBox="1"/>
          <p:nvPr/>
        </p:nvSpPr>
        <p:spPr>
          <a:xfrm>
            <a:off x="272375" y="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9009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676" y="2164237"/>
            <a:ext cx="2836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Мова програмування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588" y="2323439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База даних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88109" y="2323440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Фреймворк</a:t>
            </a:r>
            <a:endParaRPr lang="ru-RU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D0815D-E0BA-4BC9-9B2A-CE7C523C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 err="1">
                <a:solidFill>
                  <a:schemeClr val="bg1"/>
                </a:solidFill>
              </a:rPr>
              <a:t>Технології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C++ — Википедия">
            <a:extLst>
              <a:ext uri="{FF2B5EF4-FFF2-40B4-BE49-F238E27FC236}">
                <a16:creationId xmlns:a16="http://schemas.microsoft.com/office/drawing/2014/main" id="{B158081C-531A-4A59-9FA4-4261C4A0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05" y="3204275"/>
            <a:ext cx="1906861" cy="214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ite — Википедия">
            <a:extLst>
              <a:ext uri="{FF2B5EF4-FFF2-40B4-BE49-F238E27FC236}">
                <a16:creationId xmlns:a16="http://schemas.microsoft.com/office/drawing/2014/main" id="{8364DED3-825F-4B1E-B6B0-49B00992E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11" y="3593496"/>
            <a:ext cx="2546856" cy="120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3-eu-west-1.amazonaws.com/qt-files/logos/Qt-lo...">
            <a:extLst>
              <a:ext uri="{FF2B5EF4-FFF2-40B4-BE49-F238E27FC236}">
                <a16:creationId xmlns:a16="http://schemas.microsoft.com/office/drawing/2014/main" id="{D6D2C519-9D5B-4468-A35D-C5EC7D2AA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214" y="3477619"/>
            <a:ext cx="2168322" cy="15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1E3CEB-743E-4A63-9BA1-C7A40FC6360B}"/>
              </a:ext>
            </a:extLst>
          </p:cNvPr>
          <p:cNvSpPr txBox="1"/>
          <p:nvPr/>
        </p:nvSpPr>
        <p:spPr>
          <a:xfrm>
            <a:off x="272375" y="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4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1" y="1658657"/>
            <a:ext cx="10391156" cy="4216400"/>
          </a:xfrm>
        </p:spPr>
        <p:txBody>
          <a:bodyPr>
            <a:noAutofit/>
          </a:bodyPr>
          <a:lstStyle/>
          <a:p>
            <a:pPr marL="896938" lvl="1" indent="-525463">
              <a:lnSpc>
                <a:spcPts val="3400"/>
              </a:lnSpc>
              <a:spcBef>
                <a:spcPts val="1800"/>
              </a:spcBef>
            </a:pPr>
            <a:r>
              <a:rPr lang="uk-UA" sz="3200" dirty="0" smtClean="0"/>
              <a:t>Спочатку для </a:t>
            </a:r>
            <a:r>
              <a:rPr lang="uk-UA" sz="3200" dirty="0" err="1" smtClean="0"/>
              <a:t>парсингу</a:t>
            </a:r>
            <a:r>
              <a:rPr lang="uk-UA" sz="3200" dirty="0" smtClean="0"/>
              <a:t> ми хотіли використовувати вже готові утиліти. Але наразі автоматизоване діставання інформації з нашого ресурсу є неможливим.</a:t>
            </a:r>
            <a:endParaRPr lang="uk-UA" sz="3200" dirty="0"/>
          </a:p>
          <a:p>
            <a:pPr marL="896938" lvl="1" indent="-525463">
              <a:lnSpc>
                <a:spcPts val="3400"/>
              </a:lnSpc>
              <a:spcBef>
                <a:spcPts val="1800"/>
              </a:spcBef>
            </a:pPr>
            <a:r>
              <a:rPr lang="uk-UA" sz="3200" dirty="0" err="1" smtClean="0"/>
              <a:t>Парсер</a:t>
            </a:r>
            <a:r>
              <a:rPr lang="uk-UA" sz="3200" dirty="0" smtClean="0"/>
              <a:t> </a:t>
            </a:r>
            <a:r>
              <a:rPr lang="uk-UA" sz="3200" dirty="0"/>
              <a:t>поновлює базу даних актуальною інформацією з відповідних джерел</a:t>
            </a:r>
          </a:p>
          <a:p>
            <a:pPr marL="896938" lvl="1" indent="-525463">
              <a:lnSpc>
                <a:spcPts val="3400"/>
              </a:lnSpc>
              <a:spcBef>
                <a:spcPts val="1800"/>
              </a:spcBef>
            </a:pPr>
            <a:r>
              <a:rPr lang="uk-UA" sz="3200" dirty="0" err="1"/>
              <a:t>Парсер</a:t>
            </a:r>
            <a:r>
              <a:rPr lang="uk-UA" sz="3200" dirty="0"/>
              <a:t> надає можливість отримувати статистику будь-якому користувачу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F40AF-0B73-46C5-B7E5-D61F4D6FF022}"/>
              </a:ext>
            </a:extLst>
          </p:cNvPr>
          <p:cNvSpPr txBox="1"/>
          <p:nvPr/>
        </p:nvSpPr>
        <p:spPr>
          <a:xfrm>
            <a:off x="272375" y="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E8916D-E1E7-4554-87E2-E2B2E1DD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Створення </a:t>
            </a:r>
            <a:r>
              <a:rPr lang="uk-UA" sz="4000" b="1" dirty="0" err="1" smtClean="0">
                <a:solidFill>
                  <a:schemeClr val="bg1"/>
                </a:solidFill>
              </a:rPr>
              <a:t>парсеру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6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390B42-0B7A-4D67-9DED-72AB5EE8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Функціональні можливості додатку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5" y="2336800"/>
            <a:ext cx="10554574" cy="4216400"/>
          </a:xfrm>
        </p:spPr>
        <p:txBody>
          <a:bodyPr>
            <a:noAutofit/>
          </a:bodyPr>
          <a:lstStyle/>
          <a:p>
            <a:pPr marL="896938" lvl="1" indent="-525463"/>
            <a:r>
              <a:rPr lang="uk-UA" sz="3200" dirty="0"/>
              <a:t>Фільтрація статистики</a:t>
            </a:r>
          </a:p>
          <a:p>
            <a:pPr marL="1524000" lvl="2" indent="-525463"/>
            <a:r>
              <a:rPr lang="uk-UA" sz="2800" dirty="0"/>
              <a:t>вибір гравців</a:t>
            </a:r>
          </a:p>
          <a:p>
            <a:pPr marL="1524000" lvl="2" indent="-525463"/>
            <a:r>
              <a:rPr lang="uk-UA" sz="2800" dirty="0"/>
              <a:t>вибір команд</a:t>
            </a:r>
          </a:p>
          <a:p>
            <a:pPr marL="896938" lvl="1" indent="-525463">
              <a:spcBef>
                <a:spcPts val="1800"/>
              </a:spcBef>
            </a:pPr>
            <a:r>
              <a:rPr lang="uk-UA" sz="3200" dirty="0"/>
              <a:t>Користувацький інтерфейс</a:t>
            </a:r>
          </a:p>
          <a:p>
            <a:pPr marL="896938" lvl="1" indent="-525463">
              <a:spcBef>
                <a:spcPts val="1800"/>
              </a:spcBef>
            </a:pPr>
            <a:r>
              <a:rPr lang="uk-UA" sz="3200" dirty="0"/>
              <a:t>Підрахування спеціальної статистики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20D1-28A7-451D-AAFE-917C28F921EE}"/>
              </a:ext>
            </a:extLst>
          </p:cNvPr>
          <p:cNvSpPr txBox="1"/>
          <p:nvPr/>
        </p:nvSpPr>
        <p:spPr>
          <a:xfrm>
            <a:off x="272375" y="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3167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813" y="1903663"/>
            <a:ext cx="10554574" cy="4216400"/>
          </a:xfrm>
        </p:spPr>
        <p:txBody>
          <a:bodyPr>
            <a:noAutofit/>
          </a:bodyPr>
          <a:lstStyle/>
          <a:p>
            <a:pPr marL="982663" lvl="1" indent="-627063">
              <a:lnSpc>
                <a:spcPts val="336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uk-UA" sz="3200" dirty="0"/>
              <a:t>Розроблено кросплатформений додаток</a:t>
            </a:r>
          </a:p>
          <a:p>
            <a:pPr marL="982663" lvl="1" indent="-627063">
              <a:lnSpc>
                <a:spcPts val="336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uk-UA" sz="3200" dirty="0"/>
              <a:t>Розроблено </a:t>
            </a:r>
            <a:r>
              <a:rPr lang="uk-UA" sz="3200" dirty="0" err="1"/>
              <a:t>парсер</a:t>
            </a:r>
            <a:endParaRPr lang="uk-UA" sz="3200" dirty="0"/>
          </a:p>
          <a:p>
            <a:pPr marL="982663" lvl="1" indent="-627063">
              <a:lnSpc>
                <a:spcPts val="336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uk-UA" sz="3200" dirty="0"/>
              <a:t>Поновлено базу даних актуальними даними</a:t>
            </a:r>
          </a:p>
          <a:p>
            <a:pPr marL="982663" lvl="1" indent="-627063">
              <a:lnSpc>
                <a:spcPts val="336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uk-UA" sz="3200" dirty="0"/>
              <a:t>Створено засоби для знаходження статистики</a:t>
            </a:r>
          </a:p>
          <a:p>
            <a:pPr marL="982663" lvl="1" indent="-627063">
              <a:lnSpc>
                <a:spcPts val="336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uk-UA" sz="3200" dirty="0"/>
              <a:t>Розроблено структуру користувацького інтерфейсу</a:t>
            </a:r>
          </a:p>
          <a:p>
            <a:pPr marL="982663" lvl="1" indent="-627063">
              <a:lnSpc>
                <a:spcPts val="336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uk-UA" sz="3200" dirty="0"/>
              <a:t>Розроблено засоби для правильної фільтрації статистики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B9A08A-B1D0-406C-B636-D0C4BEEE1CF1}"/>
              </a:ext>
            </a:extLst>
          </p:cNvPr>
          <p:cNvSpPr txBox="1">
            <a:spLocks/>
          </p:cNvSpPr>
          <p:nvPr/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Висновки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5503F-EC40-4699-9245-3CD406BC031A}"/>
              </a:ext>
            </a:extLst>
          </p:cNvPr>
          <p:cNvSpPr txBox="1"/>
          <p:nvPr/>
        </p:nvSpPr>
        <p:spPr>
          <a:xfrm>
            <a:off x="272375" y="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bg1"/>
                </a:solidFill>
              </a:rPr>
              <a:t>7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8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544783"/>
            <a:ext cx="10554574" cy="1768434"/>
          </a:xfrm>
        </p:spPr>
        <p:txBody>
          <a:bodyPr anchor="ctr" anchorCtr="1">
            <a:noAutofit/>
          </a:bodyPr>
          <a:lstStyle/>
          <a:p>
            <a:pPr marL="0" indent="0">
              <a:buNone/>
            </a:pPr>
            <a:r>
              <a:rPr lang="uk-UA" sz="6000" b="1" dirty="0">
                <a:solidFill>
                  <a:schemeClr val="bg1"/>
                </a:solidFill>
                <a:latin typeface="Consolas" panose="020B0609020204030204" pitchFamily="49" charset="0"/>
              </a:rPr>
              <a:t>Дякуємо за увагу!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ED806-7AC3-40CC-8768-D401533B5B52}"/>
              </a:ext>
            </a:extLst>
          </p:cNvPr>
          <p:cNvSpPr txBox="1"/>
          <p:nvPr/>
        </p:nvSpPr>
        <p:spPr>
          <a:xfrm>
            <a:off x="272375" y="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71890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583</TotalTime>
  <Words>192</Words>
  <Application>Microsoft Office PowerPoint</Application>
  <PresentationFormat>Широкоэкранный</PresentationFormat>
  <Paragraphs>45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Wingdings</vt:lpstr>
      <vt:lpstr>Wingdings 3</vt:lpstr>
      <vt:lpstr>Ион</vt:lpstr>
      <vt:lpstr>Розробка кросплатформеного додатку. Статистика у прикладному застосуванні.</vt:lpstr>
      <vt:lpstr>Технічне завдання</vt:lpstr>
      <vt:lpstr>Актуальність</vt:lpstr>
      <vt:lpstr>Технології</vt:lpstr>
      <vt:lpstr>Створення парсеру</vt:lpstr>
      <vt:lpstr>Функціональні можливості додатку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Сворення web-орієнтованої системи для забезпеченя інформаційної підтримки навчального процесу</dc:title>
  <dc:creator>user</dc:creator>
  <cp:lastModifiedBy>Laptop</cp:lastModifiedBy>
  <cp:revision>45</cp:revision>
  <dcterms:created xsi:type="dcterms:W3CDTF">2016-05-19T17:07:01Z</dcterms:created>
  <dcterms:modified xsi:type="dcterms:W3CDTF">2021-05-31T15:51:45Z</dcterms:modified>
</cp:coreProperties>
</file>